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1"/>
  </p:notesMasterIdLst>
  <p:sldIdLst>
    <p:sldId id="259" r:id="rId2"/>
    <p:sldId id="266" r:id="rId3"/>
    <p:sldId id="334" r:id="rId4"/>
    <p:sldId id="329" r:id="rId5"/>
    <p:sldId id="256" r:id="rId6"/>
    <p:sldId id="260" r:id="rId7"/>
    <p:sldId id="267" r:id="rId8"/>
    <p:sldId id="264" r:id="rId9"/>
    <p:sldId id="268" r:id="rId10"/>
    <p:sldId id="257" r:id="rId11"/>
    <p:sldId id="258" r:id="rId12"/>
    <p:sldId id="269" r:id="rId13"/>
    <p:sldId id="270" r:id="rId14"/>
    <p:sldId id="298" r:id="rId15"/>
    <p:sldId id="337" r:id="rId16"/>
    <p:sldId id="296" r:id="rId17"/>
    <p:sldId id="297" r:id="rId18"/>
    <p:sldId id="283" r:id="rId19"/>
    <p:sldId id="273" r:id="rId20"/>
    <p:sldId id="274" r:id="rId21"/>
    <p:sldId id="275" r:id="rId22"/>
    <p:sldId id="276" r:id="rId23"/>
    <p:sldId id="277" r:id="rId24"/>
    <p:sldId id="278" r:id="rId25"/>
    <p:sldId id="285" r:id="rId26"/>
    <p:sldId id="284" r:id="rId27"/>
    <p:sldId id="279" r:id="rId28"/>
    <p:sldId id="354" r:id="rId29"/>
    <p:sldId id="347" r:id="rId30"/>
    <p:sldId id="348" r:id="rId31"/>
    <p:sldId id="349" r:id="rId32"/>
    <p:sldId id="350" r:id="rId33"/>
    <p:sldId id="351" r:id="rId34"/>
    <p:sldId id="352" r:id="rId35"/>
    <p:sldId id="353" r:id="rId36"/>
    <p:sldId id="301" r:id="rId37"/>
    <p:sldId id="294" r:id="rId38"/>
    <p:sldId id="280" r:id="rId39"/>
    <p:sldId id="299" r:id="rId40"/>
    <p:sldId id="281" r:id="rId41"/>
    <p:sldId id="282" r:id="rId42"/>
    <p:sldId id="338" r:id="rId43"/>
    <p:sldId id="340" r:id="rId44"/>
    <p:sldId id="302" r:id="rId45"/>
    <p:sldId id="319" r:id="rId46"/>
    <p:sldId id="304" r:id="rId47"/>
    <p:sldId id="305" r:id="rId48"/>
    <p:sldId id="320" r:id="rId49"/>
    <p:sldId id="307" r:id="rId50"/>
    <p:sldId id="321" r:id="rId51"/>
    <p:sldId id="336" r:id="rId52"/>
    <p:sldId id="326" r:id="rId53"/>
    <p:sldId id="322" r:id="rId54"/>
    <p:sldId id="310" r:id="rId55"/>
    <p:sldId id="323" r:id="rId56"/>
    <p:sldId id="312" r:id="rId57"/>
    <p:sldId id="325" r:id="rId58"/>
    <p:sldId id="328" r:id="rId59"/>
    <p:sldId id="343" r:id="rId60"/>
    <p:sldId id="313" r:id="rId61"/>
    <p:sldId id="324" r:id="rId62"/>
    <p:sldId id="314" r:id="rId63"/>
    <p:sldId id="341" r:id="rId64"/>
    <p:sldId id="317" r:id="rId65"/>
    <p:sldId id="333" r:id="rId66"/>
    <p:sldId id="335" r:id="rId67"/>
    <p:sldId id="345" r:id="rId68"/>
    <p:sldId id="342" r:id="rId69"/>
    <p:sldId id="330"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95" autoAdjust="0"/>
    <p:restoredTop sz="90571" autoAdjust="0"/>
  </p:normalViewPr>
  <p:slideViewPr>
    <p:cSldViewPr>
      <p:cViewPr>
        <p:scale>
          <a:sx n="70" d="100"/>
          <a:sy n="70" d="100"/>
        </p:scale>
        <p:origin x="-1590" y="-3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29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A9A5D8-6B92-4303-BD4A-DAD88D55B921}" type="datetimeFigureOut">
              <a:rPr lang="en-US" smtClean="0"/>
              <a:pPr/>
              <a:t>3/3/2012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186177-EA47-4410-B444-41A7E2F8FA5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A872E79-E2BC-4145-B82C-5550E425F0F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A872E79-E2BC-4145-B82C-5550E425F0F2}"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Hands up high so the pitcher can see it; make sure you’re not blocked by the batter or a standing catcher.</a:t>
            </a:r>
          </a:p>
          <a:p>
            <a:r>
              <a:rPr lang="en-US" sz="1200" b="0" i="0" kern="1200" dirty="0" smtClean="0">
                <a:solidFill>
                  <a:schemeClr val="tx1"/>
                </a:solidFill>
                <a:latin typeface="+mn-lt"/>
                <a:ea typeface="+mn-ea"/>
                <a:cs typeface="+mn-cs"/>
              </a:rPr>
              <a:t>You are NOT the scoreboard!  Do not delay the game continuously giving the count because players are unaware of it...be reasonable...</a:t>
            </a:r>
          </a:p>
          <a:p>
            <a:r>
              <a:rPr lang="en-US" sz="1200" b="0" i="0" kern="1200" dirty="0" smtClean="0">
                <a:solidFill>
                  <a:schemeClr val="tx1"/>
                </a:solidFill>
                <a:latin typeface="+mn-lt"/>
                <a:ea typeface="+mn-ea"/>
                <a:cs typeface="+mn-cs"/>
              </a:rPr>
              <a:t>Always indicate the count when putting</a:t>
            </a:r>
            <a:r>
              <a:rPr lang="en-US" sz="1200" b="0" i="0" kern="1200" baseline="0" dirty="0" smtClean="0">
                <a:solidFill>
                  <a:schemeClr val="tx1"/>
                </a:solidFill>
                <a:latin typeface="+mn-lt"/>
                <a:ea typeface="+mn-ea"/>
                <a:cs typeface="+mn-cs"/>
              </a:rPr>
              <a:t> a dead ball into play.</a:t>
            </a:r>
          </a:p>
          <a:p>
            <a:r>
              <a:rPr lang="en-US" sz="1200" b="0" i="0" kern="1200" baseline="0" dirty="0" smtClean="0">
                <a:solidFill>
                  <a:schemeClr val="tx1"/>
                </a:solidFill>
                <a:latin typeface="+mn-lt"/>
                <a:ea typeface="+mn-ea"/>
                <a:cs typeface="+mn-cs"/>
              </a:rPr>
              <a:t>Speak loudly and clearly.</a:t>
            </a:r>
          </a:p>
          <a:p>
            <a:r>
              <a:rPr lang="en-US" sz="1200" b="0" i="0" kern="1200" baseline="0" dirty="0" smtClean="0">
                <a:solidFill>
                  <a:schemeClr val="tx1"/>
                </a:solidFill>
                <a:latin typeface="+mn-lt"/>
                <a:ea typeface="+mn-ea"/>
                <a:cs typeface="+mn-cs"/>
              </a:rPr>
              <a:t>A common practice is to indicate the count once there are two strikes, three balls, or the count is full.</a:t>
            </a:r>
          </a:p>
          <a:p>
            <a:r>
              <a:rPr lang="en-US" sz="1200" b="0" i="0" kern="1200" baseline="0" dirty="0" smtClean="0">
                <a:solidFill>
                  <a:schemeClr val="tx1"/>
                </a:solidFill>
                <a:latin typeface="+mn-lt"/>
                <a:ea typeface="+mn-ea"/>
                <a:cs typeface="+mn-cs"/>
              </a:rPr>
              <a:t>Always give the count if an at bat has been disrupted by play in the field.  </a:t>
            </a:r>
            <a:endParaRPr lang="en-US" dirty="0"/>
          </a:p>
        </p:txBody>
      </p:sp>
      <p:sp>
        <p:nvSpPr>
          <p:cNvPr id="4" name="Slide Number Placeholder 3"/>
          <p:cNvSpPr>
            <a:spLocks noGrp="1"/>
          </p:cNvSpPr>
          <p:nvPr>
            <p:ph type="sldNum" sz="quarter" idx="10"/>
          </p:nvPr>
        </p:nvSpPr>
        <p:spPr/>
        <p:txBody>
          <a:bodyPr/>
          <a:lstStyle/>
          <a:p>
            <a:fld id="{4A872E79-E2BC-4145-B82C-5550E425F0F2}"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A872E79-E2BC-4145-B82C-5550E425F0F2}"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The classic stance behind the plate. Positioned in the "slot" between the catcher and the hitter</a:t>
            </a:r>
          </a:p>
          <a:p>
            <a:r>
              <a:rPr lang="en-US" sz="1200" b="0" i="0" kern="1200" dirty="0" smtClean="0">
                <a:solidFill>
                  <a:schemeClr val="tx1"/>
                </a:solidFill>
                <a:latin typeface="+mn-lt"/>
                <a:ea typeface="+mn-ea"/>
                <a:cs typeface="+mn-cs"/>
              </a:rPr>
              <a:t>Notice the head height. Make sure you can see the "money" pitch; the ball at the knees on the outside corner</a:t>
            </a:r>
            <a:endParaRPr lang="en-US" dirty="0"/>
          </a:p>
        </p:txBody>
      </p:sp>
      <p:sp>
        <p:nvSpPr>
          <p:cNvPr id="4" name="Slide Number Placeholder 3"/>
          <p:cNvSpPr>
            <a:spLocks noGrp="1"/>
          </p:cNvSpPr>
          <p:nvPr>
            <p:ph type="sldNum" sz="quarter" idx="10"/>
          </p:nvPr>
        </p:nvSpPr>
        <p:spPr/>
        <p:txBody>
          <a:bodyPr/>
          <a:lstStyle/>
          <a:p>
            <a:fld id="{C8186177-EA47-4410-B444-41A7E2F8FA5A}"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186177-EA47-4410-B444-41A7E2F8FA5A}"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B72377-69B9-4C7B-86CD-5B46450D63AA}" type="datetime1">
              <a:rPr lang="en-US" smtClean="0"/>
              <a:pPr/>
              <a:t>3/3/2012</a:t>
            </a:fld>
            <a:endParaRPr lang="en-US"/>
          </a:p>
        </p:txBody>
      </p:sp>
      <p:sp>
        <p:nvSpPr>
          <p:cNvPr id="5" name="Footer Placeholder 4"/>
          <p:cNvSpPr>
            <a:spLocks noGrp="1"/>
          </p:cNvSpPr>
          <p:nvPr>
            <p:ph type="ftr" sz="quarter" idx="11"/>
          </p:nvPr>
        </p:nvSpPr>
        <p:spPr/>
        <p:txBody>
          <a:bodyPr/>
          <a:lstStyle/>
          <a:p>
            <a:r>
              <a:rPr lang="en-US" smtClean="0"/>
              <a:t>Baseball Training Presentation            created by John Hickey</a:t>
            </a:r>
            <a:endParaRPr lang="en-US"/>
          </a:p>
        </p:txBody>
      </p:sp>
      <p:sp>
        <p:nvSpPr>
          <p:cNvPr id="6" name="Slide Number Placeholder 5"/>
          <p:cNvSpPr>
            <a:spLocks noGrp="1"/>
          </p:cNvSpPr>
          <p:nvPr>
            <p:ph type="sldNum" sz="quarter" idx="12"/>
          </p:nvPr>
        </p:nvSpPr>
        <p:spPr/>
        <p:txBody>
          <a:bodyPr/>
          <a:lstStyle/>
          <a:p>
            <a:fld id="{37B8606C-D02E-4003-8DC3-930FCBEB817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597882-D939-444A-AB5E-9A3F0D0BC59D}" type="datetime1">
              <a:rPr lang="en-US" smtClean="0"/>
              <a:pPr/>
              <a:t>3/3/2012</a:t>
            </a:fld>
            <a:endParaRPr lang="en-US"/>
          </a:p>
        </p:txBody>
      </p:sp>
      <p:sp>
        <p:nvSpPr>
          <p:cNvPr id="5" name="Footer Placeholder 4"/>
          <p:cNvSpPr>
            <a:spLocks noGrp="1"/>
          </p:cNvSpPr>
          <p:nvPr>
            <p:ph type="ftr" sz="quarter" idx="11"/>
          </p:nvPr>
        </p:nvSpPr>
        <p:spPr/>
        <p:txBody>
          <a:bodyPr/>
          <a:lstStyle/>
          <a:p>
            <a:r>
              <a:rPr lang="en-US" smtClean="0"/>
              <a:t>Baseball Training Presentation            created by John Hickey</a:t>
            </a:r>
            <a:endParaRPr lang="en-US"/>
          </a:p>
        </p:txBody>
      </p:sp>
      <p:sp>
        <p:nvSpPr>
          <p:cNvPr id="6" name="Slide Number Placeholder 5"/>
          <p:cNvSpPr>
            <a:spLocks noGrp="1"/>
          </p:cNvSpPr>
          <p:nvPr>
            <p:ph type="sldNum" sz="quarter" idx="12"/>
          </p:nvPr>
        </p:nvSpPr>
        <p:spPr/>
        <p:txBody>
          <a:bodyPr/>
          <a:lstStyle/>
          <a:p>
            <a:fld id="{37B8606C-D02E-4003-8DC3-930FCBEB817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0FE723-C8B2-444F-B1B7-CFF8A6CE0D60}" type="datetime1">
              <a:rPr lang="en-US" smtClean="0"/>
              <a:pPr/>
              <a:t>3/3/2012</a:t>
            </a:fld>
            <a:endParaRPr lang="en-US"/>
          </a:p>
        </p:txBody>
      </p:sp>
      <p:sp>
        <p:nvSpPr>
          <p:cNvPr id="5" name="Footer Placeholder 4"/>
          <p:cNvSpPr>
            <a:spLocks noGrp="1"/>
          </p:cNvSpPr>
          <p:nvPr>
            <p:ph type="ftr" sz="quarter" idx="11"/>
          </p:nvPr>
        </p:nvSpPr>
        <p:spPr/>
        <p:txBody>
          <a:bodyPr/>
          <a:lstStyle/>
          <a:p>
            <a:r>
              <a:rPr lang="en-US" smtClean="0"/>
              <a:t>Baseball Training Presentation            created by John Hickey</a:t>
            </a:r>
            <a:endParaRPr lang="en-US"/>
          </a:p>
        </p:txBody>
      </p:sp>
      <p:sp>
        <p:nvSpPr>
          <p:cNvPr id="6" name="Slide Number Placeholder 5"/>
          <p:cNvSpPr>
            <a:spLocks noGrp="1"/>
          </p:cNvSpPr>
          <p:nvPr>
            <p:ph type="sldNum" sz="quarter" idx="12"/>
          </p:nvPr>
        </p:nvSpPr>
        <p:spPr/>
        <p:txBody>
          <a:bodyPr/>
          <a:lstStyle/>
          <a:p>
            <a:fld id="{37B8606C-D02E-4003-8DC3-930FCBEB817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11DDBB-9424-46E4-B145-168132BADA89}" type="datetime1">
              <a:rPr lang="en-US" smtClean="0"/>
              <a:pPr/>
              <a:t>3/3/2012</a:t>
            </a:fld>
            <a:endParaRPr lang="en-US"/>
          </a:p>
        </p:txBody>
      </p:sp>
      <p:sp>
        <p:nvSpPr>
          <p:cNvPr id="5" name="Footer Placeholder 4"/>
          <p:cNvSpPr>
            <a:spLocks noGrp="1"/>
          </p:cNvSpPr>
          <p:nvPr>
            <p:ph type="ftr" sz="quarter" idx="11"/>
          </p:nvPr>
        </p:nvSpPr>
        <p:spPr/>
        <p:txBody>
          <a:bodyPr/>
          <a:lstStyle/>
          <a:p>
            <a:r>
              <a:rPr lang="en-US" smtClean="0"/>
              <a:t>Baseball Training Presentation            created by John Hickey</a:t>
            </a:r>
            <a:endParaRPr lang="en-US"/>
          </a:p>
        </p:txBody>
      </p:sp>
      <p:sp>
        <p:nvSpPr>
          <p:cNvPr id="6" name="Slide Number Placeholder 5"/>
          <p:cNvSpPr>
            <a:spLocks noGrp="1"/>
          </p:cNvSpPr>
          <p:nvPr>
            <p:ph type="sldNum" sz="quarter" idx="12"/>
          </p:nvPr>
        </p:nvSpPr>
        <p:spPr/>
        <p:txBody>
          <a:bodyPr/>
          <a:lstStyle/>
          <a:p>
            <a:fld id="{37B8606C-D02E-4003-8DC3-930FCBEB817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DCF593-C28C-4808-B79F-34A473DC5626}" type="datetime1">
              <a:rPr lang="en-US" smtClean="0"/>
              <a:pPr/>
              <a:t>3/3/2012</a:t>
            </a:fld>
            <a:endParaRPr lang="en-US"/>
          </a:p>
        </p:txBody>
      </p:sp>
      <p:sp>
        <p:nvSpPr>
          <p:cNvPr id="5" name="Footer Placeholder 4"/>
          <p:cNvSpPr>
            <a:spLocks noGrp="1"/>
          </p:cNvSpPr>
          <p:nvPr>
            <p:ph type="ftr" sz="quarter" idx="11"/>
          </p:nvPr>
        </p:nvSpPr>
        <p:spPr/>
        <p:txBody>
          <a:bodyPr/>
          <a:lstStyle/>
          <a:p>
            <a:r>
              <a:rPr lang="en-US" smtClean="0"/>
              <a:t>Baseball Training Presentation            created by John Hickey</a:t>
            </a:r>
            <a:endParaRPr lang="en-US"/>
          </a:p>
        </p:txBody>
      </p:sp>
      <p:sp>
        <p:nvSpPr>
          <p:cNvPr id="6" name="Slide Number Placeholder 5"/>
          <p:cNvSpPr>
            <a:spLocks noGrp="1"/>
          </p:cNvSpPr>
          <p:nvPr>
            <p:ph type="sldNum" sz="quarter" idx="12"/>
          </p:nvPr>
        </p:nvSpPr>
        <p:spPr/>
        <p:txBody>
          <a:bodyPr/>
          <a:lstStyle/>
          <a:p>
            <a:fld id="{37B8606C-D02E-4003-8DC3-930FCBEB817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4A41D0-F0ED-4299-9EE4-AC8A59C6F44C}" type="datetime1">
              <a:rPr lang="en-US" smtClean="0"/>
              <a:pPr/>
              <a:t>3/3/2012</a:t>
            </a:fld>
            <a:endParaRPr lang="en-US"/>
          </a:p>
        </p:txBody>
      </p:sp>
      <p:sp>
        <p:nvSpPr>
          <p:cNvPr id="6" name="Footer Placeholder 5"/>
          <p:cNvSpPr>
            <a:spLocks noGrp="1"/>
          </p:cNvSpPr>
          <p:nvPr>
            <p:ph type="ftr" sz="quarter" idx="11"/>
          </p:nvPr>
        </p:nvSpPr>
        <p:spPr/>
        <p:txBody>
          <a:bodyPr/>
          <a:lstStyle/>
          <a:p>
            <a:r>
              <a:rPr lang="en-US" smtClean="0"/>
              <a:t>Baseball Training Presentation            created by John Hickey</a:t>
            </a:r>
            <a:endParaRPr lang="en-US"/>
          </a:p>
        </p:txBody>
      </p:sp>
      <p:sp>
        <p:nvSpPr>
          <p:cNvPr id="7" name="Slide Number Placeholder 6"/>
          <p:cNvSpPr>
            <a:spLocks noGrp="1"/>
          </p:cNvSpPr>
          <p:nvPr>
            <p:ph type="sldNum" sz="quarter" idx="12"/>
          </p:nvPr>
        </p:nvSpPr>
        <p:spPr/>
        <p:txBody>
          <a:bodyPr/>
          <a:lstStyle/>
          <a:p>
            <a:fld id="{37B8606C-D02E-4003-8DC3-930FCBEB817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1F694A-B203-467D-8B5F-9863123408E6}" type="datetime1">
              <a:rPr lang="en-US" smtClean="0"/>
              <a:pPr/>
              <a:t>3/3/2012</a:t>
            </a:fld>
            <a:endParaRPr lang="en-US"/>
          </a:p>
        </p:txBody>
      </p:sp>
      <p:sp>
        <p:nvSpPr>
          <p:cNvPr id="8" name="Footer Placeholder 7"/>
          <p:cNvSpPr>
            <a:spLocks noGrp="1"/>
          </p:cNvSpPr>
          <p:nvPr>
            <p:ph type="ftr" sz="quarter" idx="11"/>
          </p:nvPr>
        </p:nvSpPr>
        <p:spPr/>
        <p:txBody>
          <a:bodyPr/>
          <a:lstStyle/>
          <a:p>
            <a:r>
              <a:rPr lang="en-US" smtClean="0"/>
              <a:t>Baseball Training Presentation            created by John Hickey</a:t>
            </a:r>
            <a:endParaRPr lang="en-US"/>
          </a:p>
        </p:txBody>
      </p:sp>
      <p:sp>
        <p:nvSpPr>
          <p:cNvPr id="9" name="Slide Number Placeholder 8"/>
          <p:cNvSpPr>
            <a:spLocks noGrp="1"/>
          </p:cNvSpPr>
          <p:nvPr>
            <p:ph type="sldNum" sz="quarter" idx="12"/>
          </p:nvPr>
        </p:nvSpPr>
        <p:spPr/>
        <p:txBody>
          <a:bodyPr/>
          <a:lstStyle/>
          <a:p>
            <a:fld id="{37B8606C-D02E-4003-8DC3-930FCBEB817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FBBFA6-F640-4EE2-8B9F-4EC6388C085F}" type="datetime1">
              <a:rPr lang="en-US" smtClean="0"/>
              <a:pPr/>
              <a:t>3/3/2012</a:t>
            </a:fld>
            <a:endParaRPr lang="en-US"/>
          </a:p>
        </p:txBody>
      </p:sp>
      <p:sp>
        <p:nvSpPr>
          <p:cNvPr id="4" name="Footer Placeholder 3"/>
          <p:cNvSpPr>
            <a:spLocks noGrp="1"/>
          </p:cNvSpPr>
          <p:nvPr>
            <p:ph type="ftr" sz="quarter" idx="11"/>
          </p:nvPr>
        </p:nvSpPr>
        <p:spPr/>
        <p:txBody>
          <a:bodyPr/>
          <a:lstStyle/>
          <a:p>
            <a:r>
              <a:rPr lang="en-US" smtClean="0"/>
              <a:t>Baseball Training Presentation            created by John Hickey</a:t>
            </a:r>
            <a:endParaRPr lang="en-US"/>
          </a:p>
        </p:txBody>
      </p:sp>
      <p:sp>
        <p:nvSpPr>
          <p:cNvPr id="5" name="Slide Number Placeholder 4"/>
          <p:cNvSpPr>
            <a:spLocks noGrp="1"/>
          </p:cNvSpPr>
          <p:nvPr>
            <p:ph type="sldNum" sz="quarter" idx="12"/>
          </p:nvPr>
        </p:nvSpPr>
        <p:spPr/>
        <p:txBody>
          <a:bodyPr/>
          <a:lstStyle/>
          <a:p>
            <a:fld id="{37B8606C-D02E-4003-8DC3-930FCBEB817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B7B2B5-07F4-4284-821A-A4847CDB526A}" type="datetime1">
              <a:rPr lang="en-US" smtClean="0"/>
              <a:pPr/>
              <a:t>3/3/2012</a:t>
            </a:fld>
            <a:endParaRPr lang="en-US"/>
          </a:p>
        </p:txBody>
      </p:sp>
      <p:sp>
        <p:nvSpPr>
          <p:cNvPr id="3" name="Footer Placeholder 2"/>
          <p:cNvSpPr>
            <a:spLocks noGrp="1"/>
          </p:cNvSpPr>
          <p:nvPr>
            <p:ph type="ftr" sz="quarter" idx="11"/>
          </p:nvPr>
        </p:nvSpPr>
        <p:spPr/>
        <p:txBody>
          <a:bodyPr/>
          <a:lstStyle/>
          <a:p>
            <a:r>
              <a:rPr lang="en-US" smtClean="0"/>
              <a:t>Baseball Training Presentation            created by John Hickey</a:t>
            </a:r>
            <a:endParaRPr lang="en-US"/>
          </a:p>
        </p:txBody>
      </p:sp>
      <p:sp>
        <p:nvSpPr>
          <p:cNvPr id="4" name="Slide Number Placeholder 3"/>
          <p:cNvSpPr>
            <a:spLocks noGrp="1"/>
          </p:cNvSpPr>
          <p:nvPr>
            <p:ph type="sldNum" sz="quarter" idx="12"/>
          </p:nvPr>
        </p:nvSpPr>
        <p:spPr/>
        <p:txBody>
          <a:bodyPr/>
          <a:lstStyle/>
          <a:p>
            <a:fld id="{37B8606C-D02E-4003-8DC3-930FCBEB817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953498-9F83-4DBD-A64F-0B47E693BC29}" type="datetime1">
              <a:rPr lang="en-US" smtClean="0"/>
              <a:pPr/>
              <a:t>3/3/2012</a:t>
            </a:fld>
            <a:endParaRPr lang="en-US"/>
          </a:p>
        </p:txBody>
      </p:sp>
      <p:sp>
        <p:nvSpPr>
          <p:cNvPr id="6" name="Footer Placeholder 5"/>
          <p:cNvSpPr>
            <a:spLocks noGrp="1"/>
          </p:cNvSpPr>
          <p:nvPr>
            <p:ph type="ftr" sz="quarter" idx="11"/>
          </p:nvPr>
        </p:nvSpPr>
        <p:spPr/>
        <p:txBody>
          <a:bodyPr/>
          <a:lstStyle/>
          <a:p>
            <a:r>
              <a:rPr lang="en-US" smtClean="0"/>
              <a:t>Baseball Training Presentation            created by John Hickey</a:t>
            </a:r>
            <a:endParaRPr lang="en-US"/>
          </a:p>
        </p:txBody>
      </p:sp>
      <p:sp>
        <p:nvSpPr>
          <p:cNvPr id="7" name="Slide Number Placeholder 6"/>
          <p:cNvSpPr>
            <a:spLocks noGrp="1"/>
          </p:cNvSpPr>
          <p:nvPr>
            <p:ph type="sldNum" sz="quarter" idx="12"/>
          </p:nvPr>
        </p:nvSpPr>
        <p:spPr/>
        <p:txBody>
          <a:bodyPr/>
          <a:lstStyle/>
          <a:p>
            <a:fld id="{37B8606C-D02E-4003-8DC3-930FCBEB817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1D36C1-493E-46A7-A72D-6D7B269268C9}" type="datetime1">
              <a:rPr lang="en-US" smtClean="0"/>
              <a:pPr/>
              <a:t>3/3/2012</a:t>
            </a:fld>
            <a:endParaRPr lang="en-US"/>
          </a:p>
        </p:txBody>
      </p:sp>
      <p:sp>
        <p:nvSpPr>
          <p:cNvPr id="6" name="Footer Placeholder 5"/>
          <p:cNvSpPr>
            <a:spLocks noGrp="1"/>
          </p:cNvSpPr>
          <p:nvPr>
            <p:ph type="ftr" sz="quarter" idx="11"/>
          </p:nvPr>
        </p:nvSpPr>
        <p:spPr/>
        <p:txBody>
          <a:bodyPr/>
          <a:lstStyle/>
          <a:p>
            <a:r>
              <a:rPr lang="en-US" smtClean="0"/>
              <a:t>Baseball Training Presentation            created by John Hickey</a:t>
            </a:r>
            <a:endParaRPr lang="en-US"/>
          </a:p>
        </p:txBody>
      </p:sp>
      <p:sp>
        <p:nvSpPr>
          <p:cNvPr id="7" name="Slide Number Placeholder 6"/>
          <p:cNvSpPr>
            <a:spLocks noGrp="1"/>
          </p:cNvSpPr>
          <p:nvPr>
            <p:ph type="sldNum" sz="quarter" idx="12"/>
          </p:nvPr>
        </p:nvSpPr>
        <p:spPr/>
        <p:txBody>
          <a:bodyPr/>
          <a:lstStyle/>
          <a:p>
            <a:fld id="{37B8606C-D02E-4003-8DC3-930FCBEB817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6DC30A-D1EE-4CE5-83D1-947D0C966113}" type="datetime1">
              <a:rPr lang="en-US" smtClean="0"/>
              <a:pPr/>
              <a:t>3/3/2012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Baseball Training Presentation            created by John Hickey</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B8606C-D02E-4003-8DC3-930FCBEB817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epicsoftware.com/index.php/interactive_training/" TargetMode="External"/><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7543800" y="533400"/>
            <a:ext cx="695325" cy="857250"/>
          </a:xfrm>
          <a:prstGeom prst="rect">
            <a:avLst/>
          </a:prstGeom>
          <a:noFill/>
          <a:ln w="9525">
            <a:noFill/>
            <a:miter lim="800000"/>
            <a:headEnd/>
            <a:tailEnd/>
          </a:ln>
        </p:spPr>
      </p:pic>
      <p:sp>
        <p:nvSpPr>
          <p:cNvPr id="11" name="TextBox 10"/>
          <p:cNvSpPr txBox="1"/>
          <p:nvPr/>
        </p:nvSpPr>
        <p:spPr>
          <a:xfrm>
            <a:off x="5562600" y="609600"/>
            <a:ext cx="2057400" cy="369332"/>
          </a:xfrm>
          <a:prstGeom prst="rect">
            <a:avLst/>
          </a:prstGeom>
          <a:noFill/>
        </p:spPr>
        <p:txBody>
          <a:bodyPr wrap="square" rtlCol="0">
            <a:spAutoFit/>
          </a:bodyPr>
          <a:lstStyle/>
          <a:p>
            <a:r>
              <a:rPr lang="en-US" dirty="0" smtClean="0">
                <a:latin typeface="Elephant" pitchFamily="18" charset="0"/>
              </a:rPr>
              <a:t>NEMOA</a:t>
            </a:r>
            <a:r>
              <a:rPr lang="en-US" dirty="0" smtClean="0"/>
              <a:t> Baseball</a:t>
            </a:r>
            <a:endParaRPr lang="en-US" dirty="0"/>
          </a:p>
        </p:txBody>
      </p:sp>
      <p:sp>
        <p:nvSpPr>
          <p:cNvPr id="12" name="TextBox 11"/>
          <p:cNvSpPr txBox="1"/>
          <p:nvPr/>
        </p:nvSpPr>
        <p:spPr>
          <a:xfrm>
            <a:off x="2209800" y="1905000"/>
            <a:ext cx="4724400" cy="1631216"/>
          </a:xfrm>
          <a:prstGeom prst="rect">
            <a:avLst/>
          </a:prstGeom>
          <a:noFill/>
        </p:spPr>
        <p:txBody>
          <a:bodyPr wrap="square" rtlCol="0">
            <a:spAutoFit/>
          </a:bodyPr>
          <a:lstStyle/>
          <a:p>
            <a:pPr algn="ctr"/>
            <a:r>
              <a:rPr lang="en-US" sz="4400" dirty="0" smtClean="0">
                <a:latin typeface="Franklin Gothic Heavy" pitchFamily="34" charset="0"/>
              </a:rPr>
              <a:t>Baseball Umpire Training</a:t>
            </a:r>
          </a:p>
          <a:p>
            <a:pPr algn="ctr"/>
            <a:r>
              <a:rPr lang="en-US" sz="1200" dirty="0" smtClean="0"/>
              <a:t>PowerPoint created by John Hickey, 2012</a:t>
            </a:r>
          </a:p>
        </p:txBody>
      </p:sp>
      <p:sp>
        <p:nvSpPr>
          <p:cNvPr id="5" name="Footer Placeholder 4"/>
          <p:cNvSpPr>
            <a:spLocks noGrp="1"/>
          </p:cNvSpPr>
          <p:nvPr>
            <p:ph type="ftr" sz="quarter" idx="11"/>
          </p:nvPr>
        </p:nvSpPr>
        <p:spPr/>
        <p:txBody>
          <a:bodyPr/>
          <a:lstStyle/>
          <a:p>
            <a:r>
              <a:rPr lang="en-US" dirty="0" smtClean="0">
                <a:solidFill>
                  <a:schemeClr val="accent3">
                    <a:lumMod val="50000"/>
                  </a:schemeClr>
                </a:solidFill>
              </a:rPr>
              <a:t>Baseball Training Presentation            created by John Hickey</a:t>
            </a:r>
            <a:endParaRPr lang="en-US"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257175" y="190500"/>
            <a:ext cx="8629650" cy="6477000"/>
          </a:xfrm>
          <a:prstGeom prst="rect">
            <a:avLst/>
          </a:prstGeom>
          <a:noFill/>
          <a:ln w="9525">
            <a:noFill/>
            <a:miter lim="800000"/>
            <a:headEnd/>
            <a:tailEnd/>
          </a:ln>
        </p:spPr>
      </p:pic>
      <p:sp>
        <p:nvSpPr>
          <p:cNvPr id="3" name="TextBox 2"/>
          <p:cNvSpPr txBox="1"/>
          <p:nvPr/>
        </p:nvSpPr>
        <p:spPr>
          <a:xfrm>
            <a:off x="4343400" y="609600"/>
            <a:ext cx="4114800" cy="1323439"/>
          </a:xfrm>
          <a:prstGeom prst="rect">
            <a:avLst/>
          </a:prstGeom>
          <a:noFill/>
        </p:spPr>
        <p:txBody>
          <a:bodyPr wrap="square" rtlCol="0">
            <a:spAutoFit/>
          </a:bodyPr>
          <a:lstStyle/>
          <a:p>
            <a:r>
              <a:rPr lang="en-US" sz="4000" dirty="0" smtClean="0">
                <a:solidFill>
                  <a:srgbClr val="FF0000"/>
                </a:solidFill>
                <a:latin typeface="Franklin Gothic Heavy" pitchFamily="34" charset="0"/>
              </a:rPr>
              <a:t>“PLAY !”     Or    “PLAY BALL!”</a:t>
            </a:r>
            <a:endParaRPr lang="en-US" sz="4000" dirty="0">
              <a:solidFill>
                <a:srgbClr val="FF0000"/>
              </a:solidFill>
              <a:latin typeface="Franklin Gothic Heavy" pitchFamily="34" charset="0"/>
            </a:endParaRPr>
          </a:p>
        </p:txBody>
      </p:sp>
      <p:sp>
        <p:nvSpPr>
          <p:cNvPr id="4" name="Footer Placeholder 3"/>
          <p:cNvSpPr>
            <a:spLocks noGrp="1"/>
          </p:cNvSpPr>
          <p:nvPr>
            <p:ph type="ftr" sz="quarter" idx="11"/>
          </p:nvPr>
        </p:nvSpPr>
        <p:spPr/>
        <p:txBody>
          <a:bodyPr/>
          <a:lstStyle/>
          <a:p>
            <a:r>
              <a:rPr lang="en-US" smtClean="0"/>
              <a:t>Baseball Training Presentation            created by John Hickey</a:t>
            </a: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66675" y="47625"/>
            <a:ext cx="9010650" cy="6762750"/>
          </a:xfrm>
          <a:prstGeom prst="rect">
            <a:avLst/>
          </a:prstGeom>
          <a:noFill/>
          <a:ln w="9525">
            <a:noFill/>
            <a:miter lim="800000"/>
            <a:headEnd/>
            <a:tailEnd/>
          </a:ln>
        </p:spPr>
      </p:pic>
      <p:sp>
        <p:nvSpPr>
          <p:cNvPr id="3" name="TextBox 2"/>
          <p:cNvSpPr txBox="1"/>
          <p:nvPr/>
        </p:nvSpPr>
        <p:spPr>
          <a:xfrm>
            <a:off x="3886200" y="381000"/>
            <a:ext cx="5257800" cy="707886"/>
          </a:xfrm>
          <a:prstGeom prst="rect">
            <a:avLst/>
          </a:prstGeom>
          <a:noFill/>
        </p:spPr>
        <p:txBody>
          <a:bodyPr wrap="square" rtlCol="0">
            <a:spAutoFit/>
          </a:bodyPr>
          <a:lstStyle/>
          <a:p>
            <a:r>
              <a:rPr lang="en-US" sz="4000" dirty="0" smtClean="0">
                <a:solidFill>
                  <a:srgbClr val="FF0000"/>
                </a:solidFill>
                <a:latin typeface="Franklin Gothic Heavy" pitchFamily="34" charset="0"/>
              </a:rPr>
              <a:t>Showing the COUNT</a:t>
            </a:r>
            <a:endParaRPr lang="en-US" sz="4000" dirty="0">
              <a:solidFill>
                <a:srgbClr val="FF0000"/>
              </a:solidFill>
              <a:latin typeface="Franklin Gothic Heavy" pitchFamily="34" charset="0"/>
            </a:endParaRPr>
          </a:p>
        </p:txBody>
      </p:sp>
      <p:sp>
        <p:nvSpPr>
          <p:cNvPr id="4" name="TextBox 3"/>
          <p:cNvSpPr txBox="1"/>
          <p:nvPr/>
        </p:nvSpPr>
        <p:spPr>
          <a:xfrm>
            <a:off x="6400800" y="2895600"/>
            <a:ext cx="2971800" cy="1200329"/>
          </a:xfrm>
          <a:prstGeom prst="rect">
            <a:avLst/>
          </a:prstGeom>
          <a:noFill/>
        </p:spPr>
        <p:txBody>
          <a:bodyPr wrap="square" rtlCol="0">
            <a:spAutoFit/>
          </a:bodyPr>
          <a:lstStyle/>
          <a:p>
            <a:r>
              <a:rPr lang="en-US" sz="3600" b="1" dirty="0" smtClean="0">
                <a:solidFill>
                  <a:srgbClr val="FF0000"/>
                </a:solidFill>
              </a:rPr>
              <a:t>When?</a:t>
            </a:r>
          </a:p>
          <a:p>
            <a:r>
              <a:rPr lang="en-US" sz="3600" b="1" dirty="0" smtClean="0">
                <a:solidFill>
                  <a:srgbClr val="FF0000"/>
                </a:solidFill>
              </a:rPr>
              <a:t>How often?</a:t>
            </a:r>
            <a:endParaRPr lang="en-US" sz="3600" b="1" dirty="0">
              <a:solidFill>
                <a:srgbClr val="FF0000"/>
              </a:solidFill>
            </a:endParaRPr>
          </a:p>
        </p:txBody>
      </p:sp>
      <p:sp>
        <p:nvSpPr>
          <p:cNvPr id="5" name="Footer Placeholder 4"/>
          <p:cNvSpPr>
            <a:spLocks noGrp="1"/>
          </p:cNvSpPr>
          <p:nvPr>
            <p:ph type="ftr" sz="quarter" idx="11"/>
          </p:nvPr>
        </p:nvSpPr>
        <p:spPr/>
        <p:txBody>
          <a:bodyPr/>
          <a:lstStyle/>
          <a:p>
            <a:r>
              <a:rPr lang="en-US" smtClean="0"/>
              <a:t>Baseball Training Presentation            created by John Hickey</a:t>
            </a: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66675" y="47625"/>
            <a:ext cx="9010650" cy="6762750"/>
          </a:xfrm>
          <a:prstGeom prst="rect">
            <a:avLst/>
          </a:prstGeom>
          <a:noFill/>
          <a:ln w="9525">
            <a:noFill/>
            <a:miter lim="800000"/>
            <a:headEnd/>
            <a:tailEnd/>
          </a:ln>
        </p:spPr>
      </p:pic>
      <p:sp>
        <p:nvSpPr>
          <p:cNvPr id="4" name="TextBox 3"/>
          <p:cNvSpPr txBox="1"/>
          <p:nvPr/>
        </p:nvSpPr>
        <p:spPr>
          <a:xfrm>
            <a:off x="6324600" y="1066800"/>
            <a:ext cx="2514600" cy="2554545"/>
          </a:xfrm>
          <a:prstGeom prst="rect">
            <a:avLst/>
          </a:prstGeom>
          <a:noFill/>
        </p:spPr>
        <p:txBody>
          <a:bodyPr wrap="square" rtlCol="0">
            <a:spAutoFit/>
          </a:bodyPr>
          <a:lstStyle/>
          <a:p>
            <a:pPr algn="ctr"/>
            <a:r>
              <a:rPr lang="en-US" sz="4000" dirty="0" smtClean="0">
                <a:solidFill>
                  <a:srgbClr val="FF0000"/>
                </a:solidFill>
                <a:latin typeface="Franklin Gothic Heavy" pitchFamily="34" charset="0"/>
              </a:rPr>
              <a:t>Signaling the number of OUTS </a:t>
            </a:r>
            <a:endParaRPr lang="en-US" sz="4000" dirty="0">
              <a:solidFill>
                <a:srgbClr val="FF0000"/>
              </a:solidFill>
              <a:latin typeface="Franklin Gothic Heavy" pitchFamily="34" charset="0"/>
            </a:endParaRPr>
          </a:p>
        </p:txBody>
      </p:sp>
      <p:sp>
        <p:nvSpPr>
          <p:cNvPr id="5" name="Footer Placeholder 4"/>
          <p:cNvSpPr>
            <a:spLocks noGrp="1"/>
          </p:cNvSpPr>
          <p:nvPr>
            <p:ph type="ftr" sz="quarter" idx="11"/>
          </p:nvPr>
        </p:nvSpPr>
        <p:spPr/>
        <p:txBody>
          <a:bodyPr/>
          <a:lstStyle/>
          <a:p>
            <a:r>
              <a:rPr lang="en-US" smtClean="0"/>
              <a:t>Baseball Training Presentation            created by John Hickey</a:t>
            </a: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srcRect/>
          <a:stretch>
            <a:fillRect/>
          </a:stretch>
        </p:blipFill>
        <p:spPr bwMode="auto">
          <a:xfrm>
            <a:off x="-5104" y="-1"/>
            <a:ext cx="9149103" cy="6854177"/>
          </a:xfrm>
          <a:prstGeom prst="rect">
            <a:avLst/>
          </a:prstGeom>
          <a:noFill/>
          <a:ln w="9525">
            <a:noFill/>
            <a:miter lim="800000"/>
            <a:headEnd/>
            <a:tailEnd/>
          </a:ln>
        </p:spPr>
      </p:pic>
      <p:sp>
        <p:nvSpPr>
          <p:cNvPr id="3" name="TextBox 2"/>
          <p:cNvSpPr txBox="1"/>
          <p:nvPr/>
        </p:nvSpPr>
        <p:spPr>
          <a:xfrm>
            <a:off x="5943600" y="457200"/>
            <a:ext cx="2945037" cy="1938992"/>
          </a:xfrm>
          <a:prstGeom prst="rect">
            <a:avLst/>
          </a:prstGeom>
          <a:noFill/>
        </p:spPr>
        <p:txBody>
          <a:bodyPr wrap="none" rtlCol="0">
            <a:spAutoFit/>
          </a:bodyPr>
          <a:lstStyle/>
          <a:p>
            <a:r>
              <a:rPr lang="en-US" sz="4000" dirty="0" smtClean="0">
                <a:solidFill>
                  <a:srgbClr val="FF0000"/>
                </a:solidFill>
                <a:latin typeface="Franklin Gothic Heavy" pitchFamily="34" charset="0"/>
              </a:rPr>
              <a:t>“Foul,”</a:t>
            </a:r>
            <a:endParaRPr lang="en-US" sz="4000" dirty="0" smtClean="0">
              <a:solidFill>
                <a:srgbClr val="FF0000"/>
              </a:solidFill>
              <a:latin typeface="Franklin Gothic Heavy" pitchFamily="34" charset="0"/>
            </a:endParaRPr>
          </a:p>
          <a:p>
            <a:r>
              <a:rPr lang="en-US" sz="4000" dirty="0" smtClean="0">
                <a:solidFill>
                  <a:srgbClr val="FF0000"/>
                </a:solidFill>
                <a:latin typeface="Franklin Gothic Heavy" pitchFamily="34" charset="0"/>
              </a:rPr>
              <a:t>“Time,”</a:t>
            </a:r>
            <a:endParaRPr lang="en-US" sz="4000" dirty="0" smtClean="0">
              <a:solidFill>
                <a:srgbClr val="FF0000"/>
              </a:solidFill>
              <a:latin typeface="Franklin Gothic Heavy" pitchFamily="34" charset="0"/>
            </a:endParaRPr>
          </a:p>
          <a:p>
            <a:r>
              <a:rPr lang="en-US" sz="4000" dirty="0" smtClean="0">
                <a:solidFill>
                  <a:srgbClr val="FF0000"/>
                </a:solidFill>
                <a:latin typeface="Franklin Gothic Heavy" pitchFamily="34" charset="0"/>
              </a:rPr>
              <a:t>“Dead Ball”</a:t>
            </a:r>
            <a:endParaRPr lang="en-US" sz="4000" dirty="0">
              <a:solidFill>
                <a:srgbClr val="FF0000"/>
              </a:solidFill>
              <a:latin typeface="Franklin Gothic Heavy" pitchFamily="34" charset="0"/>
            </a:endParaRPr>
          </a:p>
        </p:txBody>
      </p:sp>
      <p:sp>
        <p:nvSpPr>
          <p:cNvPr id="4" name="Footer Placeholder 3"/>
          <p:cNvSpPr>
            <a:spLocks noGrp="1"/>
          </p:cNvSpPr>
          <p:nvPr>
            <p:ph type="ftr" sz="quarter" idx="11"/>
          </p:nvPr>
        </p:nvSpPr>
        <p:spPr/>
        <p:txBody>
          <a:bodyPr/>
          <a:lstStyle/>
          <a:p>
            <a:r>
              <a:rPr lang="en-US" smtClean="0"/>
              <a:t>Baseball Training Presentation            created by John Hickey</a:t>
            </a: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latin typeface="Franklin Gothic Heavy" pitchFamily="34" charset="0"/>
              </a:rPr>
              <a:t>3 step sequence to making a </a:t>
            </a:r>
            <a:r>
              <a:rPr lang="en-US" sz="9600" dirty="0" smtClean="0">
                <a:latin typeface="Franklin Gothic Heavy" pitchFamily="34" charset="0"/>
              </a:rPr>
              <a:t>“</a:t>
            </a:r>
            <a:r>
              <a:rPr lang="en-US" sz="10700" dirty="0" smtClean="0">
                <a:latin typeface="Franklin Gothic Heavy" pitchFamily="34" charset="0"/>
              </a:rPr>
              <a:t>Safe” </a:t>
            </a:r>
            <a:r>
              <a:rPr lang="en-US" dirty="0" smtClean="0">
                <a:latin typeface="Franklin Gothic Heavy" pitchFamily="34" charset="0"/>
              </a:rPr>
              <a:t/>
            </a:r>
            <a:br>
              <a:rPr lang="en-US" dirty="0" smtClean="0">
                <a:latin typeface="Franklin Gothic Heavy" pitchFamily="34" charset="0"/>
              </a:rPr>
            </a:br>
            <a:r>
              <a:rPr lang="en-US" dirty="0" smtClean="0">
                <a:latin typeface="Franklin Gothic Heavy" pitchFamily="34" charset="0"/>
              </a:rPr>
              <a:t>Call</a:t>
            </a:r>
            <a:r>
              <a:rPr lang="en-US" dirty="0">
                <a:latin typeface="Franklin Gothic Heavy" pitchFamily="34" charset="0"/>
              </a:rPr>
              <a:t/>
            </a:r>
            <a:br>
              <a:rPr lang="en-US" dirty="0">
                <a:latin typeface="Franklin Gothic Heavy" pitchFamily="34" charset="0"/>
              </a:rPr>
            </a:br>
            <a:endParaRPr lang="en-US" dirty="0">
              <a:latin typeface="Franklin Gothic Heavy"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44000" cy="6861754"/>
          </a:xfrm>
          <a:prstGeom prst="rect">
            <a:avLst/>
          </a:prstGeom>
          <a:noFill/>
          <a:ln w="9525">
            <a:noFill/>
            <a:miter lim="800000"/>
            <a:headEnd/>
            <a:tailEnd/>
          </a:ln>
        </p:spPr>
      </p:pic>
      <p:sp>
        <p:nvSpPr>
          <p:cNvPr id="3" name="TextBox 2"/>
          <p:cNvSpPr txBox="1"/>
          <p:nvPr/>
        </p:nvSpPr>
        <p:spPr>
          <a:xfrm>
            <a:off x="5410200" y="2895600"/>
            <a:ext cx="3886200" cy="707886"/>
          </a:xfrm>
          <a:prstGeom prst="rect">
            <a:avLst/>
          </a:prstGeom>
          <a:noFill/>
        </p:spPr>
        <p:txBody>
          <a:bodyPr wrap="square" rtlCol="0">
            <a:spAutoFit/>
          </a:bodyPr>
          <a:lstStyle/>
          <a:p>
            <a:pPr marL="514350" indent="-514350">
              <a:buAutoNum type="arabicParenR"/>
            </a:pPr>
            <a:r>
              <a:rPr lang="en-US" sz="4000" b="1" dirty="0" smtClean="0">
                <a:solidFill>
                  <a:srgbClr val="FFFF00"/>
                </a:solidFill>
              </a:rPr>
              <a:t>SEE</a:t>
            </a:r>
            <a:r>
              <a:rPr lang="en-US" sz="3200" b="1" dirty="0" smtClean="0">
                <a:solidFill>
                  <a:srgbClr val="FFFF00"/>
                </a:solidFill>
              </a:rPr>
              <a:t> the play.</a:t>
            </a:r>
            <a:endParaRPr lang="en-US" sz="3200" b="1" dirty="0">
              <a:solidFill>
                <a:srgbClr val="FFFF00"/>
              </a:solidFill>
            </a:endParaRPr>
          </a:p>
        </p:txBody>
      </p:sp>
      <p:sp>
        <p:nvSpPr>
          <p:cNvPr id="4" name="Footer Placeholder 3"/>
          <p:cNvSpPr>
            <a:spLocks noGrp="1"/>
          </p:cNvSpPr>
          <p:nvPr>
            <p:ph type="ftr" sz="quarter" idx="11"/>
          </p:nvPr>
        </p:nvSpPr>
        <p:spPr/>
        <p:txBody>
          <a:bodyPr/>
          <a:lstStyle/>
          <a:p>
            <a:r>
              <a:rPr lang="en-US" smtClean="0"/>
              <a:t>Baseball Training Presentation            created by John Hickey</a:t>
            </a:r>
            <a:endParaRPr lang="en-US"/>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33618"/>
            <a:ext cx="9144000" cy="6790765"/>
          </a:xfrm>
          <a:prstGeom prst="rect">
            <a:avLst/>
          </a:prstGeom>
          <a:noFill/>
          <a:ln w="9525">
            <a:noFill/>
            <a:miter lim="800000"/>
            <a:headEnd/>
            <a:tailEnd/>
          </a:ln>
        </p:spPr>
      </p:pic>
      <p:sp>
        <p:nvSpPr>
          <p:cNvPr id="3" name="TextBox 2"/>
          <p:cNvSpPr txBox="1"/>
          <p:nvPr/>
        </p:nvSpPr>
        <p:spPr>
          <a:xfrm>
            <a:off x="5257800" y="3048000"/>
            <a:ext cx="3886200" cy="707886"/>
          </a:xfrm>
          <a:prstGeom prst="rect">
            <a:avLst/>
          </a:prstGeom>
          <a:noFill/>
        </p:spPr>
        <p:txBody>
          <a:bodyPr wrap="square" rtlCol="0">
            <a:spAutoFit/>
          </a:bodyPr>
          <a:lstStyle/>
          <a:p>
            <a:pPr marL="514350" indent="-514350"/>
            <a:r>
              <a:rPr lang="en-US" sz="4000" b="1" dirty="0" smtClean="0">
                <a:solidFill>
                  <a:srgbClr val="FFFF00"/>
                </a:solidFill>
              </a:rPr>
              <a:t>2) Start</a:t>
            </a:r>
            <a:r>
              <a:rPr lang="en-US" sz="3200" b="1" dirty="0" smtClean="0">
                <a:solidFill>
                  <a:srgbClr val="FFFF00"/>
                </a:solidFill>
              </a:rPr>
              <a:t> the call.</a:t>
            </a:r>
            <a:endParaRPr lang="en-US" sz="3200" b="1" dirty="0">
              <a:solidFill>
                <a:srgbClr val="FFFF00"/>
              </a:solidFill>
            </a:endParaRPr>
          </a:p>
        </p:txBody>
      </p:sp>
      <p:sp>
        <p:nvSpPr>
          <p:cNvPr id="4" name="Footer Placeholder 3"/>
          <p:cNvSpPr>
            <a:spLocks noGrp="1"/>
          </p:cNvSpPr>
          <p:nvPr>
            <p:ph type="ftr" sz="quarter" idx="11"/>
          </p:nvPr>
        </p:nvSpPr>
        <p:spPr/>
        <p:txBody>
          <a:bodyPr/>
          <a:lstStyle/>
          <a:p>
            <a:r>
              <a:rPr lang="en-US" smtClean="0"/>
              <a:t>Baseball Training Presentation            created by John Hickey</a:t>
            </a:r>
            <a:endParaRPr lang="en-US"/>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0" y="3352"/>
            <a:ext cx="9148471" cy="6854647"/>
          </a:xfrm>
          <a:prstGeom prst="rect">
            <a:avLst/>
          </a:prstGeom>
          <a:noFill/>
          <a:ln w="9525">
            <a:noFill/>
            <a:miter lim="800000"/>
            <a:headEnd/>
            <a:tailEnd/>
          </a:ln>
        </p:spPr>
      </p:pic>
      <p:sp>
        <p:nvSpPr>
          <p:cNvPr id="3" name="TextBox 2"/>
          <p:cNvSpPr txBox="1"/>
          <p:nvPr/>
        </p:nvSpPr>
        <p:spPr>
          <a:xfrm>
            <a:off x="3200400" y="3429000"/>
            <a:ext cx="4876800" cy="707886"/>
          </a:xfrm>
          <a:prstGeom prst="rect">
            <a:avLst/>
          </a:prstGeom>
          <a:noFill/>
        </p:spPr>
        <p:txBody>
          <a:bodyPr wrap="square" rtlCol="0">
            <a:spAutoFit/>
          </a:bodyPr>
          <a:lstStyle/>
          <a:p>
            <a:pPr marL="514350" indent="-514350"/>
            <a:r>
              <a:rPr lang="en-US" sz="4000" b="1" dirty="0" smtClean="0">
                <a:solidFill>
                  <a:srgbClr val="FFFF00"/>
                </a:solidFill>
              </a:rPr>
              <a:t>3) FINISH</a:t>
            </a:r>
            <a:r>
              <a:rPr lang="en-US" sz="3200" b="1" dirty="0" smtClean="0">
                <a:solidFill>
                  <a:srgbClr val="FFFF00"/>
                </a:solidFill>
              </a:rPr>
              <a:t> the call.</a:t>
            </a:r>
            <a:endParaRPr lang="en-US" sz="3200" b="1" dirty="0">
              <a:solidFill>
                <a:srgbClr val="FFFF00"/>
              </a:solidFill>
            </a:endParaRPr>
          </a:p>
        </p:txBody>
      </p:sp>
      <p:sp>
        <p:nvSpPr>
          <p:cNvPr id="4" name="Footer Placeholder 3"/>
          <p:cNvSpPr>
            <a:spLocks noGrp="1"/>
          </p:cNvSpPr>
          <p:nvPr>
            <p:ph type="ftr" sz="quarter" idx="11"/>
          </p:nvPr>
        </p:nvSpPr>
        <p:spPr/>
        <p:txBody>
          <a:bodyPr/>
          <a:lstStyle/>
          <a:p>
            <a:r>
              <a:rPr lang="en-US" smtClean="0"/>
              <a:t>Baseball Training Presentation            created by John Hickey</a:t>
            </a:r>
            <a:endParaRPr lang="en-US"/>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19400"/>
            <a:ext cx="7772400" cy="1470025"/>
          </a:xfrm>
        </p:spPr>
        <p:txBody>
          <a:bodyPr>
            <a:normAutofit fontScale="90000"/>
          </a:bodyPr>
          <a:lstStyle/>
          <a:p>
            <a:r>
              <a:rPr lang="en-US" dirty="0" smtClean="0">
                <a:latin typeface="Franklin Gothic Heavy" pitchFamily="34" charset="0"/>
              </a:rPr>
              <a:t>The following slide shows </a:t>
            </a:r>
            <a:br>
              <a:rPr lang="en-US" dirty="0" smtClean="0">
                <a:latin typeface="Franklin Gothic Heavy" pitchFamily="34" charset="0"/>
              </a:rPr>
            </a:br>
            <a:r>
              <a:rPr lang="en-US" dirty="0" smtClean="0">
                <a:latin typeface="Franklin Gothic Heavy" pitchFamily="34" charset="0"/>
              </a:rPr>
              <a:t>the step sequence for </a:t>
            </a:r>
            <a:br>
              <a:rPr lang="en-US" dirty="0" smtClean="0">
                <a:latin typeface="Franklin Gothic Heavy" pitchFamily="34" charset="0"/>
              </a:rPr>
            </a:br>
            <a:r>
              <a:rPr lang="en-US" dirty="0" smtClean="0">
                <a:solidFill>
                  <a:schemeClr val="tx1">
                    <a:lumMod val="95000"/>
                    <a:lumOff val="5000"/>
                  </a:schemeClr>
                </a:solidFill>
                <a:latin typeface="Franklin Gothic Heavy" pitchFamily="34" charset="0"/>
              </a:rPr>
              <a:t>calling a runner safe </a:t>
            </a:r>
            <a:r>
              <a:rPr lang="en-US" dirty="0" smtClean="0">
                <a:latin typeface="Franklin Gothic Heavy" pitchFamily="34" charset="0"/>
              </a:rPr>
              <a:t/>
            </a:r>
            <a:br>
              <a:rPr lang="en-US" dirty="0" smtClean="0">
                <a:latin typeface="Franklin Gothic Heavy" pitchFamily="34" charset="0"/>
              </a:rPr>
            </a:br>
            <a:r>
              <a:rPr lang="en-US" dirty="0" smtClean="0">
                <a:latin typeface="Franklin Gothic Heavy" pitchFamily="34" charset="0"/>
              </a:rPr>
              <a:t>followed by the proper mechanic for </a:t>
            </a:r>
            <a:br>
              <a:rPr lang="en-US" dirty="0" smtClean="0">
                <a:latin typeface="Franklin Gothic Heavy" pitchFamily="34" charset="0"/>
              </a:rPr>
            </a:br>
            <a:r>
              <a:rPr lang="en-US" dirty="0" smtClean="0">
                <a:latin typeface="Franklin Gothic Heavy" pitchFamily="34" charset="0"/>
              </a:rPr>
              <a:t>indicating the defender was “off the bag.” </a:t>
            </a:r>
            <a:r>
              <a:rPr lang="en-US" dirty="0">
                <a:latin typeface="Franklin Gothic Heavy" pitchFamily="34" charset="0"/>
              </a:rPr>
              <a:t/>
            </a:r>
            <a:br>
              <a:rPr lang="en-US" dirty="0">
                <a:latin typeface="Franklin Gothic Heavy" pitchFamily="34" charset="0"/>
              </a:rPr>
            </a:br>
            <a:endParaRPr lang="en-US" dirty="0">
              <a:latin typeface="Franklin Gothic Heavy" pitchFamily="34"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Baseball Training Presentation            created by John Hickey</a:t>
            </a:r>
            <a:endParaRPr lang="en-US"/>
          </a:p>
        </p:txBody>
      </p:sp>
      <p:pic>
        <p:nvPicPr>
          <p:cNvPr id="4" name="Picture 2"/>
          <p:cNvPicPr>
            <a:picLocks noChangeAspect="1" noChangeArrowheads="1"/>
          </p:cNvPicPr>
          <p:nvPr/>
        </p:nvPicPr>
        <p:blipFill>
          <a:blip r:embed="rId3" cstate="print"/>
          <a:srcRect/>
          <a:stretch>
            <a:fillRect/>
          </a:stretch>
        </p:blipFill>
        <p:spPr bwMode="auto">
          <a:xfrm>
            <a:off x="0" y="0"/>
            <a:ext cx="9144000" cy="6861754"/>
          </a:xfrm>
          <a:prstGeom prst="rect">
            <a:avLst/>
          </a:prstGeom>
          <a:noFill/>
          <a:ln w="9525">
            <a:noFill/>
            <a:miter lim="800000"/>
            <a:headEnd/>
            <a:tailEnd/>
          </a:ln>
        </p:spPr>
      </p:pic>
    </p:spTree>
  </p:cSld>
  <p:clrMapOvr>
    <a:masterClrMapping/>
  </p:clrMapOvr>
  <p:transition advTm="1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7543800" y="533400"/>
            <a:ext cx="695325" cy="857250"/>
          </a:xfrm>
          <a:prstGeom prst="rect">
            <a:avLst/>
          </a:prstGeom>
          <a:noFill/>
          <a:ln w="9525">
            <a:noFill/>
            <a:miter lim="800000"/>
            <a:headEnd/>
            <a:tailEnd/>
          </a:ln>
        </p:spPr>
      </p:pic>
      <p:sp>
        <p:nvSpPr>
          <p:cNvPr id="12" name="TextBox 11"/>
          <p:cNvSpPr txBox="1"/>
          <p:nvPr/>
        </p:nvSpPr>
        <p:spPr>
          <a:xfrm>
            <a:off x="2209800" y="1905000"/>
            <a:ext cx="4724400" cy="1446550"/>
          </a:xfrm>
          <a:prstGeom prst="rect">
            <a:avLst/>
          </a:prstGeom>
          <a:noFill/>
        </p:spPr>
        <p:txBody>
          <a:bodyPr wrap="square" rtlCol="0">
            <a:spAutoFit/>
          </a:bodyPr>
          <a:lstStyle/>
          <a:p>
            <a:pPr algn="ctr"/>
            <a:r>
              <a:rPr lang="en-US" sz="4400" dirty="0" smtClean="0">
                <a:latin typeface="Franklin Gothic Heavy" pitchFamily="34" charset="0"/>
              </a:rPr>
              <a:t>Baseball Umpire MECHANICS</a:t>
            </a:r>
          </a:p>
        </p:txBody>
      </p:sp>
      <p:sp>
        <p:nvSpPr>
          <p:cNvPr id="5" name="Footer Placeholder 4"/>
          <p:cNvSpPr>
            <a:spLocks noGrp="1"/>
          </p:cNvSpPr>
          <p:nvPr>
            <p:ph type="ftr" sz="quarter" idx="11"/>
          </p:nvPr>
        </p:nvSpPr>
        <p:spPr/>
        <p:txBody>
          <a:bodyPr/>
          <a:lstStyle/>
          <a:p>
            <a:r>
              <a:rPr lang="en-US" dirty="0" smtClean="0">
                <a:solidFill>
                  <a:schemeClr val="accent3">
                    <a:lumMod val="50000"/>
                  </a:schemeClr>
                </a:solidFill>
              </a:rPr>
              <a:t>Baseball Training Presentation            created by John Hickey</a:t>
            </a:r>
            <a:endParaRPr lang="en-US"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Baseball Training Presentation            created by John Hickey</a:t>
            </a:r>
            <a:endParaRPr lang="en-US"/>
          </a:p>
        </p:txBody>
      </p:sp>
      <p:pic>
        <p:nvPicPr>
          <p:cNvPr id="5122" name="Picture 2"/>
          <p:cNvPicPr>
            <a:picLocks noChangeAspect="1" noChangeArrowheads="1"/>
          </p:cNvPicPr>
          <p:nvPr/>
        </p:nvPicPr>
        <p:blipFill>
          <a:blip r:embed="rId3" cstate="print"/>
          <a:srcRect/>
          <a:stretch>
            <a:fillRect/>
          </a:stretch>
        </p:blipFill>
        <p:spPr bwMode="auto">
          <a:xfrm>
            <a:off x="-46371" y="0"/>
            <a:ext cx="9236739" cy="6858000"/>
          </a:xfrm>
          <a:prstGeom prst="rect">
            <a:avLst/>
          </a:prstGeom>
          <a:noFill/>
          <a:ln w="9525">
            <a:noFill/>
            <a:miter lim="800000"/>
            <a:headEnd/>
            <a:tailEnd/>
          </a:ln>
        </p:spPr>
      </p:pic>
    </p:spTree>
  </p:cSld>
  <p:clrMapOvr>
    <a:masterClrMapping/>
  </p:clrMapOvr>
  <p:transition advClick="0" advTm="1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Baseball Training Presentation            created by John Hickey</a:t>
            </a:r>
            <a:endParaRPr lang="en-US"/>
          </a:p>
        </p:txBody>
      </p:sp>
      <p:pic>
        <p:nvPicPr>
          <p:cNvPr id="6146" name="Picture 2"/>
          <p:cNvPicPr>
            <a:picLocks noChangeAspect="1" noChangeArrowheads="1"/>
          </p:cNvPicPr>
          <p:nvPr/>
        </p:nvPicPr>
        <p:blipFill>
          <a:blip r:embed="rId3" cstate="print"/>
          <a:srcRect/>
          <a:stretch>
            <a:fillRect/>
          </a:stretch>
        </p:blipFill>
        <p:spPr bwMode="auto">
          <a:xfrm>
            <a:off x="0" y="-8442"/>
            <a:ext cx="9144000" cy="6874884"/>
          </a:xfrm>
          <a:prstGeom prst="rect">
            <a:avLst/>
          </a:prstGeom>
          <a:noFill/>
          <a:ln w="9525">
            <a:noFill/>
            <a:miter lim="800000"/>
            <a:headEnd/>
            <a:tailEnd/>
          </a:ln>
        </p:spPr>
      </p:pic>
    </p:spTree>
  </p:cSld>
  <p:clrMapOvr>
    <a:masterClrMapping/>
  </p:clrMapOvr>
  <p:transition advClick="0" advTm="1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Baseball Training Presentation            created by John Hickey</a:t>
            </a:r>
            <a:endParaRPr lang="en-US"/>
          </a:p>
        </p:txBody>
      </p:sp>
      <p:pic>
        <p:nvPicPr>
          <p:cNvPr id="5" name="Picture 2"/>
          <p:cNvPicPr>
            <a:picLocks noChangeAspect="1" noChangeArrowheads="1"/>
          </p:cNvPicPr>
          <p:nvPr/>
        </p:nvPicPr>
        <p:blipFill>
          <a:blip r:embed="rId3" cstate="print"/>
          <a:srcRect/>
          <a:stretch>
            <a:fillRect/>
          </a:stretch>
        </p:blipFill>
        <p:spPr bwMode="auto">
          <a:xfrm>
            <a:off x="0" y="3352"/>
            <a:ext cx="9148471" cy="6854647"/>
          </a:xfrm>
          <a:prstGeom prst="rect">
            <a:avLst/>
          </a:prstGeom>
          <a:noFill/>
          <a:ln w="9525">
            <a:noFill/>
            <a:miter lim="800000"/>
            <a:headEnd/>
            <a:tailEnd/>
          </a:ln>
        </p:spPr>
      </p:pic>
    </p:spTree>
  </p:cSld>
  <p:clrMapOvr>
    <a:masterClrMapping/>
  </p:clrMapOvr>
  <p:transition advClick="0" advTm="1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Baseball Training Presentation            created by John Hickey</a:t>
            </a:r>
            <a:endParaRPr lang="en-US"/>
          </a:p>
        </p:txBody>
      </p:sp>
      <p:pic>
        <p:nvPicPr>
          <p:cNvPr id="8194" name="Picture 2"/>
          <p:cNvPicPr>
            <a:picLocks noChangeAspect="1" noChangeArrowheads="1"/>
          </p:cNvPicPr>
          <p:nvPr/>
        </p:nvPicPr>
        <p:blipFill>
          <a:blip r:embed="rId3" cstate="print"/>
          <a:srcRect/>
          <a:stretch>
            <a:fillRect/>
          </a:stretch>
        </p:blipFill>
        <p:spPr bwMode="auto">
          <a:xfrm>
            <a:off x="0" y="18355"/>
            <a:ext cx="9144000" cy="6821290"/>
          </a:xfrm>
          <a:prstGeom prst="rect">
            <a:avLst/>
          </a:prstGeom>
          <a:noFill/>
          <a:ln w="9525">
            <a:noFill/>
            <a:miter lim="800000"/>
            <a:headEnd/>
            <a:tailEnd/>
          </a:ln>
        </p:spPr>
      </p:pic>
    </p:spTree>
  </p:cSld>
  <p:clrMapOvr>
    <a:masterClrMapping/>
  </p:clrMapOvr>
  <p:transition advClick="0" advTm="1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Baseball Training Presentation            created by John Hickey</a:t>
            </a:r>
            <a:endParaRPr lang="en-US"/>
          </a:p>
        </p:txBody>
      </p:sp>
      <p:pic>
        <p:nvPicPr>
          <p:cNvPr id="7170" name="Picture 2"/>
          <p:cNvPicPr>
            <a:picLocks noChangeAspect="1" noChangeArrowheads="1"/>
          </p:cNvPicPr>
          <p:nvPr/>
        </p:nvPicPr>
        <p:blipFill>
          <a:blip r:embed="rId3" cstate="print"/>
          <a:srcRect/>
          <a:stretch>
            <a:fillRect/>
          </a:stretch>
        </p:blipFill>
        <p:spPr bwMode="auto">
          <a:xfrm>
            <a:off x="0" y="-95111"/>
            <a:ext cx="9144000" cy="7048222"/>
          </a:xfrm>
          <a:prstGeom prst="rect">
            <a:avLst/>
          </a:prstGeom>
          <a:noFill/>
          <a:ln w="9525">
            <a:noFill/>
            <a:miter lim="800000"/>
            <a:headEnd/>
            <a:tailEnd/>
          </a:ln>
        </p:spPr>
      </p:pic>
    </p:spTree>
  </p:cSld>
  <p:clrMapOvr>
    <a:masterClrMapping/>
  </p:clrMapOvr>
  <p:transition advClick="0" advTm="1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Baseball Training Presentation            created by John Hickey</a:t>
            </a:r>
            <a:endParaRPr lang="en-US"/>
          </a:p>
        </p:txBody>
      </p:sp>
      <p:pic>
        <p:nvPicPr>
          <p:cNvPr id="4" name="Picture 2"/>
          <p:cNvPicPr>
            <a:picLocks noChangeAspect="1" noChangeArrowheads="1"/>
          </p:cNvPicPr>
          <p:nvPr/>
        </p:nvPicPr>
        <p:blipFill>
          <a:blip r:embed="rId3" cstate="print"/>
          <a:srcRect/>
          <a:stretch>
            <a:fillRect/>
          </a:stretch>
        </p:blipFill>
        <p:spPr bwMode="auto">
          <a:xfrm>
            <a:off x="0" y="-8442"/>
            <a:ext cx="9144000" cy="6874884"/>
          </a:xfrm>
          <a:prstGeom prst="rect">
            <a:avLst/>
          </a:prstGeom>
          <a:noFill/>
          <a:ln w="9525">
            <a:noFill/>
            <a:miter lim="800000"/>
            <a:headEnd/>
            <a:tailEnd/>
          </a:ln>
        </p:spPr>
      </p:pic>
    </p:spTree>
  </p:cSld>
  <p:clrMapOvr>
    <a:masterClrMapping/>
  </p:clrMapOvr>
  <p:transition advClick="0" advTm="1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Baseball Training Presentation            created by John Hickey</a:t>
            </a:r>
            <a:endParaRPr lang="en-US"/>
          </a:p>
        </p:txBody>
      </p:sp>
      <p:pic>
        <p:nvPicPr>
          <p:cNvPr id="4" name="Picture 2"/>
          <p:cNvPicPr>
            <a:picLocks noChangeAspect="1" noChangeArrowheads="1"/>
          </p:cNvPicPr>
          <p:nvPr/>
        </p:nvPicPr>
        <p:blipFill>
          <a:blip r:embed="rId3" cstate="print"/>
          <a:srcRect/>
          <a:stretch>
            <a:fillRect/>
          </a:stretch>
        </p:blipFill>
        <p:spPr bwMode="auto">
          <a:xfrm>
            <a:off x="0" y="3352"/>
            <a:ext cx="9148471" cy="6854647"/>
          </a:xfrm>
          <a:prstGeom prst="rect">
            <a:avLst/>
          </a:prstGeom>
          <a:noFill/>
          <a:ln w="9525">
            <a:noFill/>
            <a:miter lim="800000"/>
            <a:headEnd/>
            <a:tailEnd/>
          </a:ln>
        </p:spPr>
      </p:pic>
    </p:spTree>
  </p:cSld>
  <p:clrMapOvr>
    <a:masterClrMapping/>
  </p:clrMapOvr>
  <p:transition advTm="1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2209800"/>
            <a:ext cx="2743200" cy="707886"/>
          </a:xfrm>
          <a:prstGeom prst="rect">
            <a:avLst/>
          </a:prstGeom>
          <a:noFill/>
        </p:spPr>
        <p:txBody>
          <a:bodyPr wrap="square" rtlCol="0">
            <a:spAutoFit/>
          </a:bodyPr>
          <a:lstStyle/>
          <a:p>
            <a:r>
              <a:rPr lang="en-US" sz="4000" dirty="0" smtClean="0">
                <a:latin typeface="Franklin Gothic Heavy" pitchFamily="34" charset="0"/>
              </a:rPr>
              <a:t>Again...</a:t>
            </a:r>
            <a:endParaRPr lang="en-US" sz="4000" dirty="0">
              <a:latin typeface="Franklin Gothic Heavy" pitchFamily="34" charset="0"/>
            </a:endParaRPr>
          </a:p>
        </p:txBody>
      </p:sp>
      <p:sp>
        <p:nvSpPr>
          <p:cNvPr id="3" name="Footer Placeholder 2"/>
          <p:cNvSpPr>
            <a:spLocks noGrp="1"/>
          </p:cNvSpPr>
          <p:nvPr>
            <p:ph type="ftr" sz="quarter" idx="11"/>
          </p:nvPr>
        </p:nvSpPr>
        <p:spPr/>
        <p:txBody>
          <a:bodyPr/>
          <a:lstStyle/>
          <a:p>
            <a:r>
              <a:rPr lang="en-US" smtClean="0"/>
              <a:t>Baseball Training Presentation            created by John Hickey</a:t>
            </a: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Baseball Training Presentation            created by John Hickey</a:t>
            </a:r>
            <a:endParaRPr lang="en-US"/>
          </a:p>
        </p:txBody>
      </p:sp>
      <p:pic>
        <p:nvPicPr>
          <p:cNvPr id="4" name="Picture 2"/>
          <p:cNvPicPr>
            <a:picLocks noChangeAspect="1" noChangeArrowheads="1"/>
          </p:cNvPicPr>
          <p:nvPr/>
        </p:nvPicPr>
        <p:blipFill>
          <a:blip r:embed="rId3" cstate="print"/>
          <a:srcRect/>
          <a:stretch>
            <a:fillRect/>
          </a:stretch>
        </p:blipFill>
        <p:spPr bwMode="auto">
          <a:xfrm>
            <a:off x="0" y="0"/>
            <a:ext cx="9144000" cy="6861754"/>
          </a:xfrm>
          <a:prstGeom prst="rect">
            <a:avLst/>
          </a:prstGeom>
          <a:noFill/>
          <a:ln w="9525">
            <a:noFill/>
            <a:miter lim="800000"/>
            <a:headEnd/>
            <a:tailEnd/>
          </a:ln>
        </p:spPr>
      </p:pic>
    </p:spTree>
  </p:cSld>
  <p:clrMapOvr>
    <a:masterClrMapping/>
  </p:clrMapOvr>
  <p:transition advTm="1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Baseball Training Presentation            created by John Hickey</a:t>
            </a:r>
            <a:endParaRPr lang="en-US"/>
          </a:p>
        </p:txBody>
      </p:sp>
      <p:pic>
        <p:nvPicPr>
          <p:cNvPr id="5122" name="Picture 2"/>
          <p:cNvPicPr>
            <a:picLocks noChangeAspect="1" noChangeArrowheads="1"/>
          </p:cNvPicPr>
          <p:nvPr/>
        </p:nvPicPr>
        <p:blipFill>
          <a:blip r:embed="rId3" cstate="print"/>
          <a:srcRect/>
          <a:stretch>
            <a:fillRect/>
          </a:stretch>
        </p:blipFill>
        <p:spPr bwMode="auto">
          <a:xfrm>
            <a:off x="-46371" y="0"/>
            <a:ext cx="9236739" cy="6858000"/>
          </a:xfrm>
          <a:prstGeom prst="rect">
            <a:avLst/>
          </a:prstGeom>
          <a:noFill/>
          <a:ln w="9525">
            <a:noFill/>
            <a:miter lim="800000"/>
            <a:headEnd/>
            <a:tailEnd/>
          </a:ln>
        </p:spPr>
      </p:pic>
    </p:spTree>
  </p:cSld>
  <p:clrMapOvr>
    <a:masterClrMapping/>
  </p:clrMapOvr>
  <p:transition advClick="0" advTm="1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590800"/>
            <a:ext cx="8229600" cy="1143000"/>
          </a:xfrm>
        </p:spPr>
        <p:txBody>
          <a:bodyPr>
            <a:normAutofit fontScale="90000"/>
          </a:bodyPr>
          <a:lstStyle/>
          <a:p>
            <a:r>
              <a:rPr lang="en-US" dirty="0" smtClean="0">
                <a:latin typeface="Franklin Gothic Heavy" pitchFamily="34" charset="0"/>
              </a:rPr>
              <a:t>This presentation depicts </a:t>
            </a:r>
            <a:br>
              <a:rPr lang="en-US" dirty="0" smtClean="0">
                <a:latin typeface="Franklin Gothic Heavy" pitchFamily="34" charset="0"/>
              </a:rPr>
            </a:br>
            <a:r>
              <a:rPr lang="en-US" dirty="0" smtClean="0">
                <a:latin typeface="Franklin Gothic Heavy" pitchFamily="34" charset="0"/>
              </a:rPr>
              <a:t>the mechanics for hand signals that are used in various </a:t>
            </a:r>
            <a:br>
              <a:rPr lang="en-US" dirty="0" smtClean="0">
                <a:latin typeface="Franklin Gothic Heavy" pitchFamily="34" charset="0"/>
              </a:rPr>
            </a:br>
            <a:r>
              <a:rPr lang="en-US" dirty="0" smtClean="0">
                <a:latin typeface="Franklin Gothic Heavy" pitchFamily="34" charset="0"/>
              </a:rPr>
              <a:t>game situations. </a:t>
            </a:r>
            <a:br>
              <a:rPr lang="en-US" dirty="0" smtClean="0">
                <a:latin typeface="Franklin Gothic Heavy" pitchFamily="34" charset="0"/>
              </a:rPr>
            </a:br>
            <a:r>
              <a:rPr lang="en-US" dirty="0" smtClean="0">
                <a:latin typeface="Franklin Gothic Heavy" pitchFamily="34" charset="0"/>
              </a:rPr>
              <a:t/>
            </a:r>
            <a:br>
              <a:rPr lang="en-US" dirty="0" smtClean="0">
                <a:latin typeface="Franklin Gothic Heavy" pitchFamily="34" charset="0"/>
              </a:rPr>
            </a:br>
            <a:r>
              <a:rPr lang="en-US" dirty="0" smtClean="0">
                <a:latin typeface="Franklin Gothic Heavy" pitchFamily="34" charset="0"/>
              </a:rPr>
              <a:t>Knowledge of the mechanics does not preclude the pre-game discussion between the umpire crew. </a:t>
            </a:r>
            <a:endParaRPr lang="en-US" dirty="0">
              <a:latin typeface="Franklin Gothic Heavy" pitchFamily="34" charset="0"/>
            </a:endParaRPr>
          </a:p>
        </p:txBody>
      </p:sp>
      <p:sp>
        <p:nvSpPr>
          <p:cNvPr id="3" name="Footer Placeholder 2"/>
          <p:cNvSpPr>
            <a:spLocks noGrp="1"/>
          </p:cNvSpPr>
          <p:nvPr>
            <p:ph type="ftr" sz="quarter" idx="11"/>
          </p:nvPr>
        </p:nvSpPr>
        <p:spPr/>
        <p:txBody>
          <a:bodyPr/>
          <a:lstStyle/>
          <a:p>
            <a:r>
              <a:rPr lang="en-US" dirty="0" smtClean="0">
                <a:solidFill>
                  <a:schemeClr val="accent3">
                    <a:lumMod val="50000"/>
                  </a:schemeClr>
                </a:solidFill>
              </a:rPr>
              <a:t>Baseball Training Presentation            created by John Hickey</a:t>
            </a:r>
            <a:endParaRPr lang="en-US"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Baseball Training Presentation            created by John Hickey</a:t>
            </a:r>
            <a:endParaRPr lang="en-US"/>
          </a:p>
        </p:txBody>
      </p:sp>
      <p:pic>
        <p:nvPicPr>
          <p:cNvPr id="6146" name="Picture 2"/>
          <p:cNvPicPr>
            <a:picLocks noChangeAspect="1" noChangeArrowheads="1"/>
          </p:cNvPicPr>
          <p:nvPr/>
        </p:nvPicPr>
        <p:blipFill>
          <a:blip r:embed="rId3" cstate="print"/>
          <a:srcRect/>
          <a:stretch>
            <a:fillRect/>
          </a:stretch>
        </p:blipFill>
        <p:spPr bwMode="auto">
          <a:xfrm>
            <a:off x="0" y="-8442"/>
            <a:ext cx="9144000" cy="6874884"/>
          </a:xfrm>
          <a:prstGeom prst="rect">
            <a:avLst/>
          </a:prstGeom>
          <a:noFill/>
          <a:ln w="9525">
            <a:noFill/>
            <a:miter lim="800000"/>
            <a:headEnd/>
            <a:tailEnd/>
          </a:ln>
        </p:spPr>
      </p:pic>
    </p:spTree>
  </p:cSld>
  <p:clrMapOvr>
    <a:masterClrMapping/>
  </p:clrMapOvr>
  <p:transition advClick="0" advTm="1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Baseball Training Presentation            created by John Hickey</a:t>
            </a:r>
            <a:endParaRPr lang="en-US"/>
          </a:p>
        </p:txBody>
      </p:sp>
      <p:pic>
        <p:nvPicPr>
          <p:cNvPr id="5" name="Picture 2"/>
          <p:cNvPicPr>
            <a:picLocks noChangeAspect="1" noChangeArrowheads="1"/>
          </p:cNvPicPr>
          <p:nvPr/>
        </p:nvPicPr>
        <p:blipFill>
          <a:blip r:embed="rId3" cstate="print"/>
          <a:srcRect/>
          <a:stretch>
            <a:fillRect/>
          </a:stretch>
        </p:blipFill>
        <p:spPr bwMode="auto">
          <a:xfrm>
            <a:off x="0" y="3352"/>
            <a:ext cx="9148471" cy="6854647"/>
          </a:xfrm>
          <a:prstGeom prst="rect">
            <a:avLst/>
          </a:prstGeom>
          <a:noFill/>
          <a:ln w="9525">
            <a:noFill/>
            <a:miter lim="800000"/>
            <a:headEnd/>
            <a:tailEnd/>
          </a:ln>
        </p:spPr>
      </p:pic>
    </p:spTree>
  </p:cSld>
  <p:clrMapOvr>
    <a:masterClrMapping/>
  </p:clrMapOvr>
  <p:transition advClick="0" advTm="1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Baseball Training Presentation            created by John Hickey</a:t>
            </a:r>
            <a:endParaRPr lang="en-US"/>
          </a:p>
        </p:txBody>
      </p:sp>
      <p:pic>
        <p:nvPicPr>
          <p:cNvPr id="8194" name="Picture 2"/>
          <p:cNvPicPr>
            <a:picLocks noChangeAspect="1" noChangeArrowheads="1"/>
          </p:cNvPicPr>
          <p:nvPr/>
        </p:nvPicPr>
        <p:blipFill>
          <a:blip r:embed="rId3" cstate="print"/>
          <a:srcRect/>
          <a:stretch>
            <a:fillRect/>
          </a:stretch>
        </p:blipFill>
        <p:spPr bwMode="auto">
          <a:xfrm>
            <a:off x="0" y="18355"/>
            <a:ext cx="9144000" cy="6821290"/>
          </a:xfrm>
          <a:prstGeom prst="rect">
            <a:avLst/>
          </a:prstGeom>
          <a:noFill/>
          <a:ln w="9525">
            <a:noFill/>
            <a:miter lim="800000"/>
            <a:headEnd/>
            <a:tailEnd/>
          </a:ln>
        </p:spPr>
      </p:pic>
    </p:spTree>
  </p:cSld>
  <p:clrMapOvr>
    <a:masterClrMapping/>
  </p:clrMapOvr>
  <p:transition advClick="0" advTm="1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Baseball Training Presentation            created by John Hickey</a:t>
            </a:r>
            <a:endParaRPr lang="en-US"/>
          </a:p>
        </p:txBody>
      </p:sp>
      <p:pic>
        <p:nvPicPr>
          <p:cNvPr id="7170" name="Picture 2"/>
          <p:cNvPicPr>
            <a:picLocks noChangeAspect="1" noChangeArrowheads="1"/>
          </p:cNvPicPr>
          <p:nvPr/>
        </p:nvPicPr>
        <p:blipFill>
          <a:blip r:embed="rId3" cstate="print"/>
          <a:srcRect/>
          <a:stretch>
            <a:fillRect/>
          </a:stretch>
        </p:blipFill>
        <p:spPr bwMode="auto">
          <a:xfrm>
            <a:off x="0" y="-95111"/>
            <a:ext cx="9144000" cy="7048222"/>
          </a:xfrm>
          <a:prstGeom prst="rect">
            <a:avLst/>
          </a:prstGeom>
          <a:noFill/>
          <a:ln w="9525">
            <a:noFill/>
            <a:miter lim="800000"/>
            <a:headEnd/>
            <a:tailEnd/>
          </a:ln>
        </p:spPr>
      </p:pic>
    </p:spTree>
  </p:cSld>
  <p:clrMapOvr>
    <a:masterClrMapping/>
  </p:clrMapOvr>
  <p:transition advClick="0" advTm="1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Baseball Training Presentation            created by John Hickey</a:t>
            </a:r>
            <a:endParaRPr lang="en-US"/>
          </a:p>
        </p:txBody>
      </p:sp>
      <p:pic>
        <p:nvPicPr>
          <p:cNvPr id="4" name="Picture 2"/>
          <p:cNvPicPr>
            <a:picLocks noChangeAspect="1" noChangeArrowheads="1"/>
          </p:cNvPicPr>
          <p:nvPr/>
        </p:nvPicPr>
        <p:blipFill>
          <a:blip r:embed="rId3" cstate="print"/>
          <a:srcRect/>
          <a:stretch>
            <a:fillRect/>
          </a:stretch>
        </p:blipFill>
        <p:spPr bwMode="auto">
          <a:xfrm>
            <a:off x="0" y="-8442"/>
            <a:ext cx="9144000" cy="6874884"/>
          </a:xfrm>
          <a:prstGeom prst="rect">
            <a:avLst/>
          </a:prstGeom>
          <a:noFill/>
          <a:ln w="9525">
            <a:noFill/>
            <a:miter lim="800000"/>
            <a:headEnd/>
            <a:tailEnd/>
          </a:ln>
        </p:spPr>
      </p:pic>
    </p:spTree>
  </p:cSld>
  <p:clrMapOvr>
    <a:masterClrMapping/>
  </p:clrMapOvr>
  <p:transition advClick="0" advTm="1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Baseball Training Presentation            created by John Hickey</a:t>
            </a:r>
            <a:endParaRPr lang="en-US"/>
          </a:p>
        </p:txBody>
      </p:sp>
      <p:pic>
        <p:nvPicPr>
          <p:cNvPr id="4" name="Picture 2"/>
          <p:cNvPicPr>
            <a:picLocks noChangeAspect="1" noChangeArrowheads="1"/>
          </p:cNvPicPr>
          <p:nvPr/>
        </p:nvPicPr>
        <p:blipFill>
          <a:blip r:embed="rId3" cstate="print"/>
          <a:srcRect/>
          <a:stretch>
            <a:fillRect/>
          </a:stretch>
        </p:blipFill>
        <p:spPr bwMode="auto">
          <a:xfrm>
            <a:off x="0" y="3352"/>
            <a:ext cx="9148471" cy="6854647"/>
          </a:xfrm>
          <a:prstGeom prst="rect">
            <a:avLst/>
          </a:prstGeom>
          <a:noFill/>
          <a:ln w="9525">
            <a:noFill/>
            <a:miter lim="800000"/>
            <a:headEnd/>
            <a:tailEnd/>
          </a:ln>
        </p:spPr>
      </p:pic>
    </p:spTree>
  </p:cSld>
  <p:clrMapOvr>
    <a:masterClrMapping/>
  </p:clrMapOvr>
  <p:transition advTm="1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latin typeface="Franklin Gothic Heavy" pitchFamily="34" charset="0"/>
              </a:rPr>
              <a:t>Calling a Runner </a:t>
            </a:r>
            <a:br>
              <a:rPr lang="en-US" dirty="0" smtClean="0">
                <a:latin typeface="Franklin Gothic Heavy" pitchFamily="34" charset="0"/>
              </a:rPr>
            </a:br>
            <a:r>
              <a:rPr lang="en-US" sz="9600" dirty="0" smtClean="0">
                <a:latin typeface="Franklin Gothic Heavy" pitchFamily="34" charset="0"/>
              </a:rPr>
              <a:t>“</a:t>
            </a:r>
            <a:r>
              <a:rPr lang="en-US" sz="10700" dirty="0" smtClean="0">
                <a:latin typeface="Franklin Gothic Heavy" pitchFamily="34" charset="0"/>
              </a:rPr>
              <a:t>OUT” </a:t>
            </a:r>
            <a:r>
              <a:rPr lang="en-US" dirty="0" smtClean="0">
                <a:latin typeface="Franklin Gothic Heavy" pitchFamily="34" charset="0"/>
              </a:rPr>
              <a:t/>
            </a:r>
            <a:br>
              <a:rPr lang="en-US" dirty="0" smtClean="0">
                <a:latin typeface="Franklin Gothic Heavy" pitchFamily="34" charset="0"/>
              </a:rPr>
            </a:br>
            <a:r>
              <a:rPr lang="en-US" dirty="0">
                <a:latin typeface="Franklin Gothic Heavy" pitchFamily="34" charset="0"/>
              </a:rPr>
              <a:t/>
            </a:r>
            <a:br>
              <a:rPr lang="en-US" dirty="0">
                <a:latin typeface="Franklin Gothic Heavy" pitchFamily="34" charset="0"/>
              </a:rPr>
            </a:br>
            <a:endParaRPr lang="en-US" dirty="0">
              <a:latin typeface="Franklin Gothic Heavy"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33400"/>
            <a:ext cx="7772400" cy="1470025"/>
          </a:xfrm>
        </p:spPr>
        <p:txBody>
          <a:bodyPr>
            <a:normAutofit/>
          </a:bodyPr>
          <a:lstStyle/>
          <a:p>
            <a:r>
              <a:rPr lang="en-US" dirty="0" smtClean="0">
                <a:latin typeface="Franklin Gothic Heavy" pitchFamily="34" charset="0"/>
              </a:rPr>
              <a:t>Calling an “OUT”</a:t>
            </a:r>
            <a:r>
              <a:rPr lang="en-US" dirty="0">
                <a:latin typeface="Franklin Gothic Heavy" pitchFamily="34" charset="0"/>
              </a:rPr>
              <a:t/>
            </a:r>
            <a:br>
              <a:rPr lang="en-US" dirty="0">
                <a:latin typeface="Franklin Gothic Heavy" pitchFamily="34" charset="0"/>
              </a:rPr>
            </a:br>
            <a:endParaRPr lang="en-US" dirty="0">
              <a:latin typeface="Franklin Gothic Heavy" pitchFamily="34" charset="0"/>
            </a:endParaRPr>
          </a:p>
        </p:txBody>
      </p:sp>
      <p:sp>
        <p:nvSpPr>
          <p:cNvPr id="3" name="Subtitle 2"/>
          <p:cNvSpPr>
            <a:spLocks noGrp="1"/>
          </p:cNvSpPr>
          <p:nvPr>
            <p:ph type="subTitle" idx="1"/>
          </p:nvPr>
        </p:nvSpPr>
        <p:spPr>
          <a:xfrm>
            <a:off x="990600" y="1371600"/>
            <a:ext cx="7239000" cy="4495800"/>
          </a:xfrm>
        </p:spPr>
        <p:txBody>
          <a:bodyPr>
            <a:normAutofit/>
          </a:bodyPr>
          <a:lstStyle/>
          <a:p>
            <a:r>
              <a:rPr lang="en-US" dirty="0" smtClean="0">
                <a:solidFill>
                  <a:schemeClr val="tx1"/>
                </a:solidFill>
                <a:latin typeface="Franklin Gothic Heavy" pitchFamily="34" charset="0"/>
              </a:rPr>
              <a:t>A routine out should be called as indicated in the following slides...</a:t>
            </a:r>
          </a:p>
          <a:p>
            <a:endParaRPr lang="en-US" sz="2000" dirty="0" smtClean="0">
              <a:solidFill>
                <a:schemeClr val="tx1"/>
              </a:solidFill>
              <a:latin typeface="Franklin Gothic Heavy" pitchFamily="34" charset="0"/>
            </a:endParaRPr>
          </a:p>
          <a:p>
            <a:r>
              <a:rPr lang="en-US" dirty="0" smtClean="0">
                <a:solidFill>
                  <a:schemeClr val="tx1"/>
                </a:solidFill>
                <a:latin typeface="Franklin Gothic Heavy" pitchFamily="34" charset="0"/>
              </a:rPr>
              <a:t>A more “controversial” </a:t>
            </a:r>
          </a:p>
          <a:p>
            <a:r>
              <a:rPr lang="en-US" dirty="0" smtClean="0">
                <a:solidFill>
                  <a:schemeClr val="tx1"/>
                </a:solidFill>
                <a:latin typeface="Franklin Gothic Heavy" pitchFamily="34" charset="0"/>
              </a:rPr>
              <a:t>i.e. “BANG-BANG” out </a:t>
            </a:r>
          </a:p>
          <a:p>
            <a:r>
              <a:rPr lang="en-US" dirty="0" smtClean="0">
                <a:solidFill>
                  <a:schemeClr val="tx1"/>
                </a:solidFill>
                <a:latin typeface="Franklin Gothic Heavy" pitchFamily="34" charset="0"/>
              </a:rPr>
              <a:t>should be SOLD </a:t>
            </a:r>
          </a:p>
          <a:p>
            <a:r>
              <a:rPr lang="en-US" dirty="0" smtClean="0">
                <a:solidFill>
                  <a:schemeClr val="tx1"/>
                </a:solidFill>
                <a:latin typeface="Franklin Gothic Heavy" pitchFamily="34" charset="0"/>
              </a:rPr>
              <a:t>using greater animation and a louder voice.</a:t>
            </a:r>
            <a:endParaRPr lang="en-US" dirty="0">
              <a:solidFill>
                <a:schemeClr val="tx1"/>
              </a:solidFill>
              <a:latin typeface="Franklin Gothic Heavy" pitchFamily="34"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Baseball Training Presentation            created by John Hickey</a:t>
            </a:r>
            <a:endParaRPr lang="en-US"/>
          </a:p>
        </p:txBody>
      </p:sp>
      <p:pic>
        <p:nvPicPr>
          <p:cNvPr id="9218" name="Picture 2"/>
          <p:cNvPicPr>
            <a:picLocks noChangeAspect="1" noChangeArrowheads="1"/>
          </p:cNvPicPr>
          <p:nvPr/>
        </p:nvPicPr>
        <p:blipFill>
          <a:blip r:embed="rId3" cstate="print"/>
          <a:srcRect/>
          <a:stretch>
            <a:fillRect/>
          </a:stretch>
        </p:blipFill>
        <p:spPr bwMode="auto">
          <a:xfrm>
            <a:off x="0" y="-11783"/>
            <a:ext cx="9143999" cy="68815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0" y="0"/>
            <a:ext cx="9144000" cy="6861754"/>
          </a:xfrm>
          <a:prstGeom prst="rect">
            <a:avLst/>
          </a:prstGeom>
          <a:noFill/>
          <a:ln w="9525">
            <a:noFill/>
            <a:miter lim="800000"/>
            <a:headEnd/>
            <a:tailEnd/>
          </a:ln>
        </p:spPr>
      </p:pic>
      <p:sp>
        <p:nvSpPr>
          <p:cNvPr id="3" name="TextBox 2"/>
          <p:cNvSpPr txBox="1"/>
          <p:nvPr/>
        </p:nvSpPr>
        <p:spPr>
          <a:xfrm>
            <a:off x="5410200" y="2895600"/>
            <a:ext cx="3886200" cy="707886"/>
          </a:xfrm>
          <a:prstGeom prst="rect">
            <a:avLst/>
          </a:prstGeom>
          <a:noFill/>
        </p:spPr>
        <p:txBody>
          <a:bodyPr wrap="square" rtlCol="0">
            <a:spAutoFit/>
          </a:bodyPr>
          <a:lstStyle/>
          <a:p>
            <a:pPr marL="514350" indent="-514350">
              <a:buAutoNum type="arabicParenR"/>
            </a:pPr>
            <a:r>
              <a:rPr lang="en-US" sz="4000" b="1" dirty="0" smtClean="0">
                <a:solidFill>
                  <a:srgbClr val="FFFF00"/>
                </a:solidFill>
              </a:rPr>
              <a:t>SEE</a:t>
            </a:r>
            <a:r>
              <a:rPr lang="en-US" sz="3200" b="1" dirty="0" smtClean="0">
                <a:solidFill>
                  <a:srgbClr val="FFFF00"/>
                </a:solidFill>
              </a:rPr>
              <a:t> the play.</a:t>
            </a:r>
            <a:endParaRPr lang="en-US" sz="3200" b="1" dirty="0">
              <a:solidFill>
                <a:srgbClr val="FFFF00"/>
              </a:solidFill>
            </a:endParaRPr>
          </a:p>
        </p:txBody>
      </p:sp>
      <p:sp>
        <p:nvSpPr>
          <p:cNvPr id="4" name="Footer Placeholder 3"/>
          <p:cNvSpPr>
            <a:spLocks noGrp="1"/>
          </p:cNvSpPr>
          <p:nvPr>
            <p:ph type="ftr" sz="quarter" idx="11"/>
          </p:nvPr>
        </p:nvSpPr>
        <p:spPr/>
        <p:txBody>
          <a:bodyPr/>
          <a:lstStyle/>
          <a:p>
            <a:r>
              <a:rPr lang="en-US" smtClean="0"/>
              <a:t>Baseball Training Presentation            created by John Hickey</a:t>
            </a:r>
            <a:endParaRPr 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95600"/>
            <a:ext cx="7772400" cy="1470025"/>
          </a:xfrm>
        </p:spPr>
        <p:txBody>
          <a:bodyPr>
            <a:normAutofit fontScale="90000"/>
          </a:bodyPr>
          <a:lstStyle/>
          <a:p>
            <a:r>
              <a:rPr lang="en-US" sz="6700" dirty="0" smtClean="0">
                <a:latin typeface="Franklin Gothic Heavy" pitchFamily="34" charset="0"/>
              </a:rPr>
              <a:t>ALWAYS</a:t>
            </a:r>
            <a:br>
              <a:rPr lang="en-US" sz="6700" dirty="0" smtClean="0">
                <a:latin typeface="Franklin Gothic Heavy" pitchFamily="34" charset="0"/>
              </a:rPr>
            </a:br>
            <a:r>
              <a:rPr lang="en-US" sz="6700" dirty="0" smtClean="0">
                <a:latin typeface="Franklin Gothic Heavy" pitchFamily="34" charset="0"/>
              </a:rPr>
              <a:t>TALK to YOUR PARTNER</a:t>
            </a:r>
            <a:br>
              <a:rPr lang="en-US" sz="6700" dirty="0" smtClean="0">
                <a:latin typeface="Franklin Gothic Heavy" pitchFamily="34" charset="0"/>
              </a:rPr>
            </a:br>
            <a:r>
              <a:rPr lang="en-US" sz="6700" dirty="0" smtClean="0">
                <a:latin typeface="Franklin Gothic Heavy" pitchFamily="34" charset="0"/>
              </a:rPr>
              <a:t>BEFORE TAKING THE FIELD</a:t>
            </a:r>
            <a:br>
              <a:rPr lang="en-US" sz="6700" dirty="0" smtClean="0">
                <a:latin typeface="Franklin Gothic Heavy" pitchFamily="34" charset="0"/>
              </a:rPr>
            </a:br>
            <a:r>
              <a:rPr lang="en-US" sz="6700" dirty="0" smtClean="0">
                <a:latin typeface="Franklin Gothic Heavy" pitchFamily="34" charset="0"/>
              </a:rPr>
              <a:t>!</a:t>
            </a:r>
            <a:r>
              <a:rPr lang="en-US" dirty="0">
                <a:latin typeface="Franklin Gothic Heavy" pitchFamily="34" charset="0"/>
              </a:rPr>
              <a:t/>
            </a:r>
            <a:br>
              <a:rPr lang="en-US" dirty="0">
                <a:latin typeface="Franklin Gothic Heavy" pitchFamily="34" charset="0"/>
              </a:rPr>
            </a:br>
            <a:endParaRPr lang="en-US" dirty="0">
              <a:latin typeface="Franklin Gothic Heavy"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3" cstate="print"/>
          <a:srcRect/>
          <a:stretch>
            <a:fillRect/>
          </a:stretch>
        </p:blipFill>
        <p:spPr bwMode="auto">
          <a:xfrm>
            <a:off x="-323363" y="-228600"/>
            <a:ext cx="9467363" cy="7086600"/>
          </a:xfrm>
          <a:prstGeom prst="rect">
            <a:avLst/>
          </a:prstGeom>
          <a:noFill/>
          <a:ln w="9525">
            <a:noFill/>
            <a:miter lim="800000"/>
            <a:headEnd/>
            <a:tailEnd/>
          </a:ln>
        </p:spPr>
      </p:pic>
      <p:sp>
        <p:nvSpPr>
          <p:cNvPr id="3" name="TextBox 2"/>
          <p:cNvSpPr txBox="1"/>
          <p:nvPr/>
        </p:nvSpPr>
        <p:spPr>
          <a:xfrm>
            <a:off x="5257800" y="3048000"/>
            <a:ext cx="3886200" cy="707886"/>
          </a:xfrm>
          <a:prstGeom prst="rect">
            <a:avLst/>
          </a:prstGeom>
          <a:noFill/>
        </p:spPr>
        <p:txBody>
          <a:bodyPr wrap="square" rtlCol="0">
            <a:spAutoFit/>
          </a:bodyPr>
          <a:lstStyle/>
          <a:p>
            <a:pPr marL="514350" indent="-514350"/>
            <a:r>
              <a:rPr lang="en-US" sz="4000" b="1" dirty="0" smtClean="0">
                <a:solidFill>
                  <a:srgbClr val="FFFF00"/>
                </a:solidFill>
              </a:rPr>
              <a:t>2) Start</a:t>
            </a:r>
            <a:r>
              <a:rPr lang="en-US" sz="3200" b="1" dirty="0" smtClean="0">
                <a:solidFill>
                  <a:srgbClr val="FFFF00"/>
                </a:solidFill>
              </a:rPr>
              <a:t> the call.</a:t>
            </a:r>
            <a:endParaRPr lang="en-US" sz="3200" b="1" dirty="0">
              <a:solidFill>
                <a:srgbClr val="FFFF00"/>
              </a:solidFill>
            </a:endParaRPr>
          </a:p>
        </p:txBody>
      </p:sp>
      <p:sp>
        <p:nvSpPr>
          <p:cNvPr id="4" name="Footer Placeholder 3"/>
          <p:cNvSpPr>
            <a:spLocks noGrp="1"/>
          </p:cNvSpPr>
          <p:nvPr>
            <p:ph type="ftr" sz="quarter" idx="11"/>
          </p:nvPr>
        </p:nvSpPr>
        <p:spPr/>
        <p:txBody>
          <a:bodyPr/>
          <a:lstStyle/>
          <a:p>
            <a:r>
              <a:rPr lang="en-US" smtClean="0"/>
              <a:t>Baseball Training Presentation            created by John Hickey</a:t>
            </a:r>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srcRect/>
          <a:stretch>
            <a:fillRect/>
          </a:stretch>
        </p:blipFill>
        <p:spPr bwMode="auto">
          <a:xfrm>
            <a:off x="0" y="0"/>
            <a:ext cx="9135018" cy="6858000"/>
          </a:xfrm>
          <a:prstGeom prst="rect">
            <a:avLst/>
          </a:prstGeom>
          <a:noFill/>
          <a:ln w="9525">
            <a:noFill/>
            <a:miter lim="800000"/>
            <a:headEnd/>
            <a:tailEnd/>
          </a:ln>
        </p:spPr>
      </p:pic>
      <p:sp>
        <p:nvSpPr>
          <p:cNvPr id="3" name="TextBox 2"/>
          <p:cNvSpPr txBox="1"/>
          <p:nvPr/>
        </p:nvSpPr>
        <p:spPr>
          <a:xfrm>
            <a:off x="3200400" y="3429000"/>
            <a:ext cx="4876800" cy="707886"/>
          </a:xfrm>
          <a:prstGeom prst="rect">
            <a:avLst/>
          </a:prstGeom>
          <a:noFill/>
        </p:spPr>
        <p:txBody>
          <a:bodyPr wrap="square" rtlCol="0">
            <a:spAutoFit/>
          </a:bodyPr>
          <a:lstStyle/>
          <a:p>
            <a:pPr marL="514350" indent="-514350"/>
            <a:r>
              <a:rPr lang="en-US" sz="4000" b="1" dirty="0" smtClean="0">
                <a:solidFill>
                  <a:srgbClr val="FFFF00"/>
                </a:solidFill>
              </a:rPr>
              <a:t>3) FINISH</a:t>
            </a:r>
            <a:r>
              <a:rPr lang="en-US" sz="3200" b="1" dirty="0" smtClean="0">
                <a:solidFill>
                  <a:srgbClr val="FFFF00"/>
                </a:solidFill>
              </a:rPr>
              <a:t> the call.</a:t>
            </a:r>
            <a:endParaRPr lang="en-US" sz="3200" b="1" dirty="0">
              <a:solidFill>
                <a:srgbClr val="FFFF00"/>
              </a:solidFill>
            </a:endParaRPr>
          </a:p>
        </p:txBody>
      </p:sp>
      <p:sp>
        <p:nvSpPr>
          <p:cNvPr id="4" name="Footer Placeholder 3"/>
          <p:cNvSpPr>
            <a:spLocks noGrp="1"/>
          </p:cNvSpPr>
          <p:nvPr>
            <p:ph type="ftr" sz="quarter" idx="11"/>
          </p:nvPr>
        </p:nvSpPr>
        <p:spPr/>
        <p:txBody>
          <a:bodyPr/>
          <a:lstStyle/>
          <a:p>
            <a:r>
              <a:rPr lang="en-US" smtClean="0"/>
              <a:t>Baseball Training Presentation            created by John Hickey</a:t>
            </a: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381000"/>
            <a:ext cx="7924800" cy="707886"/>
          </a:xfrm>
          <a:prstGeom prst="rect">
            <a:avLst/>
          </a:prstGeom>
          <a:noFill/>
        </p:spPr>
        <p:txBody>
          <a:bodyPr wrap="square" rtlCol="0">
            <a:spAutoFit/>
          </a:bodyPr>
          <a:lstStyle/>
          <a:p>
            <a:r>
              <a:rPr lang="en-US" sz="4000" dirty="0" smtClean="0">
                <a:latin typeface="Franklin Gothic Heavy" pitchFamily="34" charset="0"/>
              </a:rPr>
              <a:t>NEVER verbalize a “fair ball !”</a:t>
            </a:r>
            <a:endParaRPr lang="en-US" sz="4000" dirty="0">
              <a:latin typeface="Franklin Gothic Heavy" pitchFamily="34" charset="0"/>
            </a:endParaRPr>
          </a:p>
        </p:txBody>
      </p:sp>
      <p:sp>
        <p:nvSpPr>
          <p:cNvPr id="3" name="Footer Placeholder 2"/>
          <p:cNvSpPr>
            <a:spLocks noGrp="1"/>
          </p:cNvSpPr>
          <p:nvPr>
            <p:ph type="ftr" sz="quarter" idx="11"/>
          </p:nvPr>
        </p:nvSpPr>
        <p:spPr/>
        <p:txBody>
          <a:bodyPr/>
          <a:lstStyle/>
          <a:p>
            <a:r>
              <a:rPr lang="en-US" smtClean="0"/>
              <a:t>Baseball Training Presentation            created by John Hickey</a:t>
            </a:r>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srcRect/>
          <a:stretch>
            <a:fillRect/>
          </a:stretch>
        </p:blipFill>
        <p:spPr bwMode="auto">
          <a:xfrm>
            <a:off x="-5104" y="-1"/>
            <a:ext cx="9149103" cy="6854177"/>
          </a:xfrm>
          <a:prstGeom prst="rect">
            <a:avLst/>
          </a:prstGeom>
          <a:noFill/>
          <a:ln w="9525">
            <a:noFill/>
            <a:miter lim="800000"/>
            <a:headEnd/>
            <a:tailEnd/>
          </a:ln>
        </p:spPr>
      </p:pic>
      <p:sp>
        <p:nvSpPr>
          <p:cNvPr id="3" name="TextBox 2"/>
          <p:cNvSpPr txBox="1"/>
          <p:nvPr/>
        </p:nvSpPr>
        <p:spPr>
          <a:xfrm>
            <a:off x="152400" y="4057233"/>
            <a:ext cx="3743332" cy="2800767"/>
          </a:xfrm>
          <a:prstGeom prst="rect">
            <a:avLst/>
          </a:prstGeom>
          <a:noFill/>
        </p:spPr>
        <p:txBody>
          <a:bodyPr wrap="none" rtlCol="0">
            <a:spAutoFit/>
          </a:bodyPr>
          <a:lstStyle/>
          <a:p>
            <a:pPr algn="ctr"/>
            <a:r>
              <a:rPr lang="en-US" sz="4800" dirty="0" smtClean="0">
                <a:solidFill>
                  <a:srgbClr val="FFFF00"/>
                </a:solidFill>
                <a:latin typeface="Franklin Gothic Heavy" pitchFamily="34" charset="0"/>
              </a:rPr>
              <a:t>“Foul</a:t>
            </a:r>
            <a:endParaRPr lang="en-US" sz="4800" dirty="0" smtClean="0">
              <a:solidFill>
                <a:srgbClr val="FFFF00"/>
              </a:solidFill>
              <a:latin typeface="Franklin Gothic Heavy" pitchFamily="34" charset="0"/>
            </a:endParaRPr>
          </a:p>
          <a:p>
            <a:pPr algn="ctr"/>
            <a:r>
              <a:rPr lang="en-US" sz="4800" dirty="0" smtClean="0">
                <a:solidFill>
                  <a:srgbClr val="FFFF00"/>
                </a:solidFill>
                <a:latin typeface="Franklin Gothic Heavy" pitchFamily="34" charset="0"/>
              </a:rPr>
              <a:t>Ball </a:t>
            </a:r>
            <a:r>
              <a:rPr lang="en-US" sz="4800" dirty="0" smtClean="0">
                <a:solidFill>
                  <a:srgbClr val="FFFF00"/>
                </a:solidFill>
                <a:latin typeface="Franklin Gothic Heavy" pitchFamily="34" charset="0"/>
              </a:rPr>
              <a:t>!”</a:t>
            </a:r>
            <a:endParaRPr lang="en-US" sz="4800" dirty="0" smtClean="0">
              <a:solidFill>
                <a:srgbClr val="FFFF00"/>
              </a:solidFill>
              <a:latin typeface="Franklin Gothic Heavy" pitchFamily="34" charset="0"/>
            </a:endParaRPr>
          </a:p>
          <a:p>
            <a:pPr algn="ctr"/>
            <a:endParaRPr lang="en-US" sz="4000" dirty="0" smtClean="0">
              <a:solidFill>
                <a:srgbClr val="FFFF00"/>
              </a:solidFill>
              <a:latin typeface="Franklin Gothic Heavy" pitchFamily="34" charset="0"/>
            </a:endParaRPr>
          </a:p>
          <a:p>
            <a:pPr algn="ctr"/>
            <a:r>
              <a:rPr lang="en-US" sz="4000" dirty="0" smtClean="0">
                <a:solidFill>
                  <a:srgbClr val="FFFF00"/>
                </a:solidFill>
                <a:latin typeface="Franklin Gothic Heavy" pitchFamily="34" charset="0"/>
              </a:rPr>
              <a:t>Loud and clear</a:t>
            </a:r>
            <a:endParaRPr lang="en-US" sz="4000" dirty="0">
              <a:solidFill>
                <a:srgbClr val="FFFF00"/>
              </a:solidFill>
              <a:latin typeface="Franklin Gothic Heavy" pitchFamily="34" charset="0"/>
            </a:endParaRPr>
          </a:p>
        </p:txBody>
      </p:sp>
      <p:sp>
        <p:nvSpPr>
          <p:cNvPr id="4" name="Footer Placeholder 3"/>
          <p:cNvSpPr>
            <a:spLocks noGrp="1"/>
          </p:cNvSpPr>
          <p:nvPr>
            <p:ph type="ftr" sz="quarter" idx="11"/>
          </p:nvPr>
        </p:nvSpPr>
        <p:spPr/>
        <p:txBody>
          <a:bodyPr/>
          <a:lstStyle/>
          <a:p>
            <a:r>
              <a:rPr lang="en-US" smtClean="0"/>
              <a:t>Baseball Training Presentation            created by John Hickey</a:t>
            </a:r>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www.umpire.org/mechanics/signals/foulball.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extBox 2"/>
          <p:cNvSpPr txBox="1"/>
          <p:nvPr/>
        </p:nvSpPr>
        <p:spPr>
          <a:xfrm>
            <a:off x="4495800" y="3810000"/>
            <a:ext cx="3505200" cy="1323439"/>
          </a:xfrm>
          <a:prstGeom prst="rect">
            <a:avLst/>
          </a:prstGeom>
          <a:noFill/>
        </p:spPr>
        <p:txBody>
          <a:bodyPr wrap="square" rtlCol="0">
            <a:spAutoFit/>
          </a:bodyPr>
          <a:lstStyle/>
          <a:p>
            <a:r>
              <a:rPr lang="en-US" sz="4000" dirty="0" smtClean="0">
                <a:solidFill>
                  <a:srgbClr val="FFFF00"/>
                </a:solidFill>
                <a:latin typeface="Franklin Gothic Heavy" pitchFamily="34" charset="0"/>
              </a:rPr>
              <a:t>“FOUL BALL”</a:t>
            </a:r>
            <a:endParaRPr lang="en-US" sz="4000" dirty="0" smtClean="0">
              <a:solidFill>
                <a:srgbClr val="FFFF00"/>
              </a:solidFill>
              <a:latin typeface="Franklin Gothic Heavy" pitchFamily="34" charset="0"/>
            </a:endParaRPr>
          </a:p>
          <a:p>
            <a:r>
              <a:rPr lang="en-US" sz="4000" dirty="0" smtClean="0">
                <a:solidFill>
                  <a:srgbClr val="FFFF00"/>
                </a:solidFill>
                <a:latin typeface="Franklin Gothic Heavy" pitchFamily="34" charset="0"/>
              </a:rPr>
              <a:t>Down the line</a:t>
            </a:r>
            <a:endParaRPr lang="en-US" sz="4000" dirty="0">
              <a:solidFill>
                <a:srgbClr val="FFFF00"/>
              </a:solidFill>
              <a:latin typeface="Franklin Gothic Heavy" pitchFamily="34" charset="0"/>
            </a:endParaRPr>
          </a:p>
        </p:txBody>
      </p:sp>
      <p:sp>
        <p:nvSpPr>
          <p:cNvPr id="4" name="Footer Placeholder 3"/>
          <p:cNvSpPr>
            <a:spLocks noGrp="1"/>
          </p:cNvSpPr>
          <p:nvPr>
            <p:ph type="ftr" sz="quarter" idx="11"/>
          </p:nvPr>
        </p:nvSpPr>
        <p:spPr/>
        <p:txBody>
          <a:bodyPr/>
          <a:lstStyle/>
          <a:p>
            <a:r>
              <a:rPr lang="en-US" smtClean="0"/>
              <a:t>Baseball Training Presentation            created by John Hickey</a:t>
            </a:r>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8900" dirty="0" smtClean="0">
                <a:latin typeface="Franklin Gothic Heavy" pitchFamily="34" charset="0"/>
              </a:rPr>
              <a:t>The</a:t>
            </a:r>
            <a:br>
              <a:rPr lang="en-US" sz="8900" dirty="0" smtClean="0">
                <a:latin typeface="Franklin Gothic Heavy" pitchFamily="34" charset="0"/>
              </a:rPr>
            </a:br>
            <a:r>
              <a:rPr lang="en-US" sz="8900" dirty="0" smtClean="0">
                <a:latin typeface="Franklin Gothic Heavy" pitchFamily="34" charset="0"/>
              </a:rPr>
              <a:t>INFIELD FLY</a:t>
            </a:r>
            <a:r>
              <a:rPr lang="en-US" dirty="0">
                <a:latin typeface="Franklin Gothic Heavy" pitchFamily="34" charset="0"/>
              </a:rPr>
              <a:t/>
            </a:r>
            <a:br>
              <a:rPr lang="en-US" dirty="0">
                <a:latin typeface="Franklin Gothic Heavy" pitchFamily="34" charset="0"/>
              </a:rPr>
            </a:br>
            <a:endParaRPr lang="en-US" dirty="0">
              <a:latin typeface="Franklin Gothic Heavy"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5810250" cy="4362450"/>
          </a:xfrm>
          <a:prstGeom prst="rect">
            <a:avLst/>
          </a:prstGeom>
          <a:noFill/>
          <a:ln w="9525">
            <a:noFill/>
            <a:miter lim="800000"/>
            <a:headEnd/>
            <a:tailEnd/>
          </a:ln>
        </p:spPr>
      </p:pic>
      <p:sp>
        <p:nvSpPr>
          <p:cNvPr id="7" name="TextBox 6"/>
          <p:cNvSpPr txBox="1"/>
          <p:nvPr/>
        </p:nvSpPr>
        <p:spPr>
          <a:xfrm>
            <a:off x="381000" y="4038600"/>
            <a:ext cx="8458200" cy="2092881"/>
          </a:xfrm>
          <a:prstGeom prst="rect">
            <a:avLst/>
          </a:prstGeom>
          <a:noFill/>
        </p:spPr>
        <p:txBody>
          <a:bodyPr wrap="square" rtlCol="0">
            <a:spAutoFit/>
          </a:bodyPr>
          <a:lstStyle/>
          <a:p>
            <a:endParaRPr lang="en-US" dirty="0" smtClean="0"/>
          </a:p>
          <a:p>
            <a:pPr algn="ctr"/>
            <a:r>
              <a:rPr lang="en-US" sz="2800" b="1" dirty="0" smtClean="0"/>
              <a:t>Runners on 1st and 2nd or 1st, 2nd and 3rd </a:t>
            </a:r>
          </a:p>
          <a:p>
            <a:pPr algn="ctr"/>
            <a:r>
              <a:rPr lang="en-US" sz="2800" b="1" dirty="0" smtClean="0"/>
              <a:t>with </a:t>
            </a:r>
            <a:r>
              <a:rPr lang="en-US" sz="2800" b="1" i="1" dirty="0" smtClean="0"/>
              <a:t>less than</a:t>
            </a:r>
            <a:r>
              <a:rPr lang="en-US" sz="2800" b="1" dirty="0" smtClean="0"/>
              <a:t> 2 out. </a:t>
            </a:r>
          </a:p>
          <a:p>
            <a:pPr algn="ctr"/>
            <a:r>
              <a:rPr lang="en-US" sz="2800" b="1" dirty="0" smtClean="0"/>
              <a:t>Touching the brim of your hat- fist indicates no outs, finger indicates one out.</a:t>
            </a:r>
            <a:endParaRPr lang="en-US" sz="2800" b="1" dirty="0"/>
          </a:p>
        </p:txBody>
      </p:sp>
      <p:pic>
        <p:nvPicPr>
          <p:cNvPr id="1027" name="Picture 3"/>
          <p:cNvPicPr>
            <a:picLocks noChangeAspect="1" noChangeArrowheads="1"/>
          </p:cNvPicPr>
          <p:nvPr/>
        </p:nvPicPr>
        <p:blipFill>
          <a:blip r:embed="rId4" cstate="print"/>
          <a:srcRect/>
          <a:stretch>
            <a:fillRect/>
          </a:stretch>
        </p:blipFill>
        <p:spPr bwMode="auto">
          <a:xfrm>
            <a:off x="3493626" y="0"/>
            <a:ext cx="5650374"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762000" y="0"/>
            <a:ext cx="7759525" cy="5791200"/>
          </a:xfrm>
          <a:prstGeom prst="rect">
            <a:avLst/>
          </a:prstGeom>
          <a:noFill/>
          <a:ln w="9525">
            <a:noFill/>
            <a:miter lim="800000"/>
            <a:headEnd/>
            <a:tailEnd/>
          </a:ln>
        </p:spPr>
      </p:pic>
      <p:sp>
        <p:nvSpPr>
          <p:cNvPr id="3" name="TextBox 2"/>
          <p:cNvSpPr txBox="1"/>
          <p:nvPr/>
        </p:nvSpPr>
        <p:spPr>
          <a:xfrm>
            <a:off x="762000" y="5715000"/>
            <a:ext cx="7696200" cy="707886"/>
          </a:xfrm>
          <a:prstGeom prst="rect">
            <a:avLst/>
          </a:prstGeom>
          <a:noFill/>
        </p:spPr>
        <p:txBody>
          <a:bodyPr wrap="square" rtlCol="0">
            <a:spAutoFit/>
          </a:bodyPr>
          <a:lstStyle/>
          <a:p>
            <a:pPr algn="ctr"/>
            <a:r>
              <a:rPr lang="en-US" sz="2000" b="1" dirty="0" smtClean="0">
                <a:solidFill>
                  <a:srgbClr val="FFFF00"/>
                </a:solidFill>
              </a:rPr>
              <a:t>When a ball is hit that you judge to be an infield fly, </a:t>
            </a:r>
          </a:p>
          <a:p>
            <a:pPr algn="ctr"/>
            <a:r>
              <a:rPr lang="en-US" sz="2000" b="1" dirty="0" smtClean="0">
                <a:solidFill>
                  <a:srgbClr val="FFFF00"/>
                </a:solidFill>
              </a:rPr>
              <a:t>both umpires use this signal </a:t>
            </a:r>
            <a:r>
              <a:rPr lang="en-US" sz="2000" b="1" i="1" dirty="0" smtClean="0">
                <a:solidFill>
                  <a:srgbClr val="FFFF00"/>
                </a:solidFill>
              </a:rPr>
              <a:t>after</a:t>
            </a:r>
            <a:r>
              <a:rPr lang="en-US" sz="2000" b="1" dirty="0" smtClean="0">
                <a:solidFill>
                  <a:srgbClr val="FFFF00"/>
                </a:solidFill>
              </a:rPr>
              <a:t> the ball has reached its apex.</a:t>
            </a:r>
            <a:endParaRPr lang="en-US" sz="2000" b="1" dirty="0">
              <a:solidFill>
                <a:srgbClr val="FFFF00"/>
              </a:solidFill>
            </a:endParaRPr>
          </a:p>
        </p:txBody>
      </p:sp>
      <p:sp>
        <p:nvSpPr>
          <p:cNvPr id="4" name="Footer Placeholder 3"/>
          <p:cNvSpPr>
            <a:spLocks noGrp="1"/>
          </p:cNvSpPr>
          <p:nvPr>
            <p:ph type="ftr" sz="quarter" idx="11"/>
          </p:nvPr>
        </p:nvSpPr>
        <p:spPr/>
        <p:txBody>
          <a:bodyPr/>
          <a:lstStyle/>
          <a:p>
            <a:r>
              <a:rPr lang="en-US" dirty="0" smtClean="0">
                <a:solidFill>
                  <a:schemeClr val="accent3">
                    <a:lumMod val="50000"/>
                  </a:schemeClr>
                </a:solidFill>
              </a:rPr>
              <a:t>Baseball Training Presentation            created by John Hickey</a:t>
            </a:r>
            <a:endParaRPr lang="en-US" dirty="0">
              <a:solidFill>
                <a:schemeClr val="accent3">
                  <a:lumMod val="50000"/>
                </a:schemeClr>
              </a:solidFill>
            </a:endParaRPr>
          </a:p>
        </p:txBody>
      </p:sp>
      <p:sp>
        <p:nvSpPr>
          <p:cNvPr id="5" name="TextBox 4"/>
          <p:cNvSpPr txBox="1"/>
          <p:nvPr/>
        </p:nvSpPr>
        <p:spPr>
          <a:xfrm>
            <a:off x="838200" y="228600"/>
            <a:ext cx="3276600" cy="646331"/>
          </a:xfrm>
          <a:prstGeom prst="rect">
            <a:avLst/>
          </a:prstGeom>
          <a:noFill/>
        </p:spPr>
        <p:txBody>
          <a:bodyPr wrap="square" rtlCol="0">
            <a:spAutoFit/>
          </a:bodyPr>
          <a:lstStyle/>
          <a:p>
            <a:r>
              <a:rPr lang="en-US" b="1" dirty="0" smtClean="0">
                <a:solidFill>
                  <a:srgbClr val="FF0000"/>
                </a:solidFill>
              </a:rPr>
              <a:t>LOUD AND CLEAR!</a:t>
            </a:r>
            <a:endParaRPr lang="en-US" b="1" dirty="0" smtClean="0">
              <a:solidFill>
                <a:srgbClr val="FF0000"/>
              </a:solidFill>
            </a:endParaRPr>
          </a:p>
          <a:p>
            <a:r>
              <a:rPr lang="en-US" b="1" dirty="0" smtClean="0">
                <a:solidFill>
                  <a:srgbClr val="FF0000"/>
                </a:solidFill>
              </a:rPr>
              <a:t>“INFIELD </a:t>
            </a:r>
            <a:r>
              <a:rPr lang="en-US" b="1" dirty="0" smtClean="0">
                <a:solidFill>
                  <a:srgbClr val="FF0000"/>
                </a:solidFill>
              </a:rPr>
              <a:t>FLY !   </a:t>
            </a:r>
            <a:r>
              <a:rPr lang="en-US" b="1" dirty="0" smtClean="0">
                <a:solidFill>
                  <a:srgbClr val="FF0000"/>
                </a:solidFill>
              </a:rPr>
              <a:t>BATTER’S </a:t>
            </a:r>
            <a:r>
              <a:rPr lang="en-US" b="1" dirty="0" smtClean="0">
                <a:solidFill>
                  <a:srgbClr val="FF0000"/>
                </a:solidFill>
              </a:rPr>
              <a:t>OUT </a:t>
            </a:r>
            <a:r>
              <a:rPr lang="en-US" b="1" dirty="0" smtClean="0">
                <a:solidFill>
                  <a:srgbClr val="FF0000"/>
                </a:solidFill>
              </a:rPr>
              <a:t>!”               </a:t>
            </a:r>
            <a:endParaRPr lang="en-US" b="1" dirty="0" smtClean="0">
              <a:solidFill>
                <a:srgbClr val="FF0000"/>
              </a:solidFill>
            </a:endParaRPr>
          </a:p>
        </p:txBody>
      </p:sp>
      <p:sp>
        <p:nvSpPr>
          <p:cNvPr id="8" name="TextBox 7"/>
          <p:cNvSpPr txBox="1"/>
          <p:nvPr/>
        </p:nvSpPr>
        <p:spPr>
          <a:xfrm>
            <a:off x="5029200" y="228600"/>
            <a:ext cx="3429000" cy="1477328"/>
          </a:xfrm>
          <a:prstGeom prst="rect">
            <a:avLst/>
          </a:prstGeom>
          <a:noFill/>
        </p:spPr>
        <p:txBody>
          <a:bodyPr wrap="square" rtlCol="0">
            <a:spAutoFit/>
          </a:bodyPr>
          <a:lstStyle/>
          <a:p>
            <a:r>
              <a:rPr lang="en-US" b="1" dirty="0" smtClean="0">
                <a:solidFill>
                  <a:srgbClr val="FF0000"/>
                </a:solidFill>
              </a:rPr>
              <a:t>Usually </a:t>
            </a:r>
            <a:r>
              <a:rPr lang="en-US" b="1" dirty="0" smtClean="0">
                <a:solidFill>
                  <a:srgbClr val="FF0000"/>
                </a:solidFill>
              </a:rPr>
              <a:t>called by the plate umpire </a:t>
            </a:r>
            <a:endParaRPr lang="en-US" b="1" dirty="0" smtClean="0">
              <a:solidFill>
                <a:srgbClr val="FF0000"/>
              </a:solidFill>
            </a:endParaRPr>
          </a:p>
          <a:p>
            <a:r>
              <a:rPr lang="en-US" b="1" dirty="0" smtClean="0">
                <a:solidFill>
                  <a:srgbClr val="FF0000"/>
                </a:solidFill>
              </a:rPr>
              <a:t>as </a:t>
            </a:r>
            <a:r>
              <a:rPr lang="en-US" b="1" dirty="0" smtClean="0">
                <a:solidFill>
                  <a:srgbClr val="FF0000"/>
                </a:solidFill>
              </a:rPr>
              <a:t>both umpires signal, </a:t>
            </a:r>
            <a:endParaRPr lang="en-US" b="1" dirty="0" smtClean="0">
              <a:solidFill>
                <a:srgbClr val="FF0000"/>
              </a:solidFill>
            </a:endParaRPr>
          </a:p>
          <a:p>
            <a:r>
              <a:rPr lang="en-US" b="1" dirty="0" smtClean="0">
                <a:solidFill>
                  <a:srgbClr val="FF0000"/>
                </a:solidFill>
              </a:rPr>
              <a:t>but </a:t>
            </a:r>
            <a:r>
              <a:rPr lang="en-US" b="1" dirty="0" smtClean="0">
                <a:solidFill>
                  <a:srgbClr val="FF0000"/>
                </a:solidFill>
              </a:rPr>
              <a:t>the base umpire cannot </a:t>
            </a:r>
            <a:r>
              <a:rPr lang="en-US" b="1" dirty="0" smtClean="0">
                <a:solidFill>
                  <a:srgbClr val="FF0000"/>
                </a:solidFill>
              </a:rPr>
              <a:t>say, </a:t>
            </a:r>
          </a:p>
          <a:p>
            <a:r>
              <a:rPr lang="en-US" b="1" dirty="0" smtClean="0">
                <a:solidFill>
                  <a:srgbClr val="FF0000"/>
                </a:solidFill>
              </a:rPr>
              <a:t>“</a:t>
            </a:r>
            <a:r>
              <a:rPr lang="en-US" b="1" dirty="0" smtClean="0">
                <a:solidFill>
                  <a:srgbClr val="FF0000"/>
                </a:solidFill>
              </a:rPr>
              <a:t>I thought he would </a:t>
            </a:r>
            <a:r>
              <a:rPr lang="en-US" b="1" dirty="0" smtClean="0">
                <a:solidFill>
                  <a:srgbClr val="FF0000"/>
                </a:solidFill>
              </a:rPr>
              <a:t>call it,” </a:t>
            </a:r>
          </a:p>
          <a:p>
            <a:r>
              <a:rPr lang="en-US" b="1" dirty="0" smtClean="0">
                <a:solidFill>
                  <a:srgbClr val="FF0000"/>
                </a:solidFill>
              </a:rPr>
              <a:t>as </a:t>
            </a:r>
            <a:r>
              <a:rPr lang="en-US" b="1" dirty="0" smtClean="0">
                <a:solidFill>
                  <a:srgbClr val="FF0000"/>
                </a:solidFill>
              </a:rPr>
              <a:t>a means of excuse... </a:t>
            </a:r>
            <a:endParaRPr 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8900" dirty="0" smtClean="0">
                <a:latin typeface="Franklin Gothic Heavy" pitchFamily="34" charset="0"/>
              </a:rPr>
              <a:t>The</a:t>
            </a:r>
            <a:br>
              <a:rPr lang="en-US" sz="8900" dirty="0" smtClean="0">
                <a:latin typeface="Franklin Gothic Heavy" pitchFamily="34" charset="0"/>
              </a:rPr>
            </a:br>
            <a:r>
              <a:rPr lang="en-US" sz="8900" dirty="0" smtClean="0">
                <a:latin typeface="Franklin Gothic Heavy" pitchFamily="34" charset="0"/>
              </a:rPr>
              <a:t>“TIMING PLAY”</a:t>
            </a:r>
            <a:r>
              <a:rPr lang="en-US" dirty="0">
                <a:latin typeface="Franklin Gothic Heavy" pitchFamily="34" charset="0"/>
              </a:rPr>
              <a:t/>
            </a:r>
            <a:br>
              <a:rPr lang="en-US" dirty="0">
                <a:latin typeface="Franklin Gothic Heavy" pitchFamily="34" charset="0"/>
              </a:rPr>
            </a:br>
            <a:endParaRPr lang="en-US" dirty="0">
              <a:latin typeface="Franklin Gothic Heavy"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4343400" y="-381000"/>
            <a:ext cx="6524625" cy="5181600"/>
          </a:xfrm>
          <a:prstGeom prst="rect">
            <a:avLst/>
          </a:prstGeom>
          <a:noFill/>
          <a:ln w="9525">
            <a:noFill/>
            <a:miter lim="800000"/>
            <a:headEnd/>
            <a:tailEnd/>
          </a:ln>
        </p:spPr>
      </p:pic>
      <p:sp>
        <p:nvSpPr>
          <p:cNvPr id="5" name="TextBox 4"/>
          <p:cNvSpPr txBox="1"/>
          <p:nvPr/>
        </p:nvSpPr>
        <p:spPr>
          <a:xfrm>
            <a:off x="685800" y="4724400"/>
            <a:ext cx="7391400" cy="1815882"/>
          </a:xfrm>
          <a:prstGeom prst="rect">
            <a:avLst/>
          </a:prstGeom>
          <a:noFill/>
        </p:spPr>
        <p:txBody>
          <a:bodyPr wrap="square" rtlCol="0">
            <a:spAutoFit/>
          </a:bodyPr>
          <a:lstStyle/>
          <a:p>
            <a:r>
              <a:rPr lang="en-US" sz="2800" b="1" dirty="0" smtClean="0"/>
              <a:t>Runner on 2nd with 2 out. Watch the runner and the last out. </a:t>
            </a:r>
          </a:p>
          <a:p>
            <a:r>
              <a:rPr lang="en-US" sz="2800" b="1" dirty="0" smtClean="0"/>
              <a:t>Did he score before the out; score the run. If not; waive it off...</a:t>
            </a:r>
            <a:endParaRPr lang="en-US" sz="2800" b="1" dirty="0"/>
          </a:p>
        </p:txBody>
      </p:sp>
      <p:sp>
        <p:nvSpPr>
          <p:cNvPr id="6" name="Footer Placeholder 5"/>
          <p:cNvSpPr>
            <a:spLocks noGrp="1"/>
          </p:cNvSpPr>
          <p:nvPr>
            <p:ph type="ftr" sz="quarter" idx="11"/>
          </p:nvPr>
        </p:nvSpPr>
        <p:spPr/>
        <p:txBody>
          <a:bodyPr/>
          <a:lstStyle/>
          <a:p>
            <a:r>
              <a:rPr lang="en-US" dirty="0" smtClean="0">
                <a:solidFill>
                  <a:schemeClr val="accent3">
                    <a:lumMod val="50000"/>
                  </a:schemeClr>
                </a:solidFill>
              </a:rPr>
              <a:t>Baseball Training Presentation            created by John Hickey</a:t>
            </a:r>
            <a:endParaRPr lang="en-US" dirty="0">
              <a:solidFill>
                <a:schemeClr val="accent3">
                  <a:lumMod val="50000"/>
                </a:schemeClr>
              </a:solidFill>
            </a:endParaRPr>
          </a:p>
        </p:txBody>
      </p:sp>
      <p:pic>
        <p:nvPicPr>
          <p:cNvPr id="3074" name="Picture 2"/>
          <p:cNvPicPr>
            <a:picLocks noChangeAspect="1" noChangeArrowheads="1"/>
          </p:cNvPicPr>
          <p:nvPr/>
        </p:nvPicPr>
        <p:blipFill>
          <a:blip r:embed="rId4" cstate="print"/>
          <a:srcRect/>
          <a:stretch>
            <a:fillRect/>
          </a:stretch>
        </p:blipFill>
        <p:spPr bwMode="auto">
          <a:xfrm>
            <a:off x="-1752600" y="-914400"/>
            <a:ext cx="7639050" cy="5734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latin typeface="Franklin Gothic Heavy" pitchFamily="34" charset="0"/>
              </a:rPr>
              <a:t>PLATE MACHANICS</a:t>
            </a:r>
            <a:r>
              <a:rPr lang="en-US" dirty="0">
                <a:latin typeface="Franklin Gothic Heavy" pitchFamily="34" charset="0"/>
              </a:rPr>
              <a:t/>
            </a:r>
            <a:br>
              <a:rPr lang="en-US" dirty="0">
                <a:latin typeface="Franklin Gothic Heavy" pitchFamily="34" charset="0"/>
              </a:rPr>
            </a:br>
            <a:endParaRPr lang="en-US" dirty="0">
              <a:latin typeface="Franklin Gothic Heavy" pitchFamily="34" charset="0"/>
            </a:endParaRPr>
          </a:p>
        </p:txBody>
      </p:sp>
      <p:sp>
        <p:nvSpPr>
          <p:cNvPr id="3" name="Subtitle 2"/>
          <p:cNvSpPr>
            <a:spLocks noGrp="1"/>
          </p:cNvSpPr>
          <p:nvPr>
            <p:ph type="subTitle" idx="1"/>
          </p:nvPr>
        </p:nvSpPr>
        <p:spPr/>
        <p:txBody>
          <a:bodyPr/>
          <a:lstStyle/>
          <a:p>
            <a:r>
              <a:rPr lang="en-US" dirty="0">
                <a:solidFill>
                  <a:schemeClr val="tx1"/>
                </a:solidFill>
                <a:latin typeface="Franklin Gothic Heavy" pitchFamily="34" charset="0"/>
              </a:rPr>
              <a:t>Basic Stances Behind The Plate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print"/>
          <a:srcRect/>
          <a:stretch>
            <a:fillRect/>
          </a:stretch>
        </p:blipFill>
        <p:spPr bwMode="auto">
          <a:xfrm>
            <a:off x="4343400" y="-381000"/>
            <a:ext cx="6524625" cy="5181600"/>
          </a:xfrm>
          <a:prstGeom prst="rect">
            <a:avLst/>
          </a:prstGeom>
          <a:noFill/>
          <a:ln w="9525">
            <a:noFill/>
            <a:miter lim="800000"/>
            <a:headEnd/>
            <a:tailEnd/>
          </a:ln>
        </p:spPr>
      </p:pic>
      <p:sp>
        <p:nvSpPr>
          <p:cNvPr id="5" name="TextBox 4"/>
          <p:cNvSpPr txBox="1"/>
          <p:nvPr/>
        </p:nvSpPr>
        <p:spPr>
          <a:xfrm>
            <a:off x="685800" y="4724400"/>
            <a:ext cx="7391400" cy="1815882"/>
          </a:xfrm>
          <a:prstGeom prst="rect">
            <a:avLst/>
          </a:prstGeom>
          <a:noFill/>
        </p:spPr>
        <p:txBody>
          <a:bodyPr wrap="square" rtlCol="0">
            <a:spAutoFit/>
          </a:bodyPr>
          <a:lstStyle/>
          <a:p>
            <a:pPr algn="ctr"/>
            <a:r>
              <a:rPr lang="en-US" sz="2800" b="1" smtClean="0"/>
              <a:t>Everyone </a:t>
            </a:r>
            <a:r>
              <a:rPr lang="en-US" sz="2800" b="1" dirty="0" smtClean="0"/>
              <a:t>needs to be in sync in this situation. The base umpire(s) must know that the timing of the 3rd out is critical to determine the time the runner crosses the plate.</a:t>
            </a:r>
            <a:endParaRPr lang="en-US" sz="2800" b="1" dirty="0"/>
          </a:p>
        </p:txBody>
      </p:sp>
      <p:sp>
        <p:nvSpPr>
          <p:cNvPr id="6" name="Footer Placeholder 5"/>
          <p:cNvSpPr>
            <a:spLocks noGrp="1"/>
          </p:cNvSpPr>
          <p:nvPr>
            <p:ph type="ftr" sz="quarter" idx="11"/>
          </p:nvPr>
        </p:nvSpPr>
        <p:spPr/>
        <p:txBody>
          <a:bodyPr/>
          <a:lstStyle/>
          <a:p>
            <a:r>
              <a:rPr lang="en-US" dirty="0" smtClean="0">
                <a:solidFill>
                  <a:schemeClr val="accent3">
                    <a:lumMod val="50000"/>
                  </a:schemeClr>
                </a:solidFill>
              </a:rPr>
              <a:t>Baseball Training Presentation            created by John Hickey</a:t>
            </a:r>
            <a:endParaRPr lang="en-US" dirty="0">
              <a:solidFill>
                <a:schemeClr val="accent3">
                  <a:lumMod val="50000"/>
                </a:schemeClr>
              </a:solidFill>
            </a:endParaRPr>
          </a:p>
        </p:txBody>
      </p:sp>
      <p:pic>
        <p:nvPicPr>
          <p:cNvPr id="7" name="Picture 2"/>
          <p:cNvPicPr>
            <a:picLocks noChangeAspect="1" noChangeArrowheads="1"/>
          </p:cNvPicPr>
          <p:nvPr/>
        </p:nvPicPr>
        <p:blipFill>
          <a:blip r:embed="rId4" cstate="print"/>
          <a:srcRect/>
          <a:stretch>
            <a:fillRect/>
          </a:stretch>
        </p:blipFill>
        <p:spPr bwMode="auto">
          <a:xfrm>
            <a:off x="-1752600" y="-914400"/>
            <a:ext cx="7639050" cy="5734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8900" dirty="0" smtClean="0">
                <a:latin typeface="Franklin Gothic Heavy" pitchFamily="34" charset="0"/>
              </a:rPr>
              <a:t>Potential </a:t>
            </a:r>
            <a:br>
              <a:rPr lang="en-US" sz="8900" dirty="0" smtClean="0">
                <a:latin typeface="Franklin Gothic Heavy" pitchFamily="34" charset="0"/>
              </a:rPr>
            </a:br>
            <a:r>
              <a:rPr lang="en-US" sz="8900" dirty="0" smtClean="0">
                <a:latin typeface="Franklin Gothic Heavy" pitchFamily="34" charset="0"/>
              </a:rPr>
              <a:t>play-at-the-plate...</a:t>
            </a:r>
            <a:r>
              <a:rPr lang="en-US" dirty="0">
                <a:latin typeface="Franklin Gothic Heavy" pitchFamily="34" charset="0"/>
              </a:rPr>
              <a:t/>
            </a:r>
            <a:br>
              <a:rPr lang="en-US" dirty="0">
                <a:latin typeface="Franklin Gothic Heavy" pitchFamily="34" charset="0"/>
              </a:rPr>
            </a:br>
            <a:endParaRPr lang="en-US" dirty="0">
              <a:latin typeface="Franklin Gothic Heavy"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1219200" y="0"/>
            <a:ext cx="6705600" cy="5032967"/>
          </a:xfrm>
          <a:prstGeom prst="rect">
            <a:avLst/>
          </a:prstGeom>
          <a:noFill/>
          <a:ln w="9525">
            <a:noFill/>
            <a:miter lim="800000"/>
            <a:headEnd/>
            <a:tailEnd/>
          </a:ln>
        </p:spPr>
      </p:pic>
      <p:pic>
        <p:nvPicPr>
          <p:cNvPr id="12291" name="Picture 3"/>
          <p:cNvPicPr>
            <a:picLocks noChangeAspect="1" noChangeArrowheads="1"/>
          </p:cNvPicPr>
          <p:nvPr/>
        </p:nvPicPr>
        <p:blipFill>
          <a:blip r:embed="rId4" cstate="print"/>
          <a:srcRect/>
          <a:stretch>
            <a:fillRect/>
          </a:stretch>
        </p:blipFill>
        <p:spPr bwMode="auto">
          <a:xfrm>
            <a:off x="2819400" y="-609600"/>
            <a:ext cx="7531208" cy="5638800"/>
          </a:xfrm>
          <a:prstGeom prst="rect">
            <a:avLst/>
          </a:prstGeom>
          <a:noFill/>
          <a:ln w="9525">
            <a:noFill/>
            <a:miter lim="800000"/>
            <a:headEnd/>
            <a:tailEnd/>
          </a:ln>
        </p:spPr>
      </p:pic>
      <p:sp>
        <p:nvSpPr>
          <p:cNvPr id="4" name="TextBox 3"/>
          <p:cNvSpPr txBox="1"/>
          <p:nvPr/>
        </p:nvSpPr>
        <p:spPr>
          <a:xfrm>
            <a:off x="228600" y="5257800"/>
            <a:ext cx="8915400" cy="830997"/>
          </a:xfrm>
          <a:prstGeom prst="rect">
            <a:avLst/>
          </a:prstGeom>
          <a:noFill/>
        </p:spPr>
        <p:txBody>
          <a:bodyPr wrap="square" rtlCol="0">
            <a:spAutoFit/>
          </a:bodyPr>
          <a:lstStyle/>
          <a:p>
            <a:pPr algn="ctr"/>
            <a:r>
              <a:rPr lang="en-US" sz="2400" b="1" dirty="0" smtClean="0">
                <a:latin typeface="Franklin Gothic Heavy" pitchFamily="34" charset="0"/>
              </a:rPr>
              <a:t>Depending on the situation, </a:t>
            </a:r>
          </a:p>
          <a:p>
            <a:pPr algn="ctr"/>
            <a:r>
              <a:rPr lang="en-US" sz="2400" b="1" dirty="0" smtClean="0">
                <a:latin typeface="Franklin Gothic Heavy" pitchFamily="34" charset="0"/>
              </a:rPr>
              <a:t>there are situations which keep the plate umpire at home.</a:t>
            </a:r>
            <a:endParaRPr lang="en-US" sz="2400" b="1" dirty="0">
              <a:latin typeface="Franklin Gothic Heavy" pitchFamily="34" charset="0"/>
            </a:endParaRPr>
          </a:p>
        </p:txBody>
      </p:sp>
      <p:sp>
        <p:nvSpPr>
          <p:cNvPr id="5" name="TextBox 4"/>
          <p:cNvSpPr txBox="1"/>
          <p:nvPr/>
        </p:nvSpPr>
        <p:spPr>
          <a:xfrm>
            <a:off x="2971800" y="1143000"/>
            <a:ext cx="1752600" cy="707886"/>
          </a:xfrm>
          <a:prstGeom prst="rect">
            <a:avLst/>
          </a:prstGeom>
          <a:noFill/>
        </p:spPr>
        <p:txBody>
          <a:bodyPr wrap="square" rtlCol="0">
            <a:spAutoFit/>
          </a:bodyPr>
          <a:lstStyle/>
          <a:p>
            <a:r>
              <a:rPr lang="en-US" sz="2000" dirty="0" smtClean="0">
                <a:solidFill>
                  <a:srgbClr val="FFFF00"/>
                </a:solidFill>
                <a:latin typeface="Franklin Gothic Heavy" pitchFamily="34" charset="0"/>
              </a:rPr>
              <a:t>I’m staying home...</a:t>
            </a:r>
            <a:endParaRPr lang="en-US" sz="2000" dirty="0">
              <a:solidFill>
                <a:srgbClr val="FFFF00"/>
              </a:solidFill>
              <a:latin typeface="Franklin Gothic Heavy" pitchFamily="34" charset="0"/>
            </a:endParaRPr>
          </a:p>
        </p:txBody>
      </p:sp>
      <p:sp>
        <p:nvSpPr>
          <p:cNvPr id="6" name="Footer Placeholder 5"/>
          <p:cNvSpPr>
            <a:spLocks noGrp="1"/>
          </p:cNvSpPr>
          <p:nvPr>
            <p:ph type="ftr" sz="quarter" idx="11"/>
          </p:nvPr>
        </p:nvSpPr>
        <p:spPr/>
        <p:txBody>
          <a:bodyPr/>
          <a:lstStyle/>
          <a:p>
            <a:r>
              <a:rPr lang="en-US" dirty="0" smtClean="0">
                <a:solidFill>
                  <a:schemeClr val="accent3">
                    <a:lumMod val="50000"/>
                  </a:schemeClr>
                </a:solidFill>
              </a:rPr>
              <a:t>Baseball Training Presentation            created by John Hickey</a:t>
            </a:r>
            <a:endParaRPr lang="en-US"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8900" dirty="0" smtClean="0">
                <a:latin typeface="Franklin Gothic Heavy" pitchFamily="34" charset="0"/>
              </a:rPr>
              <a:t>A</a:t>
            </a:r>
            <a:br>
              <a:rPr lang="en-US" sz="8900" dirty="0" smtClean="0">
                <a:latin typeface="Franklin Gothic Heavy" pitchFamily="34" charset="0"/>
              </a:rPr>
            </a:br>
            <a:r>
              <a:rPr lang="en-US" sz="8900" dirty="0" smtClean="0">
                <a:latin typeface="Franklin Gothic Heavy" pitchFamily="34" charset="0"/>
              </a:rPr>
              <a:t>Pending Appeal</a:t>
            </a:r>
            <a:r>
              <a:rPr lang="en-US" dirty="0">
                <a:latin typeface="Franklin Gothic Heavy" pitchFamily="34" charset="0"/>
              </a:rPr>
              <a:t/>
            </a:r>
            <a:br>
              <a:rPr lang="en-US" dirty="0">
                <a:latin typeface="Franklin Gothic Heavy" pitchFamily="34" charset="0"/>
              </a:rPr>
            </a:br>
            <a:endParaRPr lang="en-US" dirty="0">
              <a:latin typeface="Franklin Gothic Heavy"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4572000"/>
            <a:ext cx="7924800" cy="707886"/>
          </a:xfrm>
          <a:prstGeom prst="rect">
            <a:avLst/>
          </a:prstGeom>
          <a:noFill/>
        </p:spPr>
        <p:txBody>
          <a:bodyPr wrap="square" rtlCol="0">
            <a:spAutoFit/>
          </a:bodyPr>
          <a:lstStyle/>
          <a:p>
            <a:r>
              <a:rPr lang="en-US" sz="2000" b="1" dirty="0" smtClean="0"/>
              <a:t>When you know an appeal is about to be made, </a:t>
            </a:r>
          </a:p>
          <a:p>
            <a:r>
              <a:rPr lang="en-US" sz="2000" b="1" dirty="0" smtClean="0"/>
              <a:t>communications with your partner(s) is essential to proper mechanics...</a:t>
            </a:r>
            <a:endParaRPr lang="en-US" sz="2000" b="1" dirty="0"/>
          </a:p>
        </p:txBody>
      </p:sp>
      <p:sp>
        <p:nvSpPr>
          <p:cNvPr id="4" name="TextBox 3"/>
          <p:cNvSpPr txBox="1"/>
          <p:nvPr/>
        </p:nvSpPr>
        <p:spPr>
          <a:xfrm>
            <a:off x="685800" y="5562600"/>
            <a:ext cx="7696200" cy="707886"/>
          </a:xfrm>
          <a:prstGeom prst="rect">
            <a:avLst/>
          </a:prstGeom>
          <a:noFill/>
        </p:spPr>
        <p:txBody>
          <a:bodyPr wrap="square" rtlCol="0">
            <a:spAutoFit/>
          </a:bodyPr>
          <a:lstStyle/>
          <a:p>
            <a:r>
              <a:rPr lang="en-US" sz="2000" b="1" dirty="0" smtClean="0"/>
              <a:t>In this example the plate umpire knows he is responsible for the call and indicates to his partner(s) that he is making the call</a:t>
            </a:r>
            <a:r>
              <a:rPr lang="en-US" dirty="0" smtClean="0"/>
              <a:t>.</a:t>
            </a:r>
            <a:endParaRPr lang="en-US" dirty="0"/>
          </a:p>
        </p:txBody>
      </p:sp>
      <p:sp>
        <p:nvSpPr>
          <p:cNvPr id="5" name="Footer Placeholder 4"/>
          <p:cNvSpPr>
            <a:spLocks noGrp="1"/>
          </p:cNvSpPr>
          <p:nvPr>
            <p:ph type="ftr" sz="quarter" idx="11"/>
          </p:nvPr>
        </p:nvSpPr>
        <p:spPr/>
        <p:txBody>
          <a:bodyPr/>
          <a:lstStyle/>
          <a:p>
            <a:r>
              <a:rPr lang="en-US" dirty="0" smtClean="0">
                <a:solidFill>
                  <a:schemeClr val="accent3">
                    <a:lumMod val="50000"/>
                  </a:schemeClr>
                </a:solidFill>
              </a:rPr>
              <a:t>Baseball Training Presentation            created by John Hickey</a:t>
            </a:r>
            <a:endParaRPr lang="en-US" dirty="0">
              <a:solidFill>
                <a:schemeClr val="accent3">
                  <a:lumMod val="50000"/>
                </a:schemeClr>
              </a:solidFill>
            </a:endParaRPr>
          </a:p>
        </p:txBody>
      </p:sp>
      <p:pic>
        <p:nvPicPr>
          <p:cNvPr id="11266" name="Picture 2"/>
          <p:cNvPicPr>
            <a:picLocks noChangeAspect="1" noChangeArrowheads="1"/>
          </p:cNvPicPr>
          <p:nvPr/>
        </p:nvPicPr>
        <p:blipFill>
          <a:blip r:embed="rId3" cstate="print"/>
          <a:srcRect/>
          <a:stretch>
            <a:fillRect/>
          </a:stretch>
        </p:blipFill>
        <p:spPr bwMode="auto">
          <a:xfrm>
            <a:off x="1371600" y="152400"/>
            <a:ext cx="5939151" cy="445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8900" dirty="0" smtClean="0">
                <a:latin typeface="Franklin Gothic Heavy" pitchFamily="34" charset="0"/>
              </a:rPr>
              <a:t>A</a:t>
            </a:r>
            <a:br>
              <a:rPr lang="en-US" sz="8900" dirty="0" smtClean="0">
                <a:latin typeface="Franklin Gothic Heavy" pitchFamily="34" charset="0"/>
              </a:rPr>
            </a:br>
            <a:r>
              <a:rPr lang="en-US" sz="8900" dirty="0" smtClean="0">
                <a:latin typeface="Franklin Gothic Heavy" pitchFamily="34" charset="0"/>
              </a:rPr>
              <a:t>CHECK SWING Appeal</a:t>
            </a:r>
            <a:r>
              <a:rPr lang="en-US" dirty="0">
                <a:latin typeface="Franklin Gothic Heavy" pitchFamily="34" charset="0"/>
              </a:rPr>
              <a:t/>
            </a:r>
            <a:br>
              <a:rPr lang="en-US" dirty="0">
                <a:latin typeface="Franklin Gothic Heavy" pitchFamily="34" charset="0"/>
              </a:rPr>
            </a:br>
            <a:endParaRPr lang="en-US" dirty="0">
              <a:latin typeface="Franklin Gothic Heavy"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4800600"/>
            <a:ext cx="7620000" cy="707886"/>
          </a:xfrm>
          <a:prstGeom prst="rect">
            <a:avLst/>
          </a:prstGeom>
          <a:noFill/>
        </p:spPr>
        <p:txBody>
          <a:bodyPr wrap="square" rtlCol="0">
            <a:spAutoFit/>
          </a:bodyPr>
          <a:lstStyle/>
          <a:p>
            <a:r>
              <a:rPr lang="en-US" sz="2000" b="1" dirty="0" smtClean="0"/>
              <a:t>When you appeal a checked swing </a:t>
            </a:r>
            <a:r>
              <a:rPr lang="en-US" sz="2000" b="1" i="1" u="sng" dirty="0" smtClean="0"/>
              <a:t>always use your left hand</a:t>
            </a:r>
            <a:r>
              <a:rPr lang="en-US" sz="2000" b="1" dirty="0" smtClean="0"/>
              <a:t> so the signal is not interpreted as a strike call.</a:t>
            </a:r>
            <a:endParaRPr lang="en-US" sz="2000" b="1" dirty="0"/>
          </a:p>
        </p:txBody>
      </p:sp>
      <p:sp>
        <p:nvSpPr>
          <p:cNvPr id="4" name="TextBox 3"/>
          <p:cNvSpPr txBox="1"/>
          <p:nvPr/>
        </p:nvSpPr>
        <p:spPr>
          <a:xfrm>
            <a:off x="685800" y="5715000"/>
            <a:ext cx="7391400" cy="707886"/>
          </a:xfrm>
          <a:prstGeom prst="rect">
            <a:avLst/>
          </a:prstGeom>
          <a:noFill/>
        </p:spPr>
        <p:txBody>
          <a:bodyPr wrap="square" rtlCol="0">
            <a:spAutoFit/>
          </a:bodyPr>
          <a:lstStyle/>
          <a:p>
            <a:pPr algn="ctr"/>
            <a:r>
              <a:rPr lang="en-US" sz="4000" dirty="0" smtClean="0">
                <a:latin typeface="Franklin Gothic Heavy" pitchFamily="34" charset="0"/>
              </a:rPr>
              <a:t>“Did he go?”</a:t>
            </a:r>
            <a:endParaRPr lang="en-US" sz="4000" dirty="0">
              <a:latin typeface="Franklin Gothic Heavy" pitchFamily="34" charset="0"/>
            </a:endParaRPr>
          </a:p>
        </p:txBody>
      </p:sp>
      <p:sp>
        <p:nvSpPr>
          <p:cNvPr id="5" name="Footer Placeholder 4"/>
          <p:cNvSpPr>
            <a:spLocks noGrp="1"/>
          </p:cNvSpPr>
          <p:nvPr>
            <p:ph type="ftr" sz="quarter" idx="11"/>
          </p:nvPr>
        </p:nvSpPr>
        <p:spPr/>
        <p:txBody>
          <a:bodyPr/>
          <a:lstStyle/>
          <a:p>
            <a:r>
              <a:rPr lang="en-US" smtClean="0"/>
              <a:t>Baseball Training Presentation            created by John Hickey</a:t>
            </a:r>
            <a:endParaRPr lang="en-US"/>
          </a:p>
        </p:txBody>
      </p:sp>
      <p:pic>
        <p:nvPicPr>
          <p:cNvPr id="4098" name="Picture 2"/>
          <p:cNvPicPr>
            <a:picLocks noChangeAspect="1" noChangeArrowheads="1"/>
          </p:cNvPicPr>
          <p:nvPr/>
        </p:nvPicPr>
        <p:blipFill>
          <a:blip r:embed="rId3" cstate="print"/>
          <a:srcRect/>
          <a:stretch>
            <a:fillRect/>
          </a:stretch>
        </p:blipFill>
        <p:spPr bwMode="auto">
          <a:xfrm>
            <a:off x="762000" y="-990600"/>
            <a:ext cx="7639050" cy="5734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8900" dirty="0" smtClean="0">
                <a:latin typeface="Franklin Gothic Heavy" pitchFamily="34" charset="0"/>
              </a:rPr>
              <a:t>What is the COUNT ?</a:t>
            </a:r>
            <a:r>
              <a:rPr lang="en-US" dirty="0">
                <a:latin typeface="Franklin Gothic Heavy" pitchFamily="34" charset="0"/>
              </a:rPr>
              <a:t/>
            </a:r>
            <a:br>
              <a:rPr lang="en-US" dirty="0">
                <a:latin typeface="Franklin Gothic Heavy" pitchFamily="34" charset="0"/>
              </a:rPr>
            </a:br>
            <a:endParaRPr lang="en-US" dirty="0">
              <a:latin typeface="Franklin Gothic Heavy"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Baseball Training Presentation            created by John Hickey</a:t>
            </a:r>
            <a:endParaRPr lang="en-US"/>
          </a:p>
        </p:txBody>
      </p:sp>
      <p:sp>
        <p:nvSpPr>
          <p:cNvPr id="3" name="TextBox 2"/>
          <p:cNvSpPr txBox="1"/>
          <p:nvPr/>
        </p:nvSpPr>
        <p:spPr>
          <a:xfrm>
            <a:off x="1447800" y="1219200"/>
            <a:ext cx="6781800" cy="1477328"/>
          </a:xfrm>
          <a:prstGeom prst="rect">
            <a:avLst/>
          </a:prstGeom>
          <a:noFill/>
        </p:spPr>
        <p:txBody>
          <a:bodyPr wrap="square" rtlCol="0">
            <a:spAutoFit/>
          </a:bodyPr>
          <a:lstStyle/>
          <a:p>
            <a:r>
              <a:rPr lang="en-US" dirty="0" smtClean="0"/>
              <a:t>Under construction...   no photo available.</a:t>
            </a:r>
          </a:p>
          <a:p>
            <a:endParaRPr lang="en-US" dirty="0" smtClean="0"/>
          </a:p>
          <a:p>
            <a:r>
              <a:rPr lang="en-US" dirty="0" smtClean="0"/>
              <a:t>Tap the top of your head with your flat-handed open palm two times...</a:t>
            </a:r>
          </a:p>
          <a:p>
            <a:endParaRPr lang="en-US" dirty="0" smtClean="0"/>
          </a:p>
          <a:p>
            <a:r>
              <a:rPr lang="en-US" dirty="0" smtClean="0"/>
              <a:t>Don’t be obvious as that will just invite trouble!</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438400"/>
            <a:ext cx="5181600" cy="1470025"/>
          </a:xfrm>
        </p:spPr>
        <p:txBody>
          <a:bodyPr>
            <a:normAutofit fontScale="90000"/>
          </a:bodyPr>
          <a:lstStyle/>
          <a:p>
            <a:r>
              <a:rPr lang="en-US" sz="9600" dirty="0" smtClean="0">
                <a:latin typeface="Franklin Gothic Heavy" pitchFamily="34" charset="0"/>
              </a:rPr>
              <a:t>Delayed </a:t>
            </a:r>
            <a:br>
              <a:rPr lang="en-US" sz="9600" dirty="0" smtClean="0">
                <a:latin typeface="Franklin Gothic Heavy" pitchFamily="34" charset="0"/>
              </a:rPr>
            </a:br>
            <a:r>
              <a:rPr lang="en-US" sz="9600" dirty="0" smtClean="0">
                <a:latin typeface="Franklin Gothic Heavy" pitchFamily="34" charset="0"/>
              </a:rPr>
              <a:t>Dead </a:t>
            </a:r>
            <a:br>
              <a:rPr lang="en-US" sz="9600" dirty="0" smtClean="0">
                <a:latin typeface="Franklin Gothic Heavy" pitchFamily="34" charset="0"/>
              </a:rPr>
            </a:br>
            <a:r>
              <a:rPr lang="en-US" sz="9600" dirty="0" smtClean="0">
                <a:latin typeface="Franklin Gothic Heavy" pitchFamily="34" charset="0"/>
              </a:rPr>
              <a:t>Ball </a:t>
            </a:r>
            <a:r>
              <a:rPr lang="en-US" dirty="0">
                <a:latin typeface="Franklin Gothic Heavy" pitchFamily="34" charset="0"/>
              </a:rPr>
              <a:t/>
            </a:r>
            <a:br>
              <a:rPr lang="en-US" dirty="0">
                <a:latin typeface="Franklin Gothic Heavy" pitchFamily="34" charset="0"/>
              </a:rPr>
            </a:br>
            <a:endParaRPr lang="en-US" dirty="0">
              <a:latin typeface="Franklin Gothic Heavy"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4190999" y="2133600"/>
            <a:ext cx="4767263"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85725" y="66675"/>
            <a:ext cx="8972550" cy="6724650"/>
          </a:xfrm>
          <a:prstGeom prst="rect">
            <a:avLst/>
          </a:prstGeom>
          <a:noFill/>
          <a:ln w="9525">
            <a:noFill/>
            <a:miter lim="800000"/>
            <a:headEnd/>
            <a:tailEnd/>
          </a:ln>
        </p:spPr>
      </p:pic>
      <p:sp>
        <p:nvSpPr>
          <p:cNvPr id="2" name="Title 1"/>
          <p:cNvSpPr>
            <a:spLocks noGrp="1"/>
          </p:cNvSpPr>
          <p:nvPr>
            <p:ph type="ctrTitle"/>
          </p:nvPr>
        </p:nvSpPr>
        <p:spPr>
          <a:xfrm>
            <a:off x="685800" y="762000"/>
            <a:ext cx="7772400" cy="1470025"/>
          </a:xfrm>
        </p:spPr>
        <p:txBody>
          <a:bodyPr>
            <a:normAutofit fontScale="90000"/>
          </a:bodyPr>
          <a:lstStyle/>
          <a:p>
            <a:r>
              <a:rPr lang="en-US" dirty="0" smtClean="0">
                <a:solidFill>
                  <a:srgbClr val="FF0000"/>
                </a:solidFill>
                <a:latin typeface="Franklin Gothic Heavy" pitchFamily="34" charset="0"/>
              </a:rPr>
              <a:t>              The BOX</a:t>
            </a:r>
            <a:br>
              <a:rPr lang="en-US" dirty="0" smtClean="0">
                <a:solidFill>
                  <a:srgbClr val="FF0000"/>
                </a:solidFill>
                <a:latin typeface="Franklin Gothic Heavy" pitchFamily="34" charset="0"/>
              </a:rPr>
            </a:br>
            <a:r>
              <a:rPr lang="en-US" dirty="0" smtClean="0">
                <a:solidFill>
                  <a:srgbClr val="FF0000"/>
                </a:solidFill>
                <a:latin typeface="Franklin Gothic Heavy" pitchFamily="34" charset="0"/>
              </a:rPr>
              <a:t>               Stance</a:t>
            </a:r>
            <a:r>
              <a:rPr lang="en-US" dirty="0">
                <a:latin typeface="Franklin Gothic Heavy" pitchFamily="34" charset="0"/>
              </a:rPr>
              <a:t/>
            </a:r>
            <a:br>
              <a:rPr lang="en-US" dirty="0">
                <a:latin typeface="Franklin Gothic Heavy" pitchFamily="34" charset="0"/>
              </a:rPr>
            </a:br>
            <a:endParaRPr lang="en-US" dirty="0">
              <a:latin typeface="Franklin Gothic Heavy"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838200"/>
            <a:ext cx="6858000" cy="1446550"/>
          </a:xfrm>
          <a:prstGeom prst="rect">
            <a:avLst/>
          </a:prstGeom>
          <a:noFill/>
        </p:spPr>
        <p:txBody>
          <a:bodyPr wrap="square" rtlCol="0">
            <a:spAutoFit/>
          </a:bodyPr>
          <a:lstStyle/>
          <a:p>
            <a:pPr algn="ctr"/>
            <a:r>
              <a:rPr lang="en-US" sz="4400" b="1" dirty="0" smtClean="0">
                <a:latin typeface="Franklin Gothic Heavy" pitchFamily="34" charset="0"/>
              </a:rPr>
              <a:t>Other mechanics </a:t>
            </a:r>
          </a:p>
          <a:p>
            <a:pPr algn="ctr"/>
            <a:r>
              <a:rPr lang="en-US" sz="4400" b="1" dirty="0" smtClean="0">
                <a:latin typeface="Franklin Gothic Heavy" pitchFamily="34" charset="0"/>
              </a:rPr>
              <a:t>often used:</a:t>
            </a:r>
            <a:endParaRPr lang="en-US" sz="4400" b="1" dirty="0">
              <a:latin typeface="Franklin Gothic Heavy" pitchFamily="34" charset="0"/>
            </a:endParaRPr>
          </a:p>
        </p:txBody>
      </p:sp>
      <p:sp>
        <p:nvSpPr>
          <p:cNvPr id="3" name="Footer Placeholder 2"/>
          <p:cNvSpPr>
            <a:spLocks noGrp="1"/>
          </p:cNvSpPr>
          <p:nvPr>
            <p:ph type="ftr" sz="quarter" idx="11"/>
          </p:nvPr>
        </p:nvSpPr>
        <p:spPr/>
        <p:txBody>
          <a:bodyPr/>
          <a:lstStyle/>
          <a:p>
            <a:r>
              <a:rPr lang="en-US" smtClean="0"/>
              <a:t>Baseball Training Presentation            created by John Hickey</a:t>
            </a:r>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8900" dirty="0" smtClean="0">
                <a:latin typeface="Franklin Gothic Heavy" pitchFamily="34" charset="0"/>
              </a:rPr>
              <a:t>We need to talk...</a:t>
            </a:r>
            <a:r>
              <a:rPr lang="en-US" dirty="0">
                <a:latin typeface="Franklin Gothic Heavy" pitchFamily="34" charset="0"/>
              </a:rPr>
              <a:t/>
            </a:r>
            <a:br>
              <a:rPr lang="en-US" dirty="0">
                <a:latin typeface="Franklin Gothic Heavy" pitchFamily="34" charset="0"/>
              </a:rPr>
            </a:br>
            <a:endParaRPr lang="en-US" dirty="0">
              <a:latin typeface="Franklin Gothic Heavy"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5486400"/>
            <a:ext cx="7010400" cy="830997"/>
          </a:xfrm>
          <a:prstGeom prst="rect">
            <a:avLst/>
          </a:prstGeom>
          <a:noFill/>
        </p:spPr>
        <p:txBody>
          <a:bodyPr wrap="square" rtlCol="0">
            <a:spAutoFit/>
          </a:bodyPr>
          <a:lstStyle/>
          <a:p>
            <a:r>
              <a:rPr lang="en-US" sz="2400" dirty="0" smtClean="0">
                <a:latin typeface="Franklin Gothic Heavy" pitchFamily="34" charset="0"/>
              </a:rPr>
              <a:t>Avoid meeting often with your partner(s) but if you need to talk here's how to tell him...</a:t>
            </a:r>
            <a:endParaRPr lang="en-US" sz="2400" dirty="0">
              <a:latin typeface="Franklin Gothic Heavy" pitchFamily="34" charset="0"/>
            </a:endParaRPr>
          </a:p>
        </p:txBody>
      </p:sp>
      <p:sp>
        <p:nvSpPr>
          <p:cNvPr id="4" name="Footer Placeholder 3"/>
          <p:cNvSpPr>
            <a:spLocks noGrp="1"/>
          </p:cNvSpPr>
          <p:nvPr>
            <p:ph type="ftr" sz="quarter" idx="11"/>
          </p:nvPr>
        </p:nvSpPr>
        <p:spPr/>
        <p:txBody>
          <a:bodyPr/>
          <a:lstStyle/>
          <a:p>
            <a:r>
              <a:rPr lang="en-US" dirty="0" smtClean="0">
                <a:solidFill>
                  <a:schemeClr val="accent3">
                    <a:lumMod val="50000"/>
                  </a:schemeClr>
                </a:solidFill>
              </a:rPr>
              <a:t>Baseball Training Presentation            created by John Hickey</a:t>
            </a:r>
            <a:endParaRPr lang="en-US" dirty="0">
              <a:solidFill>
                <a:schemeClr val="accent3">
                  <a:lumMod val="50000"/>
                </a:schemeClr>
              </a:solidFill>
            </a:endParaRPr>
          </a:p>
        </p:txBody>
      </p:sp>
      <p:pic>
        <p:nvPicPr>
          <p:cNvPr id="2" name="Picture 2" descr="http://www.umpire.org/mechanics/signals/Talkbetweninnings.jpg"/>
          <p:cNvPicPr>
            <a:picLocks noChangeAspect="1" noChangeArrowheads="1"/>
          </p:cNvPicPr>
          <p:nvPr/>
        </p:nvPicPr>
        <p:blipFill>
          <a:blip r:embed="rId3" cstate="print"/>
          <a:srcRect/>
          <a:stretch>
            <a:fillRect/>
          </a:stretch>
        </p:blipFill>
        <p:spPr bwMode="auto">
          <a:xfrm>
            <a:off x="685800" y="0"/>
            <a:ext cx="7213600" cy="541020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solidFill>
                  <a:schemeClr val="accent3">
                    <a:lumMod val="50000"/>
                  </a:schemeClr>
                </a:solidFill>
              </a:rPr>
              <a:t>Baseball Training Presentation            created by John Hickey</a:t>
            </a:r>
            <a:endParaRPr lang="en-US" dirty="0">
              <a:solidFill>
                <a:schemeClr val="accent3">
                  <a:lumMod val="50000"/>
                </a:schemeClr>
              </a:solidFill>
            </a:endParaRPr>
          </a:p>
        </p:txBody>
      </p:sp>
      <p:sp>
        <p:nvSpPr>
          <p:cNvPr id="4" name="TextBox 3"/>
          <p:cNvSpPr txBox="1"/>
          <p:nvPr/>
        </p:nvSpPr>
        <p:spPr>
          <a:xfrm>
            <a:off x="685800" y="5410200"/>
            <a:ext cx="7467600" cy="923330"/>
          </a:xfrm>
          <a:prstGeom prst="rect">
            <a:avLst/>
          </a:prstGeom>
          <a:noFill/>
        </p:spPr>
        <p:txBody>
          <a:bodyPr wrap="square" rtlCol="0">
            <a:spAutoFit/>
          </a:bodyPr>
          <a:lstStyle/>
          <a:p>
            <a:pPr algn="ctr"/>
            <a:r>
              <a:rPr lang="en-US" b="1" dirty="0" smtClean="0">
                <a:solidFill>
                  <a:srgbClr val="FFFF00"/>
                </a:solidFill>
              </a:rPr>
              <a:t>Even Umpires can make great plays...  </a:t>
            </a:r>
          </a:p>
          <a:p>
            <a:pPr algn="ctr"/>
            <a:r>
              <a:rPr lang="en-US" b="1" dirty="0" smtClean="0">
                <a:solidFill>
                  <a:srgbClr val="FFFF00"/>
                </a:solidFill>
              </a:rPr>
              <a:t>Here’s an informal mechanic </a:t>
            </a:r>
          </a:p>
          <a:p>
            <a:pPr algn="ctr"/>
            <a:r>
              <a:rPr lang="en-US" b="1" dirty="0" smtClean="0">
                <a:solidFill>
                  <a:srgbClr val="FFFF00"/>
                </a:solidFill>
              </a:rPr>
              <a:t>for letting your partner know </a:t>
            </a:r>
            <a:r>
              <a:rPr lang="en-US" b="1" dirty="0" smtClean="0">
                <a:solidFill>
                  <a:srgbClr val="FFFF00"/>
                </a:solidFill>
              </a:rPr>
              <a:t>he’s </a:t>
            </a:r>
            <a:r>
              <a:rPr lang="en-US" b="1" dirty="0" smtClean="0">
                <a:solidFill>
                  <a:srgbClr val="FFFF00"/>
                </a:solidFill>
              </a:rPr>
              <a:t>made a great call !</a:t>
            </a:r>
            <a:endParaRPr lang="en-US" b="1" dirty="0">
              <a:solidFill>
                <a:srgbClr val="FFFF00"/>
              </a:solidFill>
            </a:endParaRPr>
          </a:p>
        </p:txBody>
      </p:sp>
      <p:pic>
        <p:nvPicPr>
          <p:cNvPr id="5122" name="Picture 2"/>
          <p:cNvPicPr>
            <a:picLocks noChangeAspect="1" noChangeArrowheads="1"/>
          </p:cNvPicPr>
          <p:nvPr/>
        </p:nvPicPr>
        <p:blipFill>
          <a:blip r:embed="rId3" cstate="print"/>
          <a:srcRect/>
          <a:stretch>
            <a:fillRect/>
          </a:stretch>
        </p:blipFill>
        <p:spPr bwMode="auto">
          <a:xfrm>
            <a:off x="914400" y="0"/>
            <a:ext cx="7134225" cy="5353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85800"/>
            <a:ext cx="7924800" cy="4524315"/>
          </a:xfrm>
          <a:prstGeom prst="rect">
            <a:avLst/>
          </a:prstGeom>
          <a:noFill/>
        </p:spPr>
        <p:txBody>
          <a:bodyPr wrap="square" rtlCol="0">
            <a:spAutoFit/>
          </a:bodyPr>
          <a:lstStyle/>
          <a:p>
            <a:pPr algn="ctr"/>
            <a:r>
              <a:rPr lang="en-US" sz="2400" dirty="0" smtClean="0">
                <a:solidFill>
                  <a:srgbClr val="C00000"/>
                </a:solidFill>
                <a:latin typeface="Franklin Gothic Heavy" pitchFamily="34" charset="0"/>
              </a:rPr>
              <a:t>Talk to your partner pre-game...</a:t>
            </a:r>
          </a:p>
          <a:p>
            <a:pPr algn="ctr"/>
            <a:endParaRPr lang="en-US" sz="2400" dirty="0" smtClean="0">
              <a:latin typeface="Franklin Gothic Heavy" pitchFamily="34" charset="0"/>
            </a:endParaRPr>
          </a:p>
          <a:p>
            <a:pPr algn="ctr"/>
            <a:r>
              <a:rPr lang="en-US" sz="2400" dirty="0" smtClean="0">
                <a:latin typeface="Franklin Gothic Heavy" pitchFamily="34" charset="0"/>
              </a:rPr>
              <a:t>Most NEMOA Plate Umpires are very good about hustling to third and calling to the base umpire that they will make the call at third. </a:t>
            </a:r>
          </a:p>
          <a:p>
            <a:pPr algn="ctr"/>
            <a:endParaRPr lang="en-US" sz="2400" dirty="0" smtClean="0">
              <a:latin typeface="Franklin Gothic Heavy" pitchFamily="34" charset="0"/>
            </a:endParaRPr>
          </a:p>
          <a:p>
            <a:pPr algn="ctr"/>
            <a:r>
              <a:rPr lang="en-US" sz="2400" dirty="0" smtClean="0">
                <a:latin typeface="Franklin Gothic Heavy" pitchFamily="34" charset="0"/>
              </a:rPr>
              <a:t>However, another mechanic that helps is a pre-play indication from the Plate Umpire to the Base Umpire that he will be covering a play at third base.</a:t>
            </a:r>
          </a:p>
          <a:p>
            <a:pPr algn="ctr"/>
            <a:endParaRPr lang="en-US" sz="2400" dirty="0" smtClean="0">
              <a:latin typeface="Franklin Gothic Heavy" pitchFamily="34" charset="0"/>
            </a:endParaRPr>
          </a:p>
          <a:p>
            <a:pPr algn="ctr"/>
            <a:r>
              <a:rPr lang="en-US" sz="2400" dirty="0" smtClean="0">
                <a:latin typeface="Franklin Gothic Heavy" pitchFamily="34" charset="0"/>
              </a:rPr>
              <a:t>The following is the common mechanic for the plate umpire indicating that he is taking third base...    </a:t>
            </a:r>
            <a:endParaRPr lang="en-US" sz="2400" dirty="0">
              <a:latin typeface="Franklin Gothic Heavy" pitchFamily="34" charset="0"/>
            </a:endParaRPr>
          </a:p>
        </p:txBody>
      </p:sp>
      <p:sp>
        <p:nvSpPr>
          <p:cNvPr id="3" name="Footer Placeholder 2"/>
          <p:cNvSpPr>
            <a:spLocks noGrp="1"/>
          </p:cNvSpPr>
          <p:nvPr>
            <p:ph type="ftr" sz="quarter" idx="11"/>
          </p:nvPr>
        </p:nvSpPr>
        <p:spPr/>
        <p:txBody>
          <a:bodyPr/>
          <a:lstStyle/>
          <a:p>
            <a:r>
              <a:rPr lang="en-US" dirty="0" smtClean="0">
                <a:solidFill>
                  <a:schemeClr val="accent3">
                    <a:lumMod val="50000"/>
                  </a:schemeClr>
                </a:solidFill>
              </a:rPr>
              <a:t>Baseball Training Presentation            created by John Hickey</a:t>
            </a:r>
            <a:endParaRPr lang="en-US"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1981200" y="0"/>
            <a:ext cx="8883346" cy="6667500"/>
          </a:xfrm>
          <a:prstGeom prst="rect">
            <a:avLst/>
          </a:prstGeom>
          <a:noFill/>
          <a:ln w="9525">
            <a:noFill/>
            <a:miter lim="800000"/>
            <a:headEnd/>
            <a:tailEnd/>
          </a:ln>
        </p:spPr>
      </p:pic>
      <p:sp>
        <p:nvSpPr>
          <p:cNvPr id="6" name="Footer Placeholder 5"/>
          <p:cNvSpPr>
            <a:spLocks noGrp="1"/>
          </p:cNvSpPr>
          <p:nvPr>
            <p:ph type="ftr" sz="quarter" idx="11"/>
          </p:nvPr>
        </p:nvSpPr>
        <p:spPr/>
        <p:txBody>
          <a:bodyPr/>
          <a:lstStyle/>
          <a:p>
            <a:r>
              <a:rPr lang="en-US" smtClean="0"/>
              <a:t>Baseball Training Presentation            created by John Hickey</a:t>
            </a:r>
            <a:endParaRPr lang="en-US"/>
          </a:p>
        </p:txBody>
      </p:sp>
      <p:pic>
        <p:nvPicPr>
          <p:cNvPr id="6147" name="Picture 3"/>
          <p:cNvPicPr>
            <a:picLocks noChangeAspect="1" noChangeArrowheads="1"/>
          </p:cNvPicPr>
          <p:nvPr/>
        </p:nvPicPr>
        <p:blipFill>
          <a:blip r:embed="rId4" cstate="print"/>
          <a:srcRect/>
          <a:stretch>
            <a:fillRect/>
          </a:stretch>
        </p:blipFill>
        <p:spPr bwMode="auto">
          <a:xfrm>
            <a:off x="3200400" y="-762000"/>
            <a:ext cx="7248319" cy="7620000"/>
          </a:xfrm>
          <a:prstGeom prst="rect">
            <a:avLst/>
          </a:prstGeom>
          <a:noFill/>
          <a:ln w="9525">
            <a:noFill/>
            <a:miter lim="800000"/>
            <a:headEnd/>
            <a:tailEnd/>
          </a:ln>
        </p:spPr>
      </p:pic>
      <p:sp>
        <p:nvSpPr>
          <p:cNvPr id="5" name="TextBox 4"/>
          <p:cNvSpPr txBox="1"/>
          <p:nvPr/>
        </p:nvSpPr>
        <p:spPr>
          <a:xfrm>
            <a:off x="2743200" y="4114800"/>
            <a:ext cx="1752600" cy="1015663"/>
          </a:xfrm>
          <a:prstGeom prst="rect">
            <a:avLst/>
          </a:prstGeom>
          <a:noFill/>
        </p:spPr>
        <p:txBody>
          <a:bodyPr wrap="square" rtlCol="0">
            <a:spAutoFit/>
          </a:bodyPr>
          <a:lstStyle/>
          <a:p>
            <a:pPr algn="ctr"/>
            <a:r>
              <a:rPr lang="en-US" sz="2000" dirty="0" smtClean="0">
                <a:solidFill>
                  <a:srgbClr val="FFFF00"/>
                </a:solidFill>
                <a:latin typeface="Franklin Gothic Heavy" pitchFamily="34" charset="0"/>
              </a:rPr>
              <a:t>I’ve got the call at third base.</a:t>
            </a:r>
            <a:endParaRPr lang="en-US" sz="2000" dirty="0">
              <a:solidFill>
                <a:srgbClr val="FFFF00"/>
              </a:solidFill>
              <a:latin typeface="Franklin Gothic Heavy"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3200400"/>
            <a:ext cx="8229600" cy="1143000"/>
          </a:xfrm>
        </p:spPr>
        <p:txBody>
          <a:bodyPr>
            <a:normAutofit fontScale="90000"/>
          </a:bodyPr>
          <a:lstStyle/>
          <a:p>
            <a:r>
              <a:rPr lang="en-US" dirty="0" smtClean="0">
                <a:latin typeface="Franklin Gothic Heavy" pitchFamily="34" charset="0"/>
              </a:rPr>
              <a:t>Never hesitate to ask either the </a:t>
            </a:r>
            <a:r>
              <a:rPr lang="en-US" dirty="0" smtClean="0">
                <a:latin typeface="Franklin Gothic Heavy" pitchFamily="34" charset="0"/>
              </a:rPr>
              <a:t>NEMOA </a:t>
            </a:r>
            <a:r>
              <a:rPr lang="en-US" dirty="0" smtClean="0">
                <a:latin typeface="Franklin Gothic Heavy" pitchFamily="34" charset="0"/>
              </a:rPr>
              <a:t>trainer </a:t>
            </a:r>
            <a:br>
              <a:rPr lang="en-US" dirty="0" smtClean="0">
                <a:latin typeface="Franklin Gothic Heavy" pitchFamily="34" charset="0"/>
              </a:rPr>
            </a:br>
            <a:r>
              <a:rPr lang="en-US" dirty="0" smtClean="0">
                <a:latin typeface="Franklin Gothic Heavy" pitchFamily="34" charset="0"/>
              </a:rPr>
              <a:t>or </a:t>
            </a:r>
            <a:r>
              <a:rPr lang="en-US" dirty="0" smtClean="0">
                <a:latin typeface="Franklin Gothic Heavy" pitchFamily="34" charset="0"/>
              </a:rPr>
              <a:t>a fellow umpire...</a:t>
            </a:r>
            <a:br>
              <a:rPr lang="en-US" dirty="0" smtClean="0">
                <a:latin typeface="Franklin Gothic Heavy" pitchFamily="34" charset="0"/>
              </a:rPr>
            </a:br>
            <a:r>
              <a:rPr lang="en-US" dirty="0" smtClean="0">
                <a:latin typeface="Franklin Gothic Heavy" pitchFamily="34" charset="0"/>
              </a:rPr>
              <a:t/>
            </a:r>
            <a:br>
              <a:rPr lang="en-US" dirty="0" smtClean="0">
                <a:latin typeface="Franklin Gothic Heavy" pitchFamily="34" charset="0"/>
              </a:rPr>
            </a:br>
            <a:r>
              <a:rPr lang="en-US" dirty="0" smtClean="0">
                <a:latin typeface="Franklin Gothic Heavy" pitchFamily="34" charset="0"/>
              </a:rPr>
              <a:t>Asking questions is a sign of a willingness to grow and improve.</a:t>
            </a:r>
            <a:br>
              <a:rPr lang="en-US" dirty="0" smtClean="0">
                <a:latin typeface="Franklin Gothic Heavy" pitchFamily="34" charset="0"/>
              </a:rPr>
            </a:br>
            <a:r>
              <a:rPr lang="en-US" dirty="0" smtClean="0">
                <a:latin typeface="Franklin Gothic Heavy" pitchFamily="34" charset="0"/>
              </a:rPr>
              <a:t/>
            </a:r>
            <a:br>
              <a:rPr lang="en-US" dirty="0" smtClean="0">
                <a:latin typeface="Franklin Gothic Heavy" pitchFamily="34" charset="0"/>
              </a:rPr>
            </a:br>
            <a:r>
              <a:rPr lang="en-US" dirty="0" smtClean="0">
                <a:latin typeface="Franklin Gothic Heavy" pitchFamily="34" charset="0"/>
              </a:rPr>
              <a:t> Please feel free to ask questions whenever you have a concern. </a:t>
            </a:r>
            <a:br>
              <a:rPr lang="en-US" dirty="0" smtClean="0">
                <a:latin typeface="Franklin Gothic Heavy" pitchFamily="34" charset="0"/>
              </a:rPr>
            </a:br>
            <a:r>
              <a:rPr lang="en-US" dirty="0" smtClean="0">
                <a:latin typeface="Franklin Gothic Heavy" pitchFamily="34" charset="0"/>
              </a:rPr>
              <a:t/>
            </a:r>
            <a:br>
              <a:rPr lang="en-US" dirty="0" smtClean="0">
                <a:latin typeface="Franklin Gothic Heavy" pitchFamily="34" charset="0"/>
              </a:rPr>
            </a:br>
            <a:endParaRPr lang="en-US" dirty="0">
              <a:latin typeface="Franklin Gothic Heavy" pitchFamily="34" charset="0"/>
            </a:endParaRPr>
          </a:p>
        </p:txBody>
      </p:sp>
      <p:sp>
        <p:nvSpPr>
          <p:cNvPr id="3" name="Footer Placeholder 2"/>
          <p:cNvSpPr>
            <a:spLocks noGrp="1"/>
          </p:cNvSpPr>
          <p:nvPr>
            <p:ph type="ftr" sz="quarter" idx="11"/>
          </p:nvPr>
        </p:nvSpPr>
        <p:spPr/>
        <p:txBody>
          <a:bodyPr/>
          <a:lstStyle/>
          <a:p>
            <a:r>
              <a:rPr lang="en-US" dirty="0" smtClean="0">
                <a:solidFill>
                  <a:schemeClr val="accent3">
                    <a:lumMod val="50000"/>
                  </a:schemeClr>
                </a:solidFill>
              </a:rPr>
              <a:t>Baseball Training Presentation            created by John Hickey</a:t>
            </a:r>
            <a:endParaRPr lang="en-US"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Baseball Training Presentation            created by John Hickey</a:t>
            </a:r>
            <a:endParaRPr lang="en-US"/>
          </a:p>
        </p:txBody>
      </p:sp>
      <p:pic>
        <p:nvPicPr>
          <p:cNvPr id="7170" name="Picture 2"/>
          <p:cNvPicPr>
            <a:picLocks noChangeAspect="1" noChangeArrowheads="1"/>
          </p:cNvPicPr>
          <p:nvPr/>
        </p:nvPicPr>
        <p:blipFill>
          <a:blip r:embed="rId3" cstate="print"/>
          <a:srcRect/>
          <a:stretch>
            <a:fillRect/>
          </a:stretch>
        </p:blipFill>
        <p:spPr bwMode="auto">
          <a:xfrm>
            <a:off x="304800" y="-609600"/>
            <a:ext cx="8477250" cy="781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295400"/>
            <a:ext cx="7772400" cy="1470025"/>
          </a:xfrm>
        </p:spPr>
        <p:txBody>
          <a:bodyPr>
            <a:normAutofit fontScale="90000"/>
          </a:bodyPr>
          <a:lstStyle/>
          <a:p>
            <a:r>
              <a:rPr lang="en-US" dirty="0" smtClean="0"/>
              <a:t>The bottom of this webpage links to a good animated  baseball mechanics video clip:</a:t>
            </a:r>
            <a:endParaRPr lang="en-US" dirty="0"/>
          </a:p>
        </p:txBody>
      </p:sp>
      <p:sp>
        <p:nvSpPr>
          <p:cNvPr id="5" name="Subtitle 4"/>
          <p:cNvSpPr>
            <a:spLocks noGrp="1"/>
          </p:cNvSpPr>
          <p:nvPr>
            <p:ph type="subTitle" idx="1"/>
          </p:nvPr>
        </p:nvSpPr>
        <p:spPr/>
        <p:txBody>
          <a:bodyPr/>
          <a:lstStyle/>
          <a:p>
            <a:r>
              <a:rPr lang="en-US" dirty="0" smtClean="0">
                <a:hlinkClick r:id="rId3"/>
              </a:rPr>
              <a:t>http://epicsoftware.com/index.php/interactive_training/</a:t>
            </a: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1" descr="C:\Users\John\Pictures\bsbls01kr8.gif"/>
          <p:cNvPicPr>
            <a:picLocks noChangeAspect="1" noChangeArrowheads="1" noCrop="1"/>
          </p:cNvPicPr>
          <p:nvPr/>
        </p:nvPicPr>
        <p:blipFill>
          <a:blip r:embed="rId3" cstate="print"/>
          <a:srcRect/>
          <a:stretch>
            <a:fillRect/>
          </a:stretch>
        </p:blipFill>
        <p:spPr bwMode="auto">
          <a:xfrm>
            <a:off x="304800" y="0"/>
            <a:ext cx="8077200" cy="6731000"/>
          </a:xfrm>
          <a:prstGeom prst="rect">
            <a:avLst/>
          </a:prstGeom>
          <a:noFill/>
        </p:spPr>
      </p:pic>
      <p:sp>
        <p:nvSpPr>
          <p:cNvPr id="3" name="TextBox 2"/>
          <p:cNvSpPr txBox="1"/>
          <p:nvPr/>
        </p:nvSpPr>
        <p:spPr>
          <a:xfrm>
            <a:off x="4495800" y="1676400"/>
            <a:ext cx="4114800" cy="3785652"/>
          </a:xfrm>
          <a:prstGeom prst="rect">
            <a:avLst/>
          </a:prstGeom>
          <a:noFill/>
        </p:spPr>
        <p:txBody>
          <a:bodyPr wrap="square" rtlCol="0">
            <a:spAutoFit/>
          </a:bodyPr>
          <a:lstStyle/>
          <a:p>
            <a:pPr algn="ctr"/>
            <a:r>
              <a:rPr lang="en-US" sz="8000" dirty="0" smtClean="0">
                <a:latin typeface="Franklin Gothic Heavy" pitchFamily="34" charset="0"/>
              </a:rPr>
              <a:t>Enjoy </a:t>
            </a:r>
          </a:p>
          <a:p>
            <a:pPr algn="ctr"/>
            <a:r>
              <a:rPr lang="en-US" sz="8000" dirty="0" smtClean="0">
                <a:latin typeface="Franklin Gothic Heavy" pitchFamily="34" charset="0"/>
              </a:rPr>
              <a:t>the </a:t>
            </a:r>
          </a:p>
          <a:p>
            <a:pPr algn="ctr"/>
            <a:r>
              <a:rPr lang="en-US" sz="8000" dirty="0" smtClean="0">
                <a:latin typeface="Franklin Gothic Heavy" pitchFamily="34" charset="0"/>
              </a:rPr>
              <a:t>Game !</a:t>
            </a:r>
            <a:endParaRPr lang="en-US" sz="8000" dirty="0">
              <a:latin typeface="Franklin Gothic Heavy" pitchFamily="34" charset="0"/>
            </a:endParaRPr>
          </a:p>
        </p:txBody>
      </p:sp>
      <p:sp>
        <p:nvSpPr>
          <p:cNvPr id="4" name="Footer Placeholder 3"/>
          <p:cNvSpPr>
            <a:spLocks noGrp="1"/>
          </p:cNvSpPr>
          <p:nvPr>
            <p:ph type="ftr" sz="quarter" idx="11"/>
          </p:nvPr>
        </p:nvSpPr>
        <p:spPr>
          <a:xfrm>
            <a:off x="3124200" y="6324600"/>
            <a:ext cx="2895600" cy="365125"/>
          </a:xfrm>
        </p:spPr>
        <p:txBody>
          <a:bodyPr/>
          <a:lstStyle/>
          <a:p>
            <a:r>
              <a:rPr lang="en-US" dirty="0" smtClean="0">
                <a:solidFill>
                  <a:schemeClr val="bg1">
                    <a:lumMod val="95000"/>
                  </a:schemeClr>
                </a:solidFill>
              </a:rPr>
              <a:t>Baseball Training Presentation            created by John Hickey</a:t>
            </a:r>
            <a:endParaRPr lang="en-US"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www.umpire.org/mechanics/signals/ballboxsideview.jpg"/>
          <p:cNvPicPr>
            <a:picLocks noChangeAspect="1" noChangeArrowheads="1"/>
          </p:cNvPicPr>
          <p:nvPr/>
        </p:nvPicPr>
        <p:blipFill>
          <a:blip r:embed="rId3" cstate="print"/>
          <a:srcRect/>
          <a:stretch>
            <a:fillRect/>
          </a:stretch>
        </p:blipFill>
        <p:spPr bwMode="auto">
          <a:xfrm>
            <a:off x="152400" y="0"/>
            <a:ext cx="8839200" cy="6629400"/>
          </a:xfrm>
          <a:prstGeom prst="rect">
            <a:avLst/>
          </a:prstGeom>
          <a:noFill/>
        </p:spPr>
      </p:pic>
      <p:sp>
        <p:nvSpPr>
          <p:cNvPr id="2" name="Title 1"/>
          <p:cNvSpPr>
            <a:spLocks noGrp="1"/>
          </p:cNvSpPr>
          <p:nvPr>
            <p:ph type="ctrTitle"/>
          </p:nvPr>
        </p:nvSpPr>
        <p:spPr>
          <a:xfrm>
            <a:off x="-304800" y="381000"/>
            <a:ext cx="4953000" cy="1470025"/>
          </a:xfrm>
        </p:spPr>
        <p:txBody>
          <a:bodyPr>
            <a:normAutofit fontScale="90000"/>
          </a:bodyPr>
          <a:lstStyle/>
          <a:p>
            <a:r>
              <a:rPr lang="en-US" dirty="0" smtClean="0">
                <a:solidFill>
                  <a:srgbClr val="FF0000"/>
                </a:solidFill>
                <a:latin typeface="Franklin Gothic Heavy" pitchFamily="34" charset="0"/>
              </a:rPr>
              <a:t>The BOX</a:t>
            </a:r>
            <a:br>
              <a:rPr lang="en-US" dirty="0" smtClean="0">
                <a:solidFill>
                  <a:srgbClr val="FF0000"/>
                </a:solidFill>
                <a:latin typeface="Franklin Gothic Heavy" pitchFamily="34" charset="0"/>
              </a:rPr>
            </a:br>
            <a:r>
              <a:rPr lang="en-US" dirty="0" smtClean="0">
                <a:solidFill>
                  <a:srgbClr val="FF0000"/>
                </a:solidFill>
                <a:latin typeface="Franklin Gothic Heavy" pitchFamily="34" charset="0"/>
              </a:rPr>
              <a:t>Stance</a:t>
            </a:r>
            <a:br>
              <a:rPr lang="en-US" dirty="0" smtClean="0">
                <a:solidFill>
                  <a:srgbClr val="FF0000"/>
                </a:solidFill>
                <a:latin typeface="Franklin Gothic Heavy" pitchFamily="34" charset="0"/>
              </a:rPr>
            </a:br>
            <a:r>
              <a:rPr lang="en-US" sz="2200" dirty="0" smtClean="0">
                <a:solidFill>
                  <a:srgbClr val="FF0000"/>
                </a:solidFill>
                <a:latin typeface="Franklin Gothic Heavy" pitchFamily="34" charset="0"/>
              </a:rPr>
              <a:t>side view</a:t>
            </a:r>
            <a:r>
              <a:rPr lang="en-US" dirty="0">
                <a:latin typeface="Franklin Gothic Heavy" pitchFamily="34" charset="0"/>
              </a:rPr>
              <a:t/>
            </a:r>
            <a:br>
              <a:rPr lang="en-US" dirty="0">
                <a:latin typeface="Franklin Gothic Heavy" pitchFamily="34" charset="0"/>
              </a:rPr>
            </a:br>
            <a:endParaRPr lang="en-US" dirty="0">
              <a:latin typeface="Franklin Gothic Heavy"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228600"/>
            <a:ext cx="8562271" cy="6396037"/>
          </a:xfrm>
          <a:prstGeom prst="rect">
            <a:avLst/>
          </a:prstGeom>
          <a:noFill/>
          <a:ln w="9525">
            <a:noFill/>
            <a:miter lim="800000"/>
            <a:headEnd/>
            <a:tailEnd/>
          </a:ln>
        </p:spPr>
      </p:pic>
      <p:sp>
        <p:nvSpPr>
          <p:cNvPr id="2" name="Title 1"/>
          <p:cNvSpPr>
            <a:spLocks noGrp="1"/>
          </p:cNvSpPr>
          <p:nvPr>
            <p:ph type="ctrTitle"/>
          </p:nvPr>
        </p:nvSpPr>
        <p:spPr>
          <a:xfrm>
            <a:off x="685800" y="762000"/>
            <a:ext cx="7772400" cy="1470025"/>
          </a:xfrm>
        </p:spPr>
        <p:txBody>
          <a:bodyPr>
            <a:normAutofit fontScale="90000"/>
          </a:bodyPr>
          <a:lstStyle/>
          <a:p>
            <a:r>
              <a:rPr lang="en-US" dirty="0" smtClean="0">
                <a:solidFill>
                  <a:srgbClr val="FF0000"/>
                </a:solidFill>
                <a:latin typeface="Franklin Gothic Heavy" pitchFamily="34" charset="0"/>
              </a:rPr>
              <a:t>The SCISSORS</a:t>
            </a:r>
            <a:br>
              <a:rPr lang="en-US" dirty="0" smtClean="0">
                <a:solidFill>
                  <a:srgbClr val="FF0000"/>
                </a:solidFill>
                <a:latin typeface="Franklin Gothic Heavy" pitchFamily="34" charset="0"/>
              </a:rPr>
            </a:br>
            <a:r>
              <a:rPr lang="en-US" dirty="0" smtClean="0">
                <a:solidFill>
                  <a:srgbClr val="FF0000"/>
                </a:solidFill>
                <a:latin typeface="Franklin Gothic Heavy" pitchFamily="34" charset="0"/>
              </a:rPr>
              <a:t>Stance</a:t>
            </a:r>
            <a:r>
              <a:rPr lang="en-US" dirty="0">
                <a:latin typeface="Franklin Gothic Heavy" pitchFamily="34" charset="0"/>
              </a:rPr>
              <a:t/>
            </a:r>
            <a:br>
              <a:rPr lang="en-US" dirty="0">
                <a:latin typeface="Franklin Gothic Heavy" pitchFamily="34" charset="0"/>
              </a:rPr>
            </a:br>
            <a:endParaRPr lang="en-US" dirty="0">
              <a:latin typeface="Franklin Gothic Heavy"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www.umpire.org/mechanics/signals/ballsisorssideview.jpg"/>
          <p:cNvPicPr>
            <a:picLocks noChangeAspect="1" noChangeArrowheads="1"/>
          </p:cNvPicPr>
          <p:nvPr/>
        </p:nvPicPr>
        <p:blipFill>
          <a:blip r:embed="rId3" cstate="print"/>
          <a:srcRect/>
          <a:stretch>
            <a:fillRect/>
          </a:stretch>
        </p:blipFill>
        <p:spPr bwMode="auto">
          <a:xfrm>
            <a:off x="533400" y="0"/>
            <a:ext cx="8839200" cy="6629400"/>
          </a:xfrm>
          <a:prstGeom prst="rect">
            <a:avLst/>
          </a:prstGeom>
          <a:noFill/>
        </p:spPr>
      </p:pic>
      <p:sp>
        <p:nvSpPr>
          <p:cNvPr id="2" name="Title 1"/>
          <p:cNvSpPr>
            <a:spLocks noGrp="1"/>
          </p:cNvSpPr>
          <p:nvPr>
            <p:ph type="ctrTitle"/>
          </p:nvPr>
        </p:nvSpPr>
        <p:spPr>
          <a:xfrm>
            <a:off x="609600" y="457200"/>
            <a:ext cx="7772400" cy="1470025"/>
          </a:xfrm>
        </p:spPr>
        <p:txBody>
          <a:bodyPr>
            <a:normAutofit fontScale="90000"/>
          </a:bodyPr>
          <a:lstStyle/>
          <a:p>
            <a:r>
              <a:rPr lang="en-US" dirty="0" smtClean="0">
                <a:solidFill>
                  <a:srgbClr val="FF0000"/>
                </a:solidFill>
                <a:latin typeface="Franklin Gothic Heavy" pitchFamily="34" charset="0"/>
              </a:rPr>
              <a:t>The SCISSORS</a:t>
            </a:r>
            <a:br>
              <a:rPr lang="en-US" dirty="0" smtClean="0">
                <a:solidFill>
                  <a:srgbClr val="FF0000"/>
                </a:solidFill>
                <a:latin typeface="Franklin Gothic Heavy" pitchFamily="34" charset="0"/>
              </a:rPr>
            </a:br>
            <a:r>
              <a:rPr lang="en-US" dirty="0" smtClean="0">
                <a:solidFill>
                  <a:srgbClr val="FF0000"/>
                </a:solidFill>
                <a:latin typeface="Franklin Gothic Heavy" pitchFamily="34" charset="0"/>
              </a:rPr>
              <a:t>Stance</a:t>
            </a:r>
            <a:br>
              <a:rPr lang="en-US" dirty="0" smtClean="0">
                <a:solidFill>
                  <a:srgbClr val="FF0000"/>
                </a:solidFill>
                <a:latin typeface="Franklin Gothic Heavy" pitchFamily="34" charset="0"/>
              </a:rPr>
            </a:br>
            <a:r>
              <a:rPr lang="en-US" sz="2200" dirty="0" smtClean="0">
                <a:solidFill>
                  <a:srgbClr val="FF0000"/>
                </a:solidFill>
                <a:latin typeface="Franklin Gothic Heavy" pitchFamily="34" charset="0"/>
              </a:rPr>
              <a:t>side view</a:t>
            </a:r>
            <a:r>
              <a:rPr lang="en-US" dirty="0">
                <a:latin typeface="Franklin Gothic Heavy" pitchFamily="34" charset="0"/>
              </a:rPr>
              <a:t/>
            </a:r>
            <a:br>
              <a:rPr lang="en-US" dirty="0">
                <a:latin typeface="Franklin Gothic Heavy" pitchFamily="34" charset="0"/>
              </a:rPr>
            </a:br>
            <a:endParaRPr lang="en-US" dirty="0">
              <a:latin typeface="Franklin Gothic Heavy"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670</TotalTime>
  <Words>1172</Words>
  <Application>Microsoft Office PowerPoint</Application>
  <PresentationFormat>On-screen Show (4:3)</PresentationFormat>
  <Paragraphs>227</Paragraphs>
  <Slides>69</Slides>
  <Notes>69</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Office Theme</vt:lpstr>
      <vt:lpstr>Slide 1</vt:lpstr>
      <vt:lpstr>Slide 2</vt:lpstr>
      <vt:lpstr>This presentation depicts  the mechanics for hand signals that are used in various  game situations.   Knowledge of the mechanics does not preclude the pre-game discussion between the umpire crew. </vt:lpstr>
      <vt:lpstr>ALWAYS TALK to YOUR PARTNER BEFORE TAKING THE FIELD ! </vt:lpstr>
      <vt:lpstr>PLATE MACHANICS </vt:lpstr>
      <vt:lpstr>              The BOX                Stance </vt:lpstr>
      <vt:lpstr>The BOX Stance side view </vt:lpstr>
      <vt:lpstr>The SCISSORS Stance </vt:lpstr>
      <vt:lpstr>The SCISSORS Stance side view </vt:lpstr>
      <vt:lpstr>Slide 10</vt:lpstr>
      <vt:lpstr>Slide 11</vt:lpstr>
      <vt:lpstr>Slide 12</vt:lpstr>
      <vt:lpstr>Slide 13</vt:lpstr>
      <vt:lpstr>3 step sequence to making a “Safe”  Call </vt:lpstr>
      <vt:lpstr>Slide 15</vt:lpstr>
      <vt:lpstr>Slide 16</vt:lpstr>
      <vt:lpstr>Slide 17</vt:lpstr>
      <vt:lpstr>The following slide shows  the step sequence for  calling a runner safe  followed by the proper mechanic for  indicating the defender was “off the bag.”  </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Calling a Runner  “OUT”   </vt:lpstr>
      <vt:lpstr>Calling an “OUT” </vt:lpstr>
      <vt:lpstr>Slide 38</vt:lpstr>
      <vt:lpstr>Slide 39</vt:lpstr>
      <vt:lpstr>Slide 40</vt:lpstr>
      <vt:lpstr>Slide 41</vt:lpstr>
      <vt:lpstr>Slide 42</vt:lpstr>
      <vt:lpstr>Slide 43</vt:lpstr>
      <vt:lpstr>Slide 44</vt:lpstr>
      <vt:lpstr>The INFIELD FLY </vt:lpstr>
      <vt:lpstr>Slide 46</vt:lpstr>
      <vt:lpstr>Slide 47</vt:lpstr>
      <vt:lpstr>The “TIMING PLAY” </vt:lpstr>
      <vt:lpstr>Slide 49</vt:lpstr>
      <vt:lpstr>Slide 50</vt:lpstr>
      <vt:lpstr>Potential  play-at-the-plate... </vt:lpstr>
      <vt:lpstr>Slide 52</vt:lpstr>
      <vt:lpstr>A Pending Appeal </vt:lpstr>
      <vt:lpstr>Slide 54</vt:lpstr>
      <vt:lpstr>A CHECK SWING Appeal </vt:lpstr>
      <vt:lpstr>Slide 56</vt:lpstr>
      <vt:lpstr>What is the COUNT ? </vt:lpstr>
      <vt:lpstr>Slide 58</vt:lpstr>
      <vt:lpstr>Delayed  Dead  Ball  </vt:lpstr>
      <vt:lpstr>Slide 60</vt:lpstr>
      <vt:lpstr>We need to talk... </vt:lpstr>
      <vt:lpstr>Slide 62</vt:lpstr>
      <vt:lpstr>Slide 63</vt:lpstr>
      <vt:lpstr>Slide 64</vt:lpstr>
      <vt:lpstr>Slide 65</vt:lpstr>
      <vt:lpstr>Never hesitate to ask either the NEMOA trainer  or a fellow umpire...  Asking questions is a sign of a willingness to grow and improve.   Please feel free to ask questions whenever you have a concern.   </vt:lpstr>
      <vt:lpstr>Slide 67</vt:lpstr>
      <vt:lpstr>The bottom of this webpage links to a good animated  baseball mechanics video clip:</vt:lpstr>
      <vt:lpstr>Slide 69</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dc:creator>
  <cp:lastModifiedBy>John</cp:lastModifiedBy>
  <cp:revision>78</cp:revision>
  <dcterms:created xsi:type="dcterms:W3CDTF">2012-02-24T13:47:38Z</dcterms:created>
  <dcterms:modified xsi:type="dcterms:W3CDTF">2012-03-03T15:52:46Z</dcterms:modified>
</cp:coreProperties>
</file>