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258" r:id="rId3"/>
    <p:sldId id="259" r:id="rId4"/>
    <p:sldId id="260" r:id="rId5"/>
    <p:sldId id="276" r:id="rId6"/>
    <p:sldId id="277" r:id="rId7"/>
    <p:sldId id="261" r:id="rId8"/>
    <p:sldId id="262" r:id="rId9"/>
    <p:sldId id="263" r:id="rId10"/>
    <p:sldId id="264" r:id="rId11"/>
    <p:sldId id="326" r:id="rId12"/>
    <p:sldId id="265" r:id="rId13"/>
    <p:sldId id="266" r:id="rId14"/>
    <p:sldId id="267" r:id="rId15"/>
    <p:sldId id="268" r:id="rId16"/>
    <p:sldId id="269" r:id="rId17"/>
    <p:sldId id="270" r:id="rId18"/>
    <p:sldId id="278" r:id="rId19"/>
    <p:sldId id="325" r:id="rId20"/>
    <p:sldId id="272" r:id="rId21"/>
    <p:sldId id="273" r:id="rId22"/>
    <p:sldId id="279" r:id="rId23"/>
    <p:sldId id="282" r:id="rId24"/>
    <p:sldId id="283" r:id="rId25"/>
    <p:sldId id="284" r:id="rId26"/>
    <p:sldId id="285" r:id="rId27"/>
    <p:sldId id="286" r:id="rId28"/>
    <p:sldId id="287" r:id="rId29"/>
    <p:sldId id="288" r:id="rId30"/>
    <p:sldId id="289" r:id="rId31"/>
    <p:sldId id="290" r:id="rId32"/>
    <p:sldId id="291" r:id="rId33"/>
    <p:sldId id="324" r:id="rId34"/>
    <p:sldId id="293" r:id="rId35"/>
    <p:sldId id="294" r:id="rId36"/>
    <p:sldId id="295" r:id="rId37"/>
    <p:sldId id="296" r:id="rId38"/>
    <p:sldId id="297" r:id="rId39"/>
    <p:sldId id="323"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5" r:id="rId56"/>
    <p:sldId id="314" r:id="rId57"/>
    <p:sldId id="316" r:id="rId58"/>
    <p:sldId id="317" r:id="rId59"/>
    <p:sldId id="318" r:id="rId60"/>
    <p:sldId id="319" r:id="rId61"/>
    <p:sldId id="320" r:id="rId62"/>
    <p:sldId id="321" r:id="rId63"/>
    <p:sldId id="322" r:id="rId64"/>
    <p:sldId id="327" r:id="rId65"/>
    <p:sldId id="27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FFFF99"/>
    <a:srgbClr val="111111"/>
    <a:srgbClr val="FF33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14" autoAdjust="0"/>
  </p:normalViewPr>
  <p:slideViewPr>
    <p:cSldViewPr>
      <p:cViewPr>
        <p:scale>
          <a:sx n="80" d="100"/>
          <a:sy n="80" d="100"/>
        </p:scale>
        <p:origin x="-1260"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65C50-77DB-4954-B3A8-AA8059F8B6CB}" type="datetimeFigureOut">
              <a:rPr lang="en-US" smtClean="0"/>
              <a:pPr/>
              <a:t>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1E6B4-988C-46BC-B06C-7A502194CE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C1E6B4-988C-46BC-B06C-7A502194CE9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C1E6B4-988C-46BC-B06C-7A502194CE9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C1E6B4-988C-46BC-B06C-7A502194CE9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C1E6B4-988C-46BC-B06C-7A502194CE9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C1E6B4-988C-46BC-B06C-7A502194CE9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C1E6B4-988C-46BC-B06C-7A502194CE9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8A0A6-FEC1-4806-9AD9-E8C8E09C595F}" type="slidenum">
              <a:rPr lang="en-US" smtClean="0"/>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E54C5-3D77-49BE-874A-7202E76E4859}"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D6F70-1015-44F8-8842-2CA1D37A5D48}"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DF67A-B49D-43E2-8189-2682EFFBA750}"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05FF7-FA97-40A7-B1A6-8563E1CE650A}"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45A03-BAD2-4E75-A262-853E01C96E1C}"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A973E-11F3-420D-9F4F-298B9511C170}" type="datetime1">
              <a:rPr lang="en-US" smtClean="0"/>
              <a:t>3/1/2012</a:t>
            </a:fld>
            <a:endParaRPr lang="en-US"/>
          </a:p>
        </p:txBody>
      </p:sp>
      <p:sp>
        <p:nvSpPr>
          <p:cNvPr id="6" name="Footer Placeholder 5"/>
          <p:cNvSpPr>
            <a:spLocks noGrp="1"/>
          </p:cNvSpPr>
          <p:nvPr>
            <p:ph type="ftr" sz="quarter" idx="11"/>
          </p:nvPr>
        </p:nvSpPr>
        <p:spPr/>
        <p:txBody>
          <a:bodyPr/>
          <a:lstStyle/>
          <a:p>
            <a:r>
              <a:rPr lang="en-US" smtClean="0"/>
              <a:t>Baseball Training Presentation             created by John Hickey</a:t>
            </a:r>
            <a:endParaRPr lang="en-US"/>
          </a:p>
        </p:txBody>
      </p:sp>
      <p:sp>
        <p:nvSpPr>
          <p:cNvPr id="7" name="Slide Number Placeholder 6"/>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7298A-CBEC-4800-873B-EF46F1725367}" type="datetime1">
              <a:rPr lang="en-US" smtClean="0"/>
              <a:t>3/1/2012</a:t>
            </a:fld>
            <a:endParaRPr lang="en-US"/>
          </a:p>
        </p:txBody>
      </p:sp>
      <p:sp>
        <p:nvSpPr>
          <p:cNvPr id="8" name="Footer Placeholder 7"/>
          <p:cNvSpPr>
            <a:spLocks noGrp="1"/>
          </p:cNvSpPr>
          <p:nvPr>
            <p:ph type="ftr" sz="quarter" idx="11"/>
          </p:nvPr>
        </p:nvSpPr>
        <p:spPr/>
        <p:txBody>
          <a:bodyPr/>
          <a:lstStyle/>
          <a:p>
            <a:r>
              <a:rPr lang="en-US" smtClean="0"/>
              <a:t>Baseball Training Presentation             created by John Hickey</a:t>
            </a:r>
            <a:endParaRPr lang="en-US"/>
          </a:p>
        </p:txBody>
      </p:sp>
      <p:sp>
        <p:nvSpPr>
          <p:cNvPr id="9" name="Slide Number Placeholder 8"/>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29B299-5EAD-46FA-ACF5-E8EB84CD6B5A}" type="datetime1">
              <a:rPr lang="en-US" smtClean="0"/>
              <a:t>3/1/2012</a:t>
            </a:fld>
            <a:endParaRPr lang="en-US"/>
          </a:p>
        </p:txBody>
      </p:sp>
      <p:sp>
        <p:nvSpPr>
          <p:cNvPr id="4" name="Footer Placeholder 3"/>
          <p:cNvSpPr>
            <a:spLocks noGrp="1"/>
          </p:cNvSpPr>
          <p:nvPr>
            <p:ph type="ftr" sz="quarter" idx="11"/>
          </p:nvPr>
        </p:nvSpPr>
        <p:spPr/>
        <p:txBody>
          <a:bodyPr/>
          <a:lstStyle/>
          <a:p>
            <a:r>
              <a:rPr lang="en-US" smtClean="0"/>
              <a:t>Baseball Training Presentation             created by John Hickey</a:t>
            </a:r>
            <a:endParaRPr lang="en-US"/>
          </a:p>
        </p:txBody>
      </p:sp>
      <p:sp>
        <p:nvSpPr>
          <p:cNvPr id="5" name="Slide Number Placeholder 4"/>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A4926-3885-4DFD-ABDB-7C71273FA769}" type="datetime1">
              <a:rPr lang="en-US" smtClean="0"/>
              <a:t>3/1/2012</a:t>
            </a:fld>
            <a:endParaRPr lang="en-US"/>
          </a:p>
        </p:txBody>
      </p:sp>
      <p:sp>
        <p:nvSpPr>
          <p:cNvPr id="3" name="Footer Placeholder 2"/>
          <p:cNvSpPr>
            <a:spLocks noGrp="1"/>
          </p:cNvSpPr>
          <p:nvPr>
            <p:ph type="ftr" sz="quarter" idx="11"/>
          </p:nvPr>
        </p:nvSpPr>
        <p:spPr/>
        <p:txBody>
          <a:bodyPr/>
          <a:lstStyle/>
          <a:p>
            <a:r>
              <a:rPr lang="en-US" smtClean="0"/>
              <a:t>Baseball Training Presentation             created by John Hickey</a:t>
            </a:r>
            <a:endParaRPr lang="en-US"/>
          </a:p>
        </p:txBody>
      </p:sp>
      <p:sp>
        <p:nvSpPr>
          <p:cNvPr id="4" name="Slide Number Placeholder 3"/>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8FED1-958C-4C89-B74B-05990DBD4B1D}" type="datetime1">
              <a:rPr lang="en-US" smtClean="0"/>
              <a:t>3/1/2012</a:t>
            </a:fld>
            <a:endParaRPr lang="en-US"/>
          </a:p>
        </p:txBody>
      </p:sp>
      <p:sp>
        <p:nvSpPr>
          <p:cNvPr id="6" name="Footer Placeholder 5"/>
          <p:cNvSpPr>
            <a:spLocks noGrp="1"/>
          </p:cNvSpPr>
          <p:nvPr>
            <p:ph type="ftr" sz="quarter" idx="11"/>
          </p:nvPr>
        </p:nvSpPr>
        <p:spPr/>
        <p:txBody>
          <a:bodyPr/>
          <a:lstStyle/>
          <a:p>
            <a:r>
              <a:rPr lang="en-US" smtClean="0"/>
              <a:t>Baseball Training Presentation             created by John Hickey</a:t>
            </a:r>
            <a:endParaRPr lang="en-US"/>
          </a:p>
        </p:txBody>
      </p:sp>
      <p:sp>
        <p:nvSpPr>
          <p:cNvPr id="7" name="Slide Number Placeholder 6"/>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CB907-A23E-4158-850A-0855694024E2}" type="datetime1">
              <a:rPr lang="en-US" smtClean="0"/>
              <a:t>3/1/2012</a:t>
            </a:fld>
            <a:endParaRPr lang="en-US"/>
          </a:p>
        </p:txBody>
      </p:sp>
      <p:sp>
        <p:nvSpPr>
          <p:cNvPr id="6" name="Footer Placeholder 5"/>
          <p:cNvSpPr>
            <a:spLocks noGrp="1"/>
          </p:cNvSpPr>
          <p:nvPr>
            <p:ph type="ftr" sz="quarter" idx="11"/>
          </p:nvPr>
        </p:nvSpPr>
        <p:spPr/>
        <p:txBody>
          <a:bodyPr/>
          <a:lstStyle/>
          <a:p>
            <a:r>
              <a:rPr lang="en-US" smtClean="0"/>
              <a:t>Baseball Training Presentation             created by John Hickey</a:t>
            </a:r>
            <a:endParaRPr lang="en-US"/>
          </a:p>
        </p:txBody>
      </p:sp>
      <p:sp>
        <p:nvSpPr>
          <p:cNvPr id="7" name="Slide Number Placeholder 6"/>
          <p:cNvSpPr>
            <a:spLocks noGrp="1"/>
          </p:cNvSpPr>
          <p:nvPr>
            <p:ph type="sldNum" sz="quarter" idx="12"/>
          </p:nvPr>
        </p:nvSpPr>
        <p:spPr/>
        <p:txBody>
          <a:bodyPr/>
          <a:lstStyle/>
          <a:p>
            <a:fld id="{8A47D250-FD55-46D5-85CD-5F83EB68D2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5B826-AE0E-46AD-A310-63F9234D1DBE}" type="datetime1">
              <a:rPr lang="en-US" smtClean="0"/>
              <a:t>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Baseball Training Presentation             created by John Hickey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D250-FD55-46D5-85CD-5F83EB68D27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15.jpeg"/><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543800" y="533400"/>
            <a:ext cx="695325" cy="857250"/>
          </a:xfrm>
          <a:prstGeom prst="rect">
            <a:avLst/>
          </a:prstGeom>
          <a:noFill/>
          <a:ln w="9525">
            <a:noFill/>
            <a:miter lim="800000"/>
            <a:headEnd/>
            <a:tailEnd/>
          </a:ln>
        </p:spPr>
      </p:pic>
      <p:sp>
        <p:nvSpPr>
          <p:cNvPr id="11" name="TextBox 10"/>
          <p:cNvSpPr txBox="1"/>
          <p:nvPr/>
        </p:nvSpPr>
        <p:spPr>
          <a:xfrm>
            <a:off x="5562600" y="609600"/>
            <a:ext cx="2057400" cy="369332"/>
          </a:xfrm>
          <a:prstGeom prst="rect">
            <a:avLst/>
          </a:prstGeom>
          <a:noFill/>
        </p:spPr>
        <p:txBody>
          <a:bodyPr wrap="square" rtlCol="0">
            <a:spAutoFit/>
          </a:bodyPr>
          <a:lstStyle/>
          <a:p>
            <a:r>
              <a:rPr lang="en-US" dirty="0" smtClean="0">
                <a:solidFill>
                  <a:srgbClr val="FF0000"/>
                </a:solidFill>
                <a:latin typeface="Elephant" pitchFamily="18" charset="0"/>
              </a:rPr>
              <a:t>NEMOA</a:t>
            </a:r>
            <a:r>
              <a:rPr lang="en-US" dirty="0" smtClean="0">
                <a:solidFill>
                  <a:srgbClr val="FF0000"/>
                </a:solidFill>
              </a:rPr>
              <a:t> Baseball</a:t>
            </a:r>
            <a:endParaRPr lang="en-US" dirty="0">
              <a:solidFill>
                <a:srgbClr val="FF0000"/>
              </a:solidFill>
            </a:endParaRPr>
          </a:p>
        </p:txBody>
      </p:sp>
      <p:sp>
        <p:nvSpPr>
          <p:cNvPr id="12" name="TextBox 11"/>
          <p:cNvSpPr txBox="1"/>
          <p:nvPr/>
        </p:nvSpPr>
        <p:spPr>
          <a:xfrm>
            <a:off x="2209800" y="1905000"/>
            <a:ext cx="4724400" cy="2292935"/>
          </a:xfrm>
          <a:prstGeom prst="rect">
            <a:avLst/>
          </a:prstGeom>
          <a:noFill/>
        </p:spPr>
        <p:txBody>
          <a:bodyPr wrap="square" rtlCol="0">
            <a:spAutoFit/>
          </a:bodyPr>
          <a:lstStyle/>
          <a:p>
            <a:pPr algn="ctr"/>
            <a:r>
              <a:rPr lang="en-US" sz="4400" dirty="0" smtClean="0">
                <a:solidFill>
                  <a:srgbClr val="FFFF00"/>
                </a:solidFill>
                <a:latin typeface="Franklin Gothic Heavy" pitchFamily="34" charset="0"/>
              </a:rPr>
              <a:t>2013</a:t>
            </a:r>
          </a:p>
          <a:p>
            <a:pPr algn="ctr"/>
            <a:r>
              <a:rPr lang="en-US" sz="4400" dirty="0" smtClean="0">
                <a:solidFill>
                  <a:srgbClr val="FFFF00"/>
                </a:solidFill>
                <a:latin typeface="Franklin Gothic Heavy" pitchFamily="34" charset="0"/>
              </a:rPr>
              <a:t>Baseball </a:t>
            </a:r>
            <a:r>
              <a:rPr lang="en-US" sz="4400" dirty="0" smtClean="0">
                <a:solidFill>
                  <a:srgbClr val="FFFF00"/>
                </a:solidFill>
                <a:latin typeface="Franklin Gothic Heavy" pitchFamily="34" charset="0"/>
              </a:rPr>
              <a:t>Umpire Training</a:t>
            </a:r>
          </a:p>
          <a:p>
            <a:pPr algn="ctr"/>
            <a:r>
              <a:rPr lang="en-US" sz="1100" dirty="0" smtClean="0">
                <a:solidFill>
                  <a:srgbClr val="FFFF00"/>
                </a:solidFill>
              </a:rPr>
              <a:t>PowerPoint created by John Hickey, </a:t>
            </a:r>
            <a:r>
              <a:rPr lang="en-US" sz="1100" dirty="0" smtClean="0">
                <a:solidFill>
                  <a:srgbClr val="FFFF00"/>
                </a:solidFill>
              </a:rPr>
              <a:t>2012</a:t>
            </a:r>
            <a:endParaRPr lang="en-US" sz="1100" dirty="0" smtClean="0">
              <a:solidFill>
                <a:srgbClr val="FFFF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6" name="Slide Number Placeholder 5"/>
          <p:cNvSpPr>
            <a:spLocks noGrp="1"/>
          </p:cNvSpPr>
          <p:nvPr>
            <p:ph type="sldNum" sz="quarter" idx="12"/>
          </p:nvPr>
        </p:nvSpPr>
        <p:spPr/>
        <p:txBody>
          <a:bodyPr/>
          <a:lstStyle/>
          <a:p>
            <a:fld id="{9E69D0A2-FB7C-46F0-B726-A0788D180BD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533400" y="1524000"/>
            <a:ext cx="4612026" cy="4114800"/>
          </a:xfrm>
          <a:prstGeom prst="rect">
            <a:avLst/>
          </a:prstGeom>
          <a:noFill/>
          <a:ln w="9525">
            <a:noFill/>
            <a:miter lim="800000"/>
            <a:headEnd/>
            <a:tailEnd/>
          </a:ln>
          <a:effectLst/>
        </p:spPr>
      </p:pic>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10</a:t>
            </a:fld>
            <a:endParaRPr lang="en-US"/>
          </a:p>
        </p:txBody>
      </p:sp>
      <p:sp>
        <p:nvSpPr>
          <p:cNvPr id="8" name="TextBox 7"/>
          <p:cNvSpPr txBox="1"/>
          <p:nvPr/>
        </p:nvSpPr>
        <p:spPr>
          <a:xfrm>
            <a:off x="3352800" y="2057400"/>
            <a:ext cx="5486400" cy="4031873"/>
          </a:xfrm>
          <a:prstGeom prst="rect">
            <a:avLst/>
          </a:prstGeom>
          <a:noFill/>
        </p:spPr>
        <p:txBody>
          <a:bodyPr wrap="square" rtlCol="0">
            <a:spAutoFit/>
          </a:bodyPr>
          <a:lstStyle/>
          <a:p>
            <a:r>
              <a:rPr lang="en-US" sz="3200" b="1" dirty="0">
                <a:solidFill>
                  <a:srgbClr val="FFFF00"/>
                </a:solidFill>
              </a:rPr>
              <a:t>Note: When several </a:t>
            </a:r>
            <a:r>
              <a:rPr lang="en-US" sz="3200" b="1" dirty="0" smtClean="0">
                <a:solidFill>
                  <a:srgbClr val="FFFF00"/>
                </a:solidFill>
              </a:rPr>
              <a:t>batters </a:t>
            </a:r>
          </a:p>
          <a:p>
            <a:r>
              <a:rPr lang="en-US" sz="3200" b="1" dirty="0" smtClean="0">
                <a:solidFill>
                  <a:srgbClr val="FFFF00"/>
                </a:solidFill>
              </a:rPr>
              <a:t>bat </a:t>
            </a:r>
            <a:r>
              <a:rPr lang="en-US" sz="3200" b="1" dirty="0">
                <a:solidFill>
                  <a:srgbClr val="FFFF00"/>
                </a:solidFill>
              </a:rPr>
              <a:t>out of order </a:t>
            </a:r>
            <a:endParaRPr lang="en-US" sz="3200" b="1" dirty="0" smtClean="0">
              <a:solidFill>
                <a:srgbClr val="FFFF00"/>
              </a:solidFill>
            </a:endParaRPr>
          </a:p>
          <a:p>
            <a:r>
              <a:rPr lang="en-US" sz="3200" b="1" dirty="0" smtClean="0">
                <a:solidFill>
                  <a:srgbClr val="FFFF00"/>
                </a:solidFill>
              </a:rPr>
              <a:t>so </a:t>
            </a:r>
            <a:r>
              <a:rPr lang="en-US" sz="3200" b="1" dirty="0">
                <a:solidFill>
                  <a:srgbClr val="FFFF00"/>
                </a:solidFill>
              </a:rPr>
              <a:t>that the </a:t>
            </a:r>
            <a:r>
              <a:rPr lang="en-US" sz="3200" b="1" dirty="0" smtClean="0">
                <a:solidFill>
                  <a:srgbClr val="FFFF00"/>
                </a:solidFill>
              </a:rPr>
              <a:t>player’s </a:t>
            </a:r>
            <a:r>
              <a:rPr lang="en-US" sz="3200" b="1" dirty="0">
                <a:solidFill>
                  <a:srgbClr val="FFFF00"/>
                </a:solidFill>
              </a:rPr>
              <a:t>time at bat occurs while he is a base </a:t>
            </a:r>
            <a:r>
              <a:rPr lang="en-US" sz="3200" b="1" dirty="0" smtClean="0">
                <a:solidFill>
                  <a:srgbClr val="FFFF00"/>
                </a:solidFill>
              </a:rPr>
              <a:t>runner, </a:t>
            </a:r>
            <a:r>
              <a:rPr lang="en-US" sz="3200" b="1" dirty="0">
                <a:solidFill>
                  <a:srgbClr val="FFFF00"/>
                </a:solidFill>
              </a:rPr>
              <a:t>such player remains on base (no out recorded) and the following batter in the lineup becomes the correct batter.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95400"/>
            <a:ext cx="5080855" cy="5105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22060" y="479921"/>
            <a:ext cx="4069540" cy="6378079"/>
          </a:xfrm>
          <a:prstGeom prst="rect">
            <a:avLst/>
          </a:prstGeom>
          <a:noFill/>
          <a:ln w="9525">
            <a:noFill/>
            <a:miter lim="800000"/>
            <a:headEnd/>
            <a:tailEnd/>
          </a:ln>
        </p:spPr>
      </p:pic>
      <p:sp>
        <p:nvSpPr>
          <p:cNvPr id="6" name="TextBox 5"/>
          <p:cNvSpPr txBox="1"/>
          <p:nvPr/>
        </p:nvSpPr>
        <p:spPr>
          <a:xfrm>
            <a:off x="381000" y="2209800"/>
            <a:ext cx="4267200" cy="332398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Excuse me, </a:t>
            </a:r>
          </a:p>
          <a:p>
            <a:pPr algn="ctr"/>
            <a:r>
              <a:rPr lang="en-US" sz="4800" b="1" dirty="0" smtClean="0">
                <a:solidFill>
                  <a:schemeClr val="bg1"/>
                </a:solidFill>
                <a:effectLst>
                  <a:outerShdw blurRad="38100" dist="38100" dir="2700000" algn="tl">
                    <a:srgbClr val="000000">
                      <a:alpha val="43137"/>
                    </a:srgbClr>
                  </a:outerShdw>
                </a:effectLst>
              </a:rPr>
              <a:t>Mr. Umpire, Sir, May I have a word with you? </a:t>
            </a:r>
            <a:endParaRPr lang="en-US" sz="4800" b="1" dirty="0">
              <a:solidFill>
                <a:schemeClr val="bg1"/>
              </a:solidFill>
              <a:effectLst>
                <a:outerShdw blurRad="38100" dist="38100" dir="2700000" algn="tl">
                  <a:srgbClr val="000000">
                    <a:alpha val="43137"/>
                  </a:srgbClr>
                </a:outerShdw>
              </a:effectLst>
            </a:endParaRPr>
          </a:p>
          <a:p>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8A47D250-FD55-46D5-85CD-5F83EB68D27C}"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36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12</a:t>
            </a:fld>
            <a:endParaRPr lang="en-US"/>
          </a:p>
        </p:txBody>
      </p:sp>
      <p:sp>
        <p:nvSpPr>
          <p:cNvPr id="9" name="TextBox 8"/>
          <p:cNvSpPr txBox="1"/>
          <p:nvPr/>
        </p:nvSpPr>
        <p:spPr>
          <a:xfrm>
            <a:off x="609600" y="3657600"/>
            <a:ext cx="8153400" cy="2062103"/>
          </a:xfrm>
          <a:prstGeom prst="rect">
            <a:avLst/>
          </a:prstGeom>
          <a:noFill/>
        </p:spPr>
        <p:txBody>
          <a:bodyPr wrap="square" rtlCol="0">
            <a:spAutoFit/>
          </a:bodyPr>
          <a:lstStyle/>
          <a:p>
            <a:pPr marL="342900" lvl="0" indent="-342900" algn="ctr"/>
            <a:r>
              <a:rPr lang="en-US" sz="3200" dirty="0" smtClean="0">
                <a:solidFill>
                  <a:srgbClr val="FFC000"/>
                </a:solidFill>
              </a:rPr>
              <a:t>Ruling:</a:t>
            </a:r>
          </a:p>
          <a:p>
            <a:pPr marL="342900" lvl="0" indent="-342900" algn="ctr"/>
            <a:r>
              <a:rPr lang="en-US" sz="3200" dirty="0" smtClean="0">
                <a:solidFill>
                  <a:srgbClr val="FFC000"/>
                </a:solidFill>
              </a:rPr>
              <a:t>The </a:t>
            </a:r>
            <a:r>
              <a:rPr lang="en-US" sz="3200" dirty="0">
                <a:solidFill>
                  <a:srgbClr val="FFC000"/>
                </a:solidFill>
              </a:rPr>
              <a:t>improper batter is replaced </a:t>
            </a:r>
            <a:endParaRPr lang="en-US" sz="3200" dirty="0" smtClean="0">
              <a:solidFill>
                <a:srgbClr val="FFC000"/>
              </a:solidFill>
            </a:endParaRPr>
          </a:p>
          <a:p>
            <a:pPr marL="342900" lvl="0" indent="-342900" algn="ctr"/>
            <a:r>
              <a:rPr lang="en-US" sz="3200" dirty="0" smtClean="0">
                <a:solidFill>
                  <a:srgbClr val="FFC000"/>
                </a:solidFill>
              </a:rPr>
              <a:t>with </a:t>
            </a:r>
            <a:r>
              <a:rPr lang="en-US" sz="3200" dirty="0">
                <a:solidFill>
                  <a:srgbClr val="FFC000"/>
                </a:solidFill>
              </a:rPr>
              <a:t>the proper </a:t>
            </a:r>
            <a:r>
              <a:rPr lang="en-US" sz="3200" dirty="0" smtClean="0">
                <a:solidFill>
                  <a:srgbClr val="FFC000"/>
                </a:solidFill>
              </a:rPr>
              <a:t>batter </a:t>
            </a:r>
          </a:p>
          <a:p>
            <a:pPr marL="342900" lvl="0" indent="-342900" algn="ctr"/>
            <a:r>
              <a:rPr lang="en-US" sz="3200" dirty="0" smtClean="0">
                <a:solidFill>
                  <a:srgbClr val="FFC000"/>
                </a:solidFill>
              </a:rPr>
              <a:t>who </a:t>
            </a:r>
            <a:r>
              <a:rPr lang="en-US" sz="3200" dirty="0">
                <a:solidFill>
                  <a:srgbClr val="FFC000"/>
                </a:solidFill>
              </a:rPr>
              <a:t>assumes the count 3-2</a:t>
            </a:r>
            <a:r>
              <a:rPr lang="en-US" sz="3200" dirty="0" smtClean="0">
                <a:solidFill>
                  <a:srgbClr val="FFC000"/>
                </a:solidFill>
              </a:rPr>
              <a:t>.</a:t>
            </a:r>
          </a:p>
        </p:txBody>
      </p:sp>
      <p:sp>
        <p:nvSpPr>
          <p:cNvPr id="8" name="TextBox 7"/>
          <p:cNvSpPr txBox="1"/>
          <p:nvPr/>
        </p:nvSpPr>
        <p:spPr>
          <a:xfrm>
            <a:off x="1219200" y="1600200"/>
            <a:ext cx="6324600" cy="1569660"/>
          </a:xfrm>
          <a:prstGeom prst="rect">
            <a:avLst/>
          </a:prstGeom>
          <a:noFill/>
        </p:spPr>
        <p:txBody>
          <a:bodyPr wrap="square" rtlCol="0">
            <a:spAutoFit/>
          </a:bodyPr>
          <a:lstStyle/>
          <a:p>
            <a:pPr algn="ctr"/>
            <a:r>
              <a:rPr lang="en-US" sz="3200" b="1" dirty="0">
                <a:solidFill>
                  <a:srgbClr val="FFFF00"/>
                </a:solidFill>
              </a:rPr>
              <a:t>B7 bats instead of B5. </a:t>
            </a:r>
            <a:r>
              <a:rPr lang="en-US" sz="3200" b="1" dirty="0" smtClean="0">
                <a:solidFill>
                  <a:srgbClr val="FFFF00"/>
                </a:solidFill>
              </a:rPr>
              <a:t> </a:t>
            </a:r>
          </a:p>
          <a:p>
            <a:pPr algn="ctr"/>
            <a:r>
              <a:rPr lang="en-US" sz="3200" b="1" dirty="0" smtClean="0">
                <a:solidFill>
                  <a:srgbClr val="FFFF00"/>
                </a:solidFill>
              </a:rPr>
              <a:t>3-2 </a:t>
            </a:r>
            <a:r>
              <a:rPr lang="en-US" sz="3200" b="1" dirty="0">
                <a:solidFill>
                  <a:srgbClr val="FFFF00"/>
                </a:solidFill>
              </a:rPr>
              <a:t>count when discovered </a:t>
            </a:r>
            <a:endParaRPr lang="en-US" sz="3200" b="1" dirty="0" smtClean="0">
              <a:solidFill>
                <a:srgbClr val="FFFF00"/>
              </a:solidFill>
            </a:endParaRPr>
          </a:p>
          <a:p>
            <a:pPr algn="ctr"/>
            <a:r>
              <a:rPr lang="en-US" sz="3200" b="1" dirty="0" smtClean="0">
                <a:solidFill>
                  <a:srgbClr val="FFFF00"/>
                </a:solidFill>
              </a:rPr>
              <a:t>by </a:t>
            </a:r>
            <a:r>
              <a:rPr lang="en-US" sz="3200" b="1" dirty="0">
                <a:solidFill>
                  <a:srgbClr val="FFFF00"/>
                </a:solidFill>
              </a:rPr>
              <a:t>anyone on either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13</a:t>
            </a:fld>
            <a:endParaRPr lang="en-US"/>
          </a:p>
        </p:txBody>
      </p:sp>
      <p:sp>
        <p:nvSpPr>
          <p:cNvPr id="9" name="TextBox 8"/>
          <p:cNvSpPr txBox="1"/>
          <p:nvPr/>
        </p:nvSpPr>
        <p:spPr>
          <a:xfrm>
            <a:off x="609600" y="3886200"/>
            <a:ext cx="8153400" cy="2062103"/>
          </a:xfrm>
          <a:prstGeom prst="rect">
            <a:avLst/>
          </a:prstGeom>
          <a:noFill/>
        </p:spPr>
        <p:txBody>
          <a:bodyPr wrap="square" rtlCol="0">
            <a:spAutoFit/>
          </a:bodyPr>
          <a:lstStyle/>
          <a:p>
            <a:pPr marL="342900" lvl="0" indent="-342900" algn="ctr"/>
            <a:r>
              <a:rPr lang="en-US" sz="3200" dirty="0" smtClean="0"/>
              <a:t>Ruling:</a:t>
            </a:r>
          </a:p>
          <a:p>
            <a:pPr marL="342900" lvl="0" indent="-342900" algn="ctr"/>
            <a:r>
              <a:rPr lang="en-US" sz="3200" dirty="0" smtClean="0"/>
              <a:t>The </a:t>
            </a:r>
            <a:r>
              <a:rPr lang="en-US" sz="3200" dirty="0"/>
              <a:t>illegal batter is legalized when there is a pitch (legal or illegal), play or a balk</a:t>
            </a:r>
            <a:r>
              <a:rPr lang="en-US" sz="3200" dirty="0" smtClean="0"/>
              <a:t>.</a:t>
            </a:r>
          </a:p>
          <a:p>
            <a:pPr marL="342900" lvl="0" indent="-342900" algn="ctr"/>
            <a:r>
              <a:rPr lang="en-US" sz="3200" dirty="0" smtClean="0"/>
              <a:t>B1 is legally at bat.</a:t>
            </a:r>
          </a:p>
        </p:txBody>
      </p:sp>
      <p:sp>
        <p:nvSpPr>
          <p:cNvPr id="8" name="TextBox 7"/>
          <p:cNvSpPr txBox="1"/>
          <p:nvPr/>
        </p:nvSpPr>
        <p:spPr>
          <a:xfrm>
            <a:off x="1219200" y="1600200"/>
            <a:ext cx="6324600" cy="2062103"/>
          </a:xfrm>
          <a:prstGeom prst="rect">
            <a:avLst/>
          </a:prstGeom>
          <a:noFill/>
        </p:spPr>
        <p:txBody>
          <a:bodyPr wrap="square" rtlCol="0">
            <a:spAutoFit/>
          </a:bodyPr>
          <a:lstStyle/>
          <a:p>
            <a:pPr algn="ctr"/>
            <a:r>
              <a:rPr lang="en-US" sz="3200" b="1" dirty="0">
                <a:solidFill>
                  <a:srgbClr val="FFFF00"/>
                </a:solidFill>
              </a:rPr>
              <a:t>B3 bats instead of B1, </a:t>
            </a:r>
            <a:endParaRPr lang="en-US" sz="3200" b="1" dirty="0" smtClean="0">
              <a:solidFill>
                <a:srgbClr val="FFFF00"/>
              </a:solidFill>
            </a:endParaRPr>
          </a:p>
          <a:p>
            <a:pPr algn="ctr"/>
            <a:r>
              <a:rPr lang="en-US" sz="3200" b="1" dirty="0" smtClean="0">
                <a:solidFill>
                  <a:srgbClr val="FFFF00"/>
                </a:solidFill>
              </a:rPr>
              <a:t>B1 </a:t>
            </a:r>
            <a:r>
              <a:rPr lang="en-US" sz="3200" b="1" dirty="0">
                <a:solidFill>
                  <a:srgbClr val="FFFF00"/>
                </a:solidFill>
              </a:rPr>
              <a:t>then follows B3 when he is discovered after his first pitch.</a:t>
            </a:r>
          </a:p>
          <a:p>
            <a:pPr algn="ctr"/>
            <a:r>
              <a:rPr lang="en-US" sz="3200" b="1" dirty="0" smtClean="0">
                <a:solidFill>
                  <a:srgbClr val="FFFF00"/>
                </a:solidFill>
              </a:rPr>
              <a:t>Who </a:t>
            </a:r>
            <a:r>
              <a:rPr lang="en-US" sz="3200" b="1" dirty="0">
                <a:solidFill>
                  <a:srgbClr val="FFFF00"/>
                </a:solidFill>
              </a:rPr>
              <a:t>now is the correct batter?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
            <a:ext cx="6400800" cy="954107"/>
          </a:xfrm>
          <a:prstGeom prst="rect">
            <a:avLst/>
          </a:prstGeom>
          <a:noFill/>
        </p:spPr>
        <p:txBody>
          <a:bodyPr wrap="square" rtlCol="0">
            <a:spAutoFit/>
          </a:bodyPr>
          <a:lstStyle/>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14</a:t>
            </a:fld>
            <a:endParaRPr lang="en-US"/>
          </a:p>
        </p:txBody>
      </p:sp>
      <p:sp>
        <p:nvSpPr>
          <p:cNvPr id="9" name="TextBox 8"/>
          <p:cNvSpPr txBox="1"/>
          <p:nvPr/>
        </p:nvSpPr>
        <p:spPr>
          <a:xfrm>
            <a:off x="609600" y="4191000"/>
            <a:ext cx="8153400" cy="2062103"/>
          </a:xfrm>
          <a:prstGeom prst="rect">
            <a:avLst/>
          </a:prstGeom>
          <a:noFill/>
        </p:spPr>
        <p:txBody>
          <a:bodyPr wrap="square" rtlCol="0">
            <a:spAutoFit/>
          </a:bodyPr>
          <a:lstStyle/>
          <a:p>
            <a:r>
              <a:rPr lang="en-US" sz="3200" dirty="0">
                <a:solidFill>
                  <a:srgbClr val="FF3300"/>
                </a:solidFill>
              </a:rPr>
              <a:t>Ruling: B4 replaces the improper batter with the accumulated count. </a:t>
            </a:r>
            <a:endParaRPr lang="en-US" sz="3200" dirty="0" smtClean="0">
              <a:solidFill>
                <a:srgbClr val="FF3300"/>
              </a:solidFill>
            </a:endParaRPr>
          </a:p>
          <a:p>
            <a:r>
              <a:rPr lang="en-US" sz="3200" dirty="0" smtClean="0">
                <a:solidFill>
                  <a:srgbClr val="FF3300"/>
                </a:solidFill>
              </a:rPr>
              <a:t>The </a:t>
            </a:r>
            <a:r>
              <a:rPr lang="en-US" sz="3200" dirty="0">
                <a:solidFill>
                  <a:srgbClr val="FF3300"/>
                </a:solidFill>
              </a:rPr>
              <a:t>activity by the </a:t>
            </a:r>
            <a:r>
              <a:rPr lang="en-US" sz="3200" dirty="0" smtClean="0">
                <a:solidFill>
                  <a:srgbClr val="FF3300"/>
                </a:solidFill>
              </a:rPr>
              <a:t>improper batter did </a:t>
            </a:r>
            <a:r>
              <a:rPr lang="en-US" sz="3200" dirty="0">
                <a:solidFill>
                  <a:srgbClr val="FF3300"/>
                </a:solidFill>
              </a:rPr>
              <a:t>not assist or advance </a:t>
            </a:r>
            <a:r>
              <a:rPr lang="en-US" sz="3200" dirty="0" smtClean="0">
                <a:solidFill>
                  <a:srgbClr val="FF3300"/>
                </a:solidFill>
              </a:rPr>
              <a:t>R1 so </a:t>
            </a:r>
            <a:r>
              <a:rPr lang="en-US" sz="3200" dirty="0">
                <a:solidFill>
                  <a:srgbClr val="FF3300"/>
                </a:solidFill>
              </a:rPr>
              <a:t>the run scores.</a:t>
            </a:r>
          </a:p>
        </p:txBody>
      </p:sp>
      <p:sp>
        <p:nvSpPr>
          <p:cNvPr id="8" name="TextBox 7"/>
          <p:cNvSpPr txBox="1"/>
          <p:nvPr/>
        </p:nvSpPr>
        <p:spPr>
          <a:xfrm>
            <a:off x="381000" y="990600"/>
            <a:ext cx="8382000" cy="3046988"/>
          </a:xfrm>
          <a:prstGeom prst="rect">
            <a:avLst/>
          </a:prstGeom>
          <a:noFill/>
        </p:spPr>
        <p:txBody>
          <a:bodyPr wrap="square" rtlCol="0">
            <a:spAutoFit/>
          </a:bodyPr>
          <a:lstStyle/>
          <a:p>
            <a:pPr algn="ctr"/>
            <a:r>
              <a:rPr lang="en-US" sz="3200" b="1" dirty="0">
                <a:solidFill>
                  <a:srgbClr val="FFFF00"/>
                </a:solidFill>
              </a:rPr>
              <a:t>R1 on 3</a:t>
            </a:r>
            <a:r>
              <a:rPr lang="en-US" sz="3200" b="1" baseline="30000" dirty="0">
                <a:solidFill>
                  <a:srgbClr val="FFFF00"/>
                </a:solidFill>
              </a:rPr>
              <a:t>rd</a:t>
            </a:r>
            <a:r>
              <a:rPr lang="en-US" sz="3200" b="1" dirty="0">
                <a:solidFill>
                  <a:srgbClr val="FFFF00"/>
                </a:solidFill>
              </a:rPr>
              <a:t>, 2 outs. </a:t>
            </a:r>
            <a:endParaRPr lang="en-US" sz="3200" b="1" dirty="0" smtClean="0">
              <a:solidFill>
                <a:srgbClr val="FFFF00"/>
              </a:solidFill>
            </a:endParaRPr>
          </a:p>
          <a:p>
            <a:pPr algn="ctr"/>
            <a:r>
              <a:rPr lang="en-US" sz="3200" b="1" dirty="0" smtClean="0">
                <a:solidFill>
                  <a:srgbClr val="FFFF00"/>
                </a:solidFill>
              </a:rPr>
              <a:t>Improper </a:t>
            </a:r>
            <a:r>
              <a:rPr lang="en-US" sz="3200" b="1" dirty="0">
                <a:solidFill>
                  <a:srgbClr val="FFFF00"/>
                </a:solidFill>
              </a:rPr>
              <a:t>B5 @ bat, </a:t>
            </a:r>
            <a:r>
              <a:rPr lang="en-US" sz="3200" b="1" dirty="0" smtClean="0">
                <a:solidFill>
                  <a:srgbClr val="FFFF00"/>
                </a:solidFill>
              </a:rPr>
              <a:t>count </a:t>
            </a:r>
            <a:r>
              <a:rPr lang="en-US" sz="3200" b="1" dirty="0">
                <a:solidFill>
                  <a:srgbClr val="FFFF00"/>
                </a:solidFill>
              </a:rPr>
              <a:t>= 1-1</a:t>
            </a:r>
          </a:p>
          <a:p>
            <a:pPr algn="ctr"/>
            <a:r>
              <a:rPr lang="en-US" sz="3200" b="1" dirty="0" smtClean="0">
                <a:solidFill>
                  <a:srgbClr val="FFFF00"/>
                </a:solidFill>
              </a:rPr>
              <a:t>During </a:t>
            </a:r>
            <a:r>
              <a:rPr lang="en-US" sz="3200" b="1" dirty="0">
                <a:solidFill>
                  <a:srgbClr val="FFFF00"/>
                </a:solidFill>
              </a:rPr>
              <a:t>F1’s </a:t>
            </a:r>
            <a:r>
              <a:rPr lang="en-US" sz="3200" b="1" dirty="0" smtClean="0">
                <a:solidFill>
                  <a:srgbClr val="FFFF00"/>
                </a:solidFill>
              </a:rPr>
              <a:t>windup, </a:t>
            </a:r>
            <a:r>
              <a:rPr lang="en-US" sz="3200" b="1" dirty="0">
                <a:solidFill>
                  <a:srgbClr val="FFFF00"/>
                </a:solidFill>
              </a:rPr>
              <a:t>R1 steals home </a:t>
            </a:r>
            <a:endParaRPr lang="en-US" sz="3200" b="1" dirty="0" smtClean="0">
              <a:solidFill>
                <a:srgbClr val="FFFF00"/>
              </a:solidFill>
            </a:endParaRPr>
          </a:p>
          <a:p>
            <a:pPr algn="ctr"/>
            <a:r>
              <a:rPr lang="en-US" sz="3200" b="1" dirty="0" smtClean="0">
                <a:solidFill>
                  <a:srgbClr val="FFFF00"/>
                </a:solidFill>
              </a:rPr>
              <a:t>and </a:t>
            </a:r>
            <a:r>
              <a:rPr lang="en-US" sz="3200" b="1" dirty="0">
                <a:solidFill>
                  <a:srgbClr val="FFFF00"/>
                </a:solidFill>
              </a:rPr>
              <a:t>beats the </a:t>
            </a:r>
            <a:r>
              <a:rPr lang="en-US" sz="3200" b="1" dirty="0" smtClean="0">
                <a:solidFill>
                  <a:srgbClr val="FFFF00"/>
                </a:solidFill>
              </a:rPr>
              <a:t>pitch.  </a:t>
            </a:r>
          </a:p>
          <a:p>
            <a:pPr algn="ctr"/>
            <a:r>
              <a:rPr lang="en-US" sz="3200" b="1" dirty="0" smtClean="0">
                <a:solidFill>
                  <a:srgbClr val="FFFF00"/>
                </a:solidFill>
              </a:rPr>
              <a:t>The </a:t>
            </a:r>
            <a:r>
              <a:rPr lang="en-US" sz="3200" b="1" dirty="0">
                <a:solidFill>
                  <a:srgbClr val="FFFF00"/>
                </a:solidFill>
              </a:rPr>
              <a:t>defense advises </a:t>
            </a:r>
            <a:r>
              <a:rPr lang="en-US" sz="3200" b="1" dirty="0" smtClean="0">
                <a:solidFill>
                  <a:srgbClr val="FFFF00"/>
                </a:solidFill>
              </a:rPr>
              <a:t>the umpire </a:t>
            </a:r>
            <a:r>
              <a:rPr lang="en-US" sz="3200" b="1" dirty="0">
                <a:solidFill>
                  <a:srgbClr val="FFFF00"/>
                </a:solidFill>
              </a:rPr>
              <a:t>the proper batter is B4</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523220"/>
          </a:xfrm>
          <a:prstGeom prst="rect">
            <a:avLst/>
          </a:prstGeom>
          <a:noFill/>
        </p:spPr>
        <p:txBody>
          <a:bodyPr wrap="square" rtlCol="0">
            <a:spAutoFit/>
          </a:bodyPr>
          <a:lstStyle/>
          <a:p>
            <a:pPr algn="ctr"/>
            <a:r>
              <a:rPr lang="en-US" sz="2800" b="1" dirty="0" smtClean="0">
                <a:solidFill>
                  <a:srgbClr val="FFFF00"/>
                </a:solidFill>
              </a:rPr>
              <a:t>7.2.1 Balls, Strikes, Hits</a:t>
            </a:r>
            <a:endParaRPr lang="en-US" sz="2800" b="1" dirty="0">
              <a:solidFill>
                <a:srgbClr val="FFFF00"/>
              </a:solidFill>
            </a:endParaRPr>
          </a:p>
        </p:txBody>
      </p:sp>
      <p:sp>
        <p:nvSpPr>
          <p:cNvPr id="3" name="TextBox 2"/>
          <p:cNvSpPr txBox="1"/>
          <p:nvPr/>
        </p:nvSpPr>
        <p:spPr>
          <a:xfrm>
            <a:off x="457200" y="1905000"/>
            <a:ext cx="8153400" cy="1077218"/>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pitch enters any part of the strike zone in flight and is not struck at</a:t>
            </a:r>
            <a:r>
              <a:rPr lang="en-US" sz="3200" b="1" dirty="0" smtClean="0">
                <a:solidFill>
                  <a:srgbClr val="FFFF00"/>
                </a:solidFill>
              </a:rPr>
              <a:t>.</a:t>
            </a:r>
            <a:endParaRPr lang="en-US" sz="3200" b="1" dirty="0">
              <a:solidFill>
                <a:srgbClr val="FFFF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15</a:t>
            </a:fld>
            <a:endParaRPr lang="en-US"/>
          </a:p>
        </p:txBody>
      </p:sp>
      <p:sp>
        <p:nvSpPr>
          <p:cNvPr id="8" name="TextBox 7"/>
          <p:cNvSpPr txBox="1"/>
          <p:nvPr/>
        </p:nvSpPr>
        <p:spPr>
          <a:xfrm>
            <a:off x="228600" y="990600"/>
            <a:ext cx="8610600" cy="646331"/>
          </a:xfrm>
          <a:prstGeom prst="rect">
            <a:avLst/>
          </a:prstGeom>
          <a:noFill/>
        </p:spPr>
        <p:txBody>
          <a:bodyPr wrap="square" rtlCol="0">
            <a:spAutoFit/>
          </a:bodyPr>
          <a:lstStyle/>
          <a:p>
            <a:pPr algn="ctr"/>
            <a:r>
              <a:rPr lang="en-US" sz="3600" b="1" dirty="0" smtClean="0"/>
              <a:t>A “STRIKE” is charged to the batter when:</a:t>
            </a:r>
            <a:endParaRPr lang="en-US" sz="3600" b="1" dirty="0"/>
          </a:p>
        </p:txBody>
      </p:sp>
      <p:sp>
        <p:nvSpPr>
          <p:cNvPr id="11" name="TextBox 10"/>
          <p:cNvSpPr txBox="1"/>
          <p:nvPr/>
        </p:nvSpPr>
        <p:spPr>
          <a:xfrm>
            <a:off x="533400" y="3581400"/>
            <a:ext cx="8153400" cy="584775"/>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pitch is </a:t>
            </a:r>
            <a:r>
              <a:rPr lang="en-US" sz="3200" b="1" dirty="0" smtClean="0">
                <a:solidFill>
                  <a:srgbClr val="FFFF00"/>
                </a:solidFill>
              </a:rPr>
              <a:t>swung at </a:t>
            </a:r>
            <a:r>
              <a:rPr lang="en-US" sz="3200" b="1" dirty="0">
                <a:solidFill>
                  <a:srgbClr val="FFFF00"/>
                </a:solidFill>
              </a:rPr>
              <a:t>and missed</a:t>
            </a:r>
            <a:r>
              <a:rPr lang="en-US" sz="3200" dirty="0"/>
              <a:t>.</a:t>
            </a:r>
            <a:endParaRPr lang="en-US" sz="3200" b="1" dirty="0">
              <a:solidFill>
                <a:srgbClr val="FFFF00"/>
              </a:solidFill>
            </a:endParaRPr>
          </a:p>
        </p:txBody>
      </p:sp>
      <p:sp>
        <p:nvSpPr>
          <p:cNvPr id="12" name="TextBox 11"/>
          <p:cNvSpPr txBox="1"/>
          <p:nvPr/>
        </p:nvSpPr>
        <p:spPr>
          <a:xfrm>
            <a:off x="533400" y="4876800"/>
            <a:ext cx="8153400" cy="1077218"/>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pitch is fouled off and there are less than 2 strikes.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523220"/>
          </a:xfrm>
          <a:prstGeom prst="rect">
            <a:avLst/>
          </a:prstGeom>
          <a:noFill/>
        </p:spPr>
        <p:txBody>
          <a:bodyPr wrap="square" rtlCol="0">
            <a:spAutoFit/>
          </a:bodyPr>
          <a:lstStyle/>
          <a:p>
            <a:pPr algn="ctr"/>
            <a:r>
              <a:rPr lang="en-US" sz="2800" b="1" dirty="0" smtClean="0">
                <a:solidFill>
                  <a:srgbClr val="FFFF00"/>
                </a:solidFill>
              </a:rPr>
              <a:t>7.1.2 Balls, Strikes, Hits</a:t>
            </a:r>
            <a:endParaRPr lang="en-US" sz="2800" b="1" dirty="0">
              <a:solidFill>
                <a:srgbClr val="FFFF00"/>
              </a:solidFill>
            </a:endParaRP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16</a:t>
            </a:fld>
            <a:endParaRPr lang="en-US"/>
          </a:p>
        </p:txBody>
      </p:sp>
      <p:sp>
        <p:nvSpPr>
          <p:cNvPr id="8" name="TextBox 7"/>
          <p:cNvSpPr txBox="1"/>
          <p:nvPr/>
        </p:nvSpPr>
        <p:spPr>
          <a:xfrm>
            <a:off x="228600" y="990600"/>
            <a:ext cx="8610600" cy="646331"/>
          </a:xfrm>
          <a:prstGeom prst="rect">
            <a:avLst/>
          </a:prstGeom>
          <a:noFill/>
        </p:spPr>
        <p:txBody>
          <a:bodyPr wrap="square" rtlCol="0">
            <a:spAutoFit/>
          </a:bodyPr>
          <a:lstStyle/>
          <a:p>
            <a:pPr algn="ctr"/>
            <a:r>
              <a:rPr lang="en-US" sz="3600" b="1" dirty="0" smtClean="0"/>
              <a:t>A “STRIKE” is charged to the batter when:</a:t>
            </a:r>
            <a:endParaRPr lang="en-US" sz="3600" b="1" dirty="0"/>
          </a:p>
        </p:txBody>
      </p:sp>
      <p:sp>
        <p:nvSpPr>
          <p:cNvPr id="11" name="TextBox 10"/>
          <p:cNvSpPr txBox="1"/>
          <p:nvPr/>
        </p:nvSpPr>
        <p:spPr>
          <a:xfrm>
            <a:off x="457200" y="2286000"/>
            <a:ext cx="8153400" cy="584775"/>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pitch is a foul tip after 2 strikes.</a:t>
            </a:r>
          </a:p>
        </p:txBody>
      </p:sp>
      <p:sp>
        <p:nvSpPr>
          <p:cNvPr id="12" name="TextBox 11"/>
          <p:cNvSpPr txBox="1"/>
          <p:nvPr/>
        </p:nvSpPr>
        <p:spPr>
          <a:xfrm>
            <a:off x="457200" y="3886200"/>
            <a:ext cx="8153400" cy="584775"/>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pitch fouled from an attempted bunt</a:t>
            </a:r>
            <a:r>
              <a:rPr lang="en-US" sz="3200" b="1" dirty="0" smtClean="0">
                <a:solidFill>
                  <a:srgbClr val="FFFF00"/>
                </a:solidFill>
              </a:rPr>
              <a:t>.</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523220"/>
          </a:xfrm>
          <a:prstGeom prst="rect">
            <a:avLst/>
          </a:prstGeom>
          <a:noFill/>
        </p:spPr>
        <p:txBody>
          <a:bodyPr wrap="square" rtlCol="0">
            <a:spAutoFit/>
          </a:bodyPr>
          <a:lstStyle/>
          <a:p>
            <a:pPr algn="ctr"/>
            <a:r>
              <a:rPr lang="en-US" sz="2800" b="1" dirty="0" smtClean="0">
                <a:solidFill>
                  <a:srgbClr val="FFFF00"/>
                </a:solidFill>
              </a:rPr>
              <a:t>7.1.2 Balls, Strikes, Hits</a:t>
            </a:r>
            <a:endParaRPr lang="en-US" sz="2800" b="1" dirty="0">
              <a:solidFill>
                <a:srgbClr val="FFFF00"/>
              </a:solidFill>
            </a:endParaRPr>
          </a:p>
        </p:txBody>
      </p:sp>
      <p:sp>
        <p:nvSpPr>
          <p:cNvPr id="3" name="TextBox 2"/>
          <p:cNvSpPr txBox="1"/>
          <p:nvPr/>
        </p:nvSpPr>
        <p:spPr>
          <a:xfrm>
            <a:off x="457200" y="2286000"/>
            <a:ext cx="8153400" cy="1077218"/>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batted ball contacts the batter in the batters box</a:t>
            </a:r>
            <a:r>
              <a:rPr lang="en-US" sz="3200" b="1" dirty="0" smtClean="0">
                <a:solidFill>
                  <a:srgbClr val="FFFF00"/>
                </a:solidFill>
              </a:rPr>
              <a:t>.</a:t>
            </a:r>
            <a:endParaRPr lang="en-US" sz="3200" b="1" dirty="0">
              <a:solidFill>
                <a:srgbClr val="FFFF00"/>
              </a:solidFill>
            </a:endParaRP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17</a:t>
            </a:fld>
            <a:endParaRPr lang="en-US"/>
          </a:p>
        </p:txBody>
      </p:sp>
      <p:sp>
        <p:nvSpPr>
          <p:cNvPr id="8" name="TextBox 7"/>
          <p:cNvSpPr txBox="1"/>
          <p:nvPr/>
        </p:nvSpPr>
        <p:spPr>
          <a:xfrm>
            <a:off x="228600" y="990600"/>
            <a:ext cx="8610600" cy="646331"/>
          </a:xfrm>
          <a:prstGeom prst="rect">
            <a:avLst/>
          </a:prstGeom>
          <a:noFill/>
        </p:spPr>
        <p:txBody>
          <a:bodyPr wrap="square" rtlCol="0">
            <a:spAutoFit/>
          </a:bodyPr>
          <a:lstStyle/>
          <a:p>
            <a:pPr algn="ctr"/>
            <a:r>
              <a:rPr lang="en-US" sz="3600" b="1" dirty="0" smtClean="0"/>
              <a:t>A “STRIKE” is charged to the batter when:</a:t>
            </a:r>
            <a:endParaRPr lang="en-US" sz="3600" b="1" dirty="0"/>
          </a:p>
        </p:txBody>
      </p:sp>
      <p:sp>
        <p:nvSpPr>
          <p:cNvPr id="11" name="TextBox 10"/>
          <p:cNvSpPr txBox="1"/>
          <p:nvPr/>
        </p:nvSpPr>
        <p:spPr>
          <a:xfrm>
            <a:off x="533400" y="4038600"/>
            <a:ext cx="8153400" cy="1077218"/>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a:t>
            </a:r>
            <a:r>
              <a:rPr lang="en-US" sz="3200" b="1" dirty="0" smtClean="0">
                <a:solidFill>
                  <a:srgbClr val="FFFF00"/>
                </a:solidFill>
              </a:rPr>
              <a:t>batter delays, </a:t>
            </a:r>
            <a:r>
              <a:rPr lang="en-US" sz="3200" b="1" dirty="0">
                <a:solidFill>
                  <a:srgbClr val="FFFF00"/>
                </a:solidFill>
              </a:rPr>
              <a:t>(batter steps out with both feet), “strike”, second strike if pitch is </a:t>
            </a:r>
            <a:r>
              <a:rPr lang="en-US" sz="3200" b="1" dirty="0" smtClean="0">
                <a:solidFill>
                  <a:srgbClr val="FFFF00"/>
                </a:solidFill>
              </a:rPr>
              <a:t>made!</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523220"/>
          </a:xfrm>
          <a:prstGeom prst="rect">
            <a:avLst/>
          </a:prstGeom>
          <a:noFill/>
        </p:spPr>
        <p:txBody>
          <a:bodyPr wrap="square" rtlCol="0">
            <a:spAutoFit/>
          </a:bodyPr>
          <a:lstStyle/>
          <a:p>
            <a:pPr algn="ctr"/>
            <a:r>
              <a:rPr lang="en-US" sz="2800" b="1" dirty="0" smtClean="0">
                <a:solidFill>
                  <a:srgbClr val="FFFF00"/>
                </a:solidFill>
              </a:rPr>
              <a:t>7.2.2 Balls, Strikes, Hits</a:t>
            </a:r>
            <a:endParaRPr lang="en-US" sz="2800" b="1" dirty="0">
              <a:solidFill>
                <a:srgbClr val="FFFF00"/>
              </a:solidFill>
            </a:endParaRP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18</a:t>
            </a:fld>
            <a:endParaRPr lang="en-US"/>
          </a:p>
        </p:txBody>
      </p:sp>
      <p:sp>
        <p:nvSpPr>
          <p:cNvPr id="8" name="TextBox 7"/>
          <p:cNvSpPr txBox="1"/>
          <p:nvPr/>
        </p:nvSpPr>
        <p:spPr>
          <a:xfrm>
            <a:off x="228600" y="1600200"/>
            <a:ext cx="8610600" cy="2554545"/>
          </a:xfrm>
          <a:prstGeom prst="rect">
            <a:avLst/>
          </a:prstGeom>
          <a:noFill/>
        </p:spPr>
        <p:txBody>
          <a:bodyPr wrap="square" rtlCol="0">
            <a:spAutoFit/>
          </a:bodyPr>
          <a:lstStyle/>
          <a:p>
            <a:pPr algn="ctr"/>
            <a:r>
              <a:rPr lang="en-US" sz="4000" b="1" dirty="0" smtClean="0">
                <a:solidFill>
                  <a:srgbClr val="FFFF00"/>
                </a:solidFill>
              </a:rPr>
              <a:t>A “BALL” is credited </a:t>
            </a:r>
          </a:p>
          <a:p>
            <a:pPr algn="ctr"/>
            <a:r>
              <a:rPr lang="en-US" sz="4000" b="1" dirty="0" smtClean="0">
                <a:solidFill>
                  <a:srgbClr val="FFFF00"/>
                </a:solidFill>
              </a:rPr>
              <a:t>when a pitch isn’t touched by the bat </a:t>
            </a:r>
          </a:p>
          <a:p>
            <a:pPr algn="ctr"/>
            <a:r>
              <a:rPr lang="en-US" sz="4000" b="1" dirty="0" smtClean="0">
                <a:solidFill>
                  <a:srgbClr val="FFFF00"/>
                </a:solidFill>
              </a:rPr>
              <a:t>and is not in the zone </a:t>
            </a:r>
          </a:p>
          <a:p>
            <a:pPr algn="ctr"/>
            <a:r>
              <a:rPr lang="en-US" sz="4000" b="1" dirty="0" smtClean="0">
                <a:solidFill>
                  <a:srgbClr val="FFFF00"/>
                </a:solidFill>
              </a:rPr>
              <a:t>or is an illegal pitch.</a:t>
            </a:r>
            <a:endParaRPr lang="en-US"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95400"/>
            <a:ext cx="5080855" cy="5105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22060" y="479921"/>
            <a:ext cx="4069540" cy="6378079"/>
          </a:xfrm>
          <a:prstGeom prst="rect">
            <a:avLst/>
          </a:prstGeom>
          <a:noFill/>
          <a:ln w="9525">
            <a:noFill/>
            <a:miter lim="800000"/>
            <a:headEnd/>
            <a:tailEnd/>
          </a:ln>
        </p:spPr>
      </p:pic>
      <p:sp>
        <p:nvSpPr>
          <p:cNvPr id="6" name="TextBox 5"/>
          <p:cNvSpPr txBox="1"/>
          <p:nvPr/>
        </p:nvSpPr>
        <p:spPr>
          <a:xfrm>
            <a:off x="381000" y="2209800"/>
            <a:ext cx="4267200" cy="332398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Excuse me, </a:t>
            </a:r>
          </a:p>
          <a:p>
            <a:pPr algn="ctr"/>
            <a:r>
              <a:rPr lang="en-US" sz="4800" b="1" dirty="0" smtClean="0">
                <a:solidFill>
                  <a:schemeClr val="bg1"/>
                </a:solidFill>
                <a:effectLst>
                  <a:outerShdw blurRad="38100" dist="38100" dir="2700000" algn="tl">
                    <a:srgbClr val="000000">
                      <a:alpha val="43137"/>
                    </a:srgbClr>
                  </a:outerShdw>
                </a:effectLst>
              </a:rPr>
              <a:t>Mr. Umpire, Sir, May I have a word with you? </a:t>
            </a:r>
            <a:endParaRPr lang="en-US" sz="4800" b="1" dirty="0">
              <a:solidFill>
                <a:schemeClr val="bg1"/>
              </a:solidFill>
              <a:effectLst>
                <a:outerShdw blurRad="38100" dist="38100" dir="2700000" algn="tl">
                  <a:srgbClr val="000000">
                    <a:alpha val="43137"/>
                  </a:srgbClr>
                </a:outerShdw>
              </a:effectLst>
            </a:endParaRPr>
          </a:p>
          <a:p>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8A47D250-FD55-46D5-85CD-5F83EB68D27C}"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36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3810000" y="1371600"/>
            <a:ext cx="5070118" cy="42671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543800" y="533400"/>
            <a:ext cx="695325" cy="857250"/>
          </a:xfrm>
          <a:prstGeom prst="rect">
            <a:avLst/>
          </a:prstGeom>
          <a:noFill/>
          <a:ln w="9525">
            <a:noFill/>
            <a:miter lim="800000"/>
            <a:headEnd/>
            <a:tailEnd/>
          </a:ln>
        </p:spPr>
      </p:pic>
      <p:sp>
        <p:nvSpPr>
          <p:cNvPr id="12" name="TextBox 11"/>
          <p:cNvSpPr txBox="1"/>
          <p:nvPr/>
        </p:nvSpPr>
        <p:spPr>
          <a:xfrm>
            <a:off x="304800" y="609600"/>
            <a:ext cx="4724400" cy="3477875"/>
          </a:xfrm>
          <a:prstGeom prst="rect">
            <a:avLst/>
          </a:prstGeom>
          <a:noFill/>
        </p:spPr>
        <p:txBody>
          <a:bodyPr wrap="square" rtlCol="0">
            <a:spAutoFit/>
          </a:bodyPr>
          <a:lstStyle/>
          <a:p>
            <a:pPr algn="ctr"/>
            <a:r>
              <a:rPr lang="en-US" sz="4400" dirty="0" smtClean="0">
                <a:solidFill>
                  <a:srgbClr val="FFFF00"/>
                </a:solidFill>
                <a:latin typeface="Franklin Gothic Heavy" pitchFamily="34" charset="0"/>
              </a:rPr>
              <a:t>Baseball Training</a:t>
            </a:r>
            <a:endParaRPr lang="en-US" sz="2000" dirty="0" smtClean="0">
              <a:solidFill>
                <a:srgbClr val="FFFF00"/>
              </a:solidFill>
              <a:latin typeface="Franklin Gothic Heavy" pitchFamily="34" charset="0"/>
            </a:endParaRPr>
          </a:p>
          <a:p>
            <a:r>
              <a:rPr lang="en-US" sz="4400" dirty="0" smtClean="0">
                <a:solidFill>
                  <a:srgbClr val="FFFF00"/>
                </a:solidFill>
                <a:latin typeface="Franklin Gothic Heavy" pitchFamily="34" charset="0"/>
              </a:rPr>
              <a:t>Presentation</a:t>
            </a:r>
          </a:p>
          <a:p>
            <a:pPr algn="ctr"/>
            <a:endParaRPr lang="en-US" sz="4400" dirty="0" smtClean="0">
              <a:solidFill>
                <a:srgbClr val="FFFF00"/>
              </a:solidFill>
              <a:latin typeface="Franklin Gothic Heavy" pitchFamily="34" charset="0"/>
            </a:endParaRPr>
          </a:p>
          <a:p>
            <a:pPr algn="ctr"/>
            <a:r>
              <a:rPr lang="en-US" sz="4400" smtClean="0">
                <a:solidFill>
                  <a:srgbClr val="FFFF00"/>
                </a:solidFill>
                <a:latin typeface="Franklin Gothic Heavy" pitchFamily="34" charset="0"/>
              </a:rPr>
              <a:t>NFHS </a:t>
            </a:r>
            <a:r>
              <a:rPr lang="en-US" sz="4400" dirty="0" smtClean="0">
                <a:solidFill>
                  <a:srgbClr val="FFFF00"/>
                </a:solidFill>
                <a:latin typeface="Franklin Gothic Heavy" pitchFamily="34" charset="0"/>
              </a:rPr>
              <a:t>Rule 7</a:t>
            </a:r>
          </a:p>
          <a:p>
            <a:pPr algn="ctr"/>
            <a:r>
              <a:rPr lang="en-US" sz="4400" dirty="0" smtClean="0">
                <a:solidFill>
                  <a:srgbClr val="FFFF00"/>
                </a:solidFill>
                <a:latin typeface="Franklin Gothic Heavy" pitchFamily="34" charset="0"/>
              </a:rPr>
              <a:t>Batting</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0" y="1219200"/>
            <a:ext cx="5080855" cy="5105400"/>
          </a:xfrm>
          <a:prstGeom prst="rect">
            <a:avLst/>
          </a:prstGeom>
          <a:noFill/>
          <a:ln w="9525">
            <a:noFill/>
            <a:miter lim="800000"/>
            <a:headEnd/>
            <a:tailEnd/>
          </a:ln>
        </p:spPr>
      </p:pic>
      <p:sp>
        <p:nvSpPr>
          <p:cNvPr id="4" name="TextBox 3"/>
          <p:cNvSpPr txBox="1"/>
          <p:nvPr/>
        </p:nvSpPr>
        <p:spPr>
          <a:xfrm>
            <a:off x="1219200" y="762000"/>
            <a:ext cx="2667000" cy="584775"/>
          </a:xfrm>
          <a:prstGeom prst="rect">
            <a:avLst/>
          </a:prstGeom>
          <a:noFill/>
        </p:spPr>
        <p:txBody>
          <a:bodyPr wrap="square" rtlCol="0">
            <a:spAutoFit/>
          </a:bodyPr>
          <a:lstStyle/>
          <a:p>
            <a:pPr algn="ctr"/>
            <a:r>
              <a:rPr lang="en-US" sz="3200" b="1" dirty="0"/>
              <a:t>Situation: </a:t>
            </a:r>
          </a:p>
        </p:txBody>
      </p:sp>
      <p:sp>
        <p:nvSpPr>
          <p:cNvPr id="6" name="TextBox 5"/>
          <p:cNvSpPr txBox="1"/>
          <p:nvPr/>
        </p:nvSpPr>
        <p:spPr>
          <a:xfrm>
            <a:off x="914400" y="1828800"/>
            <a:ext cx="3505200" cy="4062651"/>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Having </a:t>
            </a:r>
            <a:r>
              <a:rPr lang="en-US" sz="2400" b="1" dirty="0">
                <a:solidFill>
                  <a:schemeClr val="bg1"/>
                </a:solidFill>
                <a:effectLst>
                  <a:outerShdw blurRad="38100" dist="38100" dir="2700000" algn="tl">
                    <a:srgbClr val="000000">
                      <a:alpha val="43137"/>
                    </a:srgbClr>
                  </a:outerShdw>
                </a:effectLst>
              </a:rPr>
              <a:t>trouble </a:t>
            </a:r>
            <a:endParaRPr lang="en-US" sz="2400" b="1" dirty="0" smtClean="0">
              <a:solidFill>
                <a:schemeClr val="bg1"/>
              </a:solidFill>
              <a:effectLst>
                <a:outerShdw blurRad="38100" dist="38100" dir="2700000" algn="tl">
                  <a:srgbClr val="000000">
                    <a:alpha val="43137"/>
                  </a:srgbClr>
                </a:outerShdw>
              </a:effectLst>
            </a:endParaRPr>
          </a:p>
          <a:p>
            <a:pPr algn="ctr"/>
            <a:r>
              <a:rPr lang="en-US" sz="2400" b="1" dirty="0" smtClean="0">
                <a:solidFill>
                  <a:schemeClr val="bg1"/>
                </a:solidFill>
                <a:effectLst>
                  <a:outerShdw blurRad="38100" dist="38100" dir="2700000" algn="tl">
                    <a:srgbClr val="000000">
                      <a:alpha val="43137"/>
                    </a:srgbClr>
                  </a:outerShdw>
                </a:effectLst>
              </a:rPr>
              <a:t>throwing </a:t>
            </a:r>
            <a:r>
              <a:rPr lang="en-US" sz="2400" b="1" dirty="0">
                <a:solidFill>
                  <a:schemeClr val="bg1"/>
                </a:solidFill>
                <a:effectLst>
                  <a:outerShdw blurRad="38100" dist="38100" dir="2700000" algn="tl">
                    <a:srgbClr val="000000">
                      <a:alpha val="43137"/>
                    </a:srgbClr>
                  </a:outerShdw>
                </a:effectLst>
              </a:rPr>
              <a:t>strikes, </a:t>
            </a:r>
            <a:endParaRPr lang="en-US" sz="2400" b="1" dirty="0" smtClean="0">
              <a:solidFill>
                <a:schemeClr val="bg1"/>
              </a:solidFill>
              <a:effectLst>
                <a:outerShdw blurRad="38100" dist="38100" dir="2700000" algn="tl">
                  <a:srgbClr val="000000">
                    <a:alpha val="43137"/>
                  </a:srgbClr>
                </a:outerShdw>
              </a:effectLst>
            </a:endParaRPr>
          </a:p>
          <a:p>
            <a:pPr algn="ctr"/>
            <a:r>
              <a:rPr lang="en-US" sz="2400" b="1" dirty="0" smtClean="0">
                <a:solidFill>
                  <a:schemeClr val="bg1"/>
                </a:solidFill>
                <a:effectLst>
                  <a:outerShdw blurRad="38100" dist="38100" dir="2700000" algn="tl">
                    <a:srgbClr val="000000">
                      <a:alpha val="43137"/>
                    </a:srgbClr>
                  </a:outerShdw>
                </a:effectLst>
              </a:rPr>
              <a:t>the </a:t>
            </a:r>
            <a:r>
              <a:rPr lang="en-US" sz="2400" b="1" dirty="0">
                <a:solidFill>
                  <a:schemeClr val="bg1"/>
                </a:solidFill>
                <a:effectLst>
                  <a:outerShdw blurRad="38100" dist="38100" dir="2700000" algn="tl">
                    <a:srgbClr val="000000">
                      <a:alpha val="43137"/>
                    </a:srgbClr>
                  </a:outerShdw>
                </a:effectLst>
              </a:rPr>
              <a:t>batter assumes an exaggerated crouch to shrink the strike zone.</a:t>
            </a:r>
          </a:p>
          <a:p>
            <a:pPr algn="ctr"/>
            <a:r>
              <a:rPr lang="en-US" sz="2400" b="1" dirty="0" smtClean="0">
                <a:solidFill>
                  <a:schemeClr val="bg1"/>
                </a:solidFill>
                <a:effectLst>
                  <a:outerShdw blurRad="38100" dist="38100" dir="2700000" algn="tl">
                    <a:srgbClr val="000000">
                      <a:alpha val="43137"/>
                    </a:srgbClr>
                  </a:outerShdw>
                </a:effectLst>
              </a:rPr>
              <a:t>On </a:t>
            </a:r>
            <a:r>
              <a:rPr lang="en-US" sz="2400" b="1" dirty="0">
                <a:solidFill>
                  <a:schemeClr val="bg1"/>
                </a:solidFill>
                <a:effectLst>
                  <a:outerShdw blurRad="38100" dist="38100" dir="2700000" algn="tl">
                    <a:srgbClr val="000000">
                      <a:alpha val="43137"/>
                    </a:srgbClr>
                  </a:outerShdw>
                </a:effectLst>
              </a:rPr>
              <a:t>a chin high pitch the </a:t>
            </a:r>
            <a:r>
              <a:rPr lang="en-US" sz="2400" b="1" dirty="0" smtClean="0">
                <a:solidFill>
                  <a:schemeClr val="bg1"/>
                </a:solidFill>
                <a:effectLst>
                  <a:outerShdw blurRad="38100" dist="38100" dir="2700000" algn="tl">
                    <a:srgbClr val="000000">
                      <a:alpha val="43137"/>
                    </a:srgbClr>
                  </a:outerShdw>
                </a:effectLst>
              </a:rPr>
              <a:t>umpire </a:t>
            </a:r>
            <a:r>
              <a:rPr lang="en-US" sz="2400" b="1" dirty="0">
                <a:solidFill>
                  <a:schemeClr val="bg1"/>
                </a:solidFill>
                <a:effectLst>
                  <a:outerShdw blurRad="38100" dist="38100" dir="2700000" algn="tl">
                    <a:srgbClr val="000000">
                      <a:alpha val="43137"/>
                    </a:srgbClr>
                  </a:outerShdw>
                </a:effectLst>
              </a:rPr>
              <a:t>calls </a:t>
            </a:r>
            <a:r>
              <a:rPr lang="en-US" sz="2400" b="1" dirty="0" smtClean="0">
                <a:solidFill>
                  <a:schemeClr val="bg1"/>
                </a:solidFill>
                <a:effectLst>
                  <a:outerShdw blurRad="38100" dist="38100" dir="2700000" algn="tl">
                    <a:srgbClr val="000000">
                      <a:alpha val="43137"/>
                    </a:srgbClr>
                  </a:outerShdw>
                </a:effectLst>
              </a:rPr>
              <a:t>a “strike,” </a:t>
            </a:r>
            <a:r>
              <a:rPr lang="en-US" sz="2400" b="1" dirty="0">
                <a:solidFill>
                  <a:schemeClr val="bg1"/>
                </a:solidFill>
                <a:effectLst>
                  <a:outerShdw blurRad="38100" dist="38100" dir="2700000" algn="tl">
                    <a:srgbClr val="000000">
                      <a:alpha val="43137"/>
                    </a:srgbClr>
                  </a:outerShdw>
                </a:effectLst>
              </a:rPr>
              <a:t>now the offense coach asks how this is </a:t>
            </a:r>
            <a:r>
              <a:rPr lang="en-US" sz="2400" b="1" dirty="0" smtClean="0">
                <a:solidFill>
                  <a:schemeClr val="bg1"/>
                </a:solidFill>
                <a:effectLst>
                  <a:outerShdw blurRad="38100" dist="38100" dir="2700000" algn="tl">
                    <a:srgbClr val="000000">
                      <a:alpha val="43137"/>
                    </a:srgbClr>
                  </a:outerShdw>
                </a:effectLst>
              </a:rPr>
              <a:t>determined</a:t>
            </a:r>
            <a:r>
              <a:rPr lang="en-US" sz="2400" b="1" dirty="0">
                <a:solidFill>
                  <a:schemeClr val="bg1"/>
                </a:solidFill>
                <a:effectLst>
                  <a:outerShdw blurRad="38100" dist="38100" dir="2700000" algn="tl">
                    <a:srgbClr val="000000">
                      <a:alpha val="43137"/>
                    </a:srgbClr>
                  </a:outerShdw>
                </a:effectLst>
              </a:rPr>
              <a:t>.</a:t>
            </a:r>
          </a:p>
          <a:p>
            <a:endParaRPr lang="en-US" b="1" dirty="0">
              <a:solidFill>
                <a:schemeClr val="bg1"/>
              </a:solidFill>
            </a:endParaRPr>
          </a:p>
        </p:txBody>
      </p:sp>
      <p:pic>
        <p:nvPicPr>
          <p:cNvPr id="1028" name="Picture 4"/>
          <p:cNvPicPr>
            <a:picLocks noChangeAspect="1" noChangeArrowheads="1"/>
          </p:cNvPicPr>
          <p:nvPr/>
        </p:nvPicPr>
        <p:blipFill>
          <a:blip r:embed="rId4" cstate="print"/>
          <a:srcRect/>
          <a:stretch>
            <a:fillRect/>
          </a:stretch>
        </p:blipFill>
        <p:spPr bwMode="auto">
          <a:xfrm>
            <a:off x="5029200" y="647840"/>
            <a:ext cx="3962399" cy="6210160"/>
          </a:xfrm>
          <a:prstGeom prst="rect">
            <a:avLst/>
          </a:prstGeom>
          <a:noFill/>
          <a:ln w="9525">
            <a:noFill/>
            <a:miter lim="800000"/>
            <a:headEnd/>
            <a:tailEnd/>
          </a:ln>
        </p:spPr>
      </p:pic>
      <p:sp>
        <p:nvSpPr>
          <p:cNvPr id="7" name="TextBox 6"/>
          <p:cNvSpPr txBox="1"/>
          <p:nvPr/>
        </p:nvSpPr>
        <p:spPr>
          <a:xfrm>
            <a:off x="5188686" y="2743200"/>
            <a:ext cx="4009817" cy="2062103"/>
          </a:xfrm>
          <a:prstGeom prst="rect">
            <a:avLst/>
          </a:prstGeom>
          <a:noFill/>
        </p:spPr>
        <p:txBody>
          <a:bodyPr wrap="none" rtlCol="0">
            <a:spAutoFit/>
          </a:bodyPr>
          <a:lstStyle/>
          <a:p>
            <a:pPr algn="ctr"/>
            <a:r>
              <a:rPr lang="en-US" sz="3200" b="1" dirty="0">
                <a:solidFill>
                  <a:srgbClr val="FFFF00"/>
                </a:solidFill>
              </a:rPr>
              <a:t>The pitch is called </a:t>
            </a:r>
            <a:endParaRPr lang="en-US" sz="3200" b="1" dirty="0" smtClean="0">
              <a:solidFill>
                <a:srgbClr val="FFFF00"/>
              </a:solidFill>
            </a:endParaRPr>
          </a:p>
          <a:p>
            <a:pPr algn="ctr"/>
            <a:r>
              <a:rPr lang="en-US" sz="3200" b="1" dirty="0" smtClean="0">
                <a:solidFill>
                  <a:srgbClr val="FFFF00"/>
                </a:solidFill>
              </a:rPr>
              <a:t>using </a:t>
            </a:r>
            <a:r>
              <a:rPr lang="en-US" sz="3200" b="1" dirty="0">
                <a:solidFill>
                  <a:srgbClr val="FFFF00"/>
                </a:solidFill>
              </a:rPr>
              <a:t>judgment </a:t>
            </a:r>
            <a:endParaRPr lang="en-US" sz="3200" b="1" dirty="0" smtClean="0">
              <a:solidFill>
                <a:srgbClr val="FFFF00"/>
              </a:solidFill>
            </a:endParaRPr>
          </a:p>
          <a:p>
            <a:pPr algn="ctr"/>
            <a:r>
              <a:rPr lang="en-US" sz="3200" b="1" dirty="0" smtClean="0">
                <a:solidFill>
                  <a:srgbClr val="FFFF00"/>
                </a:solidFill>
              </a:rPr>
              <a:t>of the </a:t>
            </a:r>
          </a:p>
          <a:p>
            <a:pPr algn="ctr"/>
            <a:r>
              <a:rPr lang="en-US" sz="3200" b="1" dirty="0" smtClean="0">
                <a:solidFill>
                  <a:srgbClr val="FFFF00"/>
                </a:solidFill>
              </a:rPr>
              <a:t>natural </a:t>
            </a:r>
            <a:r>
              <a:rPr lang="en-US" sz="3200" b="1" dirty="0">
                <a:solidFill>
                  <a:srgbClr val="FFFF00"/>
                </a:solidFill>
              </a:rPr>
              <a:t>batting </a:t>
            </a:r>
            <a:r>
              <a:rPr lang="en-US" sz="3200" b="1" dirty="0" smtClean="0">
                <a:solidFill>
                  <a:srgbClr val="FFFF00"/>
                </a:solidFill>
              </a:rPr>
              <a:t>stance.</a:t>
            </a:r>
            <a:endParaRPr lang="en-US" sz="3200" b="1" dirty="0">
              <a:solidFill>
                <a:srgbClr val="FFFF00"/>
              </a:solidFill>
            </a:endParaRPr>
          </a:p>
        </p:txBody>
      </p:sp>
      <p:sp>
        <p:nvSpPr>
          <p:cNvPr id="5" name="TextBox 4"/>
          <p:cNvSpPr txBox="1"/>
          <p:nvPr/>
        </p:nvSpPr>
        <p:spPr>
          <a:xfrm>
            <a:off x="6096000" y="381000"/>
            <a:ext cx="2667000" cy="584775"/>
          </a:xfrm>
          <a:prstGeom prst="rect">
            <a:avLst/>
          </a:prstGeom>
          <a:noFill/>
        </p:spPr>
        <p:txBody>
          <a:bodyPr wrap="square" rtlCol="0">
            <a:spAutoFit/>
          </a:bodyPr>
          <a:lstStyle/>
          <a:p>
            <a:pPr algn="ctr"/>
            <a:r>
              <a:rPr lang="en-US" sz="3200" b="1" dirty="0">
                <a:solidFill>
                  <a:srgbClr val="FFFF00"/>
                </a:solidFill>
              </a:rPr>
              <a:t>R</a:t>
            </a:r>
            <a:r>
              <a:rPr lang="en-US" sz="3200" b="1" dirty="0" smtClean="0">
                <a:solidFill>
                  <a:srgbClr val="FFFF00"/>
                </a:solidFill>
              </a:rPr>
              <a:t>uling: </a:t>
            </a:r>
            <a:endParaRPr lang="en-US" sz="3200" b="1" dirty="0">
              <a:solidFill>
                <a:srgbClr val="FFFF00"/>
              </a:solidFill>
            </a:endParaRPr>
          </a:p>
        </p:txBody>
      </p:sp>
      <p:sp>
        <p:nvSpPr>
          <p:cNvPr id="8" name="Slide Number Placeholder 7"/>
          <p:cNvSpPr>
            <a:spLocks noGrp="1"/>
          </p:cNvSpPr>
          <p:nvPr>
            <p:ph type="sldNum" sz="quarter" idx="12"/>
          </p:nvPr>
        </p:nvSpPr>
        <p:spPr/>
        <p:txBody>
          <a:bodyPr/>
          <a:lstStyle/>
          <a:p>
            <a:fld id="{8A47D250-FD55-46D5-85CD-5F83EB68D27C}" type="slidenum">
              <a:rPr lang="en-US" smtClean="0"/>
              <a:pPr/>
              <a:t>20</a:t>
            </a:fld>
            <a:endParaRPr lang="en-US"/>
          </a:p>
        </p:txBody>
      </p:sp>
      <p:sp>
        <p:nvSpPr>
          <p:cNvPr id="10" name="Footer Placeholder 9"/>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0" y="1219200"/>
            <a:ext cx="5080855" cy="5105400"/>
          </a:xfrm>
          <a:prstGeom prst="rect">
            <a:avLst/>
          </a:prstGeom>
          <a:noFill/>
          <a:ln w="9525">
            <a:noFill/>
            <a:miter lim="800000"/>
            <a:headEnd/>
            <a:tailEnd/>
          </a:ln>
        </p:spPr>
      </p:pic>
      <p:sp>
        <p:nvSpPr>
          <p:cNvPr id="4" name="TextBox 3"/>
          <p:cNvSpPr txBox="1"/>
          <p:nvPr/>
        </p:nvSpPr>
        <p:spPr>
          <a:xfrm>
            <a:off x="1219200" y="762000"/>
            <a:ext cx="2667000" cy="584775"/>
          </a:xfrm>
          <a:prstGeom prst="rect">
            <a:avLst/>
          </a:prstGeom>
          <a:noFill/>
        </p:spPr>
        <p:txBody>
          <a:bodyPr wrap="square" rtlCol="0">
            <a:spAutoFit/>
          </a:bodyPr>
          <a:lstStyle/>
          <a:p>
            <a:pPr algn="ctr"/>
            <a:r>
              <a:rPr lang="en-US" sz="3200" b="1" dirty="0"/>
              <a:t>Situation: </a:t>
            </a:r>
          </a:p>
        </p:txBody>
      </p:sp>
      <p:sp>
        <p:nvSpPr>
          <p:cNvPr id="6" name="TextBox 5"/>
          <p:cNvSpPr txBox="1"/>
          <p:nvPr/>
        </p:nvSpPr>
        <p:spPr>
          <a:xfrm>
            <a:off x="914400" y="1905000"/>
            <a:ext cx="3505200" cy="3416320"/>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B1 starts a swing or a bunt but holds </a:t>
            </a:r>
            <a:r>
              <a:rPr lang="en-US" sz="3600" b="1" dirty="0" smtClean="0">
                <a:solidFill>
                  <a:schemeClr val="bg1"/>
                </a:solidFill>
                <a:effectLst>
                  <a:outerShdw blurRad="38100" dist="38100" dir="2700000" algn="tl">
                    <a:srgbClr val="000000">
                      <a:alpha val="43137"/>
                    </a:srgbClr>
                  </a:outerShdw>
                </a:effectLst>
              </a:rPr>
              <a:t>back; </a:t>
            </a:r>
            <a:r>
              <a:rPr lang="en-US" sz="3600" b="1" dirty="0">
                <a:solidFill>
                  <a:schemeClr val="bg1"/>
                </a:solidFill>
                <a:effectLst>
                  <a:outerShdw blurRad="38100" dist="38100" dir="2700000" algn="tl">
                    <a:srgbClr val="000000">
                      <a:alpha val="43137"/>
                    </a:srgbClr>
                  </a:outerShdw>
                </a:effectLst>
              </a:rPr>
              <a:t>how do we determine what to call the </a:t>
            </a:r>
            <a:r>
              <a:rPr lang="en-US" sz="3600" b="1" dirty="0" smtClean="0">
                <a:solidFill>
                  <a:schemeClr val="bg1"/>
                </a:solidFill>
                <a:effectLst>
                  <a:outerShdw blurRad="38100" dist="38100" dir="2700000" algn="tl">
                    <a:srgbClr val="000000">
                      <a:alpha val="43137"/>
                    </a:srgbClr>
                  </a:outerShdw>
                </a:effectLst>
              </a:rPr>
              <a:t>pitch?</a:t>
            </a:r>
            <a:endParaRPr lang="en-US" sz="3600" b="1" dirty="0">
              <a:solidFill>
                <a:schemeClr val="bg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cstate="print"/>
          <a:srcRect/>
          <a:stretch>
            <a:fillRect/>
          </a:stretch>
        </p:blipFill>
        <p:spPr bwMode="auto">
          <a:xfrm>
            <a:off x="5029200" y="647840"/>
            <a:ext cx="3962399" cy="6210160"/>
          </a:xfrm>
          <a:prstGeom prst="rect">
            <a:avLst/>
          </a:prstGeom>
          <a:noFill/>
          <a:ln w="9525">
            <a:noFill/>
            <a:miter lim="800000"/>
            <a:headEnd/>
            <a:tailEnd/>
          </a:ln>
        </p:spPr>
      </p:pic>
      <p:sp>
        <p:nvSpPr>
          <p:cNvPr id="7" name="TextBox 6"/>
          <p:cNvSpPr txBox="1"/>
          <p:nvPr/>
        </p:nvSpPr>
        <p:spPr>
          <a:xfrm>
            <a:off x="5105400" y="1828800"/>
            <a:ext cx="3672211" cy="3539430"/>
          </a:xfrm>
          <a:prstGeom prst="rect">
            <a:avLst/>
          </a:prstGeom>
          <a:noFill/>
        </p:spPr>
        <p:txBody>
          <a:bodyPr wrap="square" rtlCol="0">
            <a:spAutoFit/>
          </a:bodyPr>
          <a:lstStyle/>
          <a:p>
            <a:r>
              <a:rPr lang="en-US" sz="3200" b="1" dirty="0">
                <a:solidFill>
                  <a:srgbClr val="FFFF00"/>
                </a:solidFill>
              </a:rPr>
              <a:t>The rule that </a:t>
            </a:r>
            <a:endParaRPr lang="en-US" sz="3200" b="1" dirty="0" smtClean="0">
              <a:solidFill>
                <a:srgbClr val="FFFF00"/>
              </a:solidFill>
            </a:endParaRPr>
          </a:p>
          <a:p>
            <a:r>
              <a:rPr lang="en-US" sz="3200" b="1" dirty="0" smtClean="0">
                <a:solidFill>
                  <a:srgbClr val="FFFF00"/>
                </a:solidFill>
              </a:rPr>
              <a:t>should </a:t>
            </a:r>
            <a:r>
              <a:rPr lang="en-US" sz="3200" b="1" dirty="0">
                <a:solidFill>
                  <a:srgbClr val="FFFF00"/>
                </a:solidFill>
              </a:rPr>
              <a:t>be followed </a:t>
            </a:r>
            <a:endParaRPr lang="en-US" sz="3200" b="1" dirty="0" smtClean="0">
              <a:solidFill>
                <a:srgbClr val="FFFF00"/>
              </a:solidFill>
            </a:endParaRPr>
          </a:p>
          <a:p>
            <a:r>
              <a:rPr lang="en-US" sz="3200" b="1" dirty="0" smtClean="0">
                <a:solidFill>
                  <a:srgbClr val="FFFF00"/>
                </a:solidFill>
              </a:rPr>
              <a:t>is </a:t>
            </a:r>
            <a:r>
              <a:rPr lang="en-US" sz="3200" b="1" dirty="0">
                <a:solidFill>
                  <a:srgbClr val="FFFF00"/>
                </a:solidFill>
              </a:rPr>
              <a:t>that if the bat is swung so it is in front of or ahead of the </a:t>
            </a:r>
            <a:r>
              <a:rPr lang="en-US" sz="3200" b="1" dirty="0" smtClean="0">
                <a:solidFill>
                  <a:srgbClr val="FFFF00"/>
                </a:solidFill>
              </a:rPr>
              <a:t>body it </a:t>
            </a:r>
            <a:r>
              <a:rPr lang="en-US" sz="3200" b="1" dirty="0">
                <a:solidFill>
                  <a:srgbClr val="FFFF00"/>
                </a:solidFill>
              </a:rPr>
              <a:t>should be called a strike.</a:t>
            </a:r>
          </a:p>
        </p:txBody>
      </p:sp>
      <p:sp>
        <p:nvSpPr>
          <p:cNvPr id="5" name="TextBox 4"/>
          <p:cNvSpPr txBox="1"/>
          <p:nvPr/>
        </p:nvSpPr>
        <p:spPr>
          <a:xfrm>
            <a:off x="6096000" y="381000"/>
            <a:ext cx="2667000" cy="584775"/>
          </a:xfrm>
          <a:prstGeom prst="rect">
            <a:avLst/>
          </a:prstGeom>
          <a:noFill/>
        </p:spPr>
        <p:txBody>
          <a:bodyPr wrap="square" rtlCol="0">
            <a:spAutoFit/>
          </a:bodyPr>
          <a:lstStyle/>
          <a:p>
            <a:pPr algn="ctr"/>
            <a:r>
              <a:rPr lang="en-US" sz="3200" b="1" dirty="0">
                <a:solidFill>
                  <a:srgbClr val="FFFF00"/>
                </a:solidFill>
              </a:rPr>
              <a:t>R</a:t>
            </a:r>
            <a:r>
              <a:rPr lang="en-US" sz="3200" b="1" dirty="0" smtClean="0">
                <a:solidFill>
                  <a:srgbClr val="FFFF00"/>
                </a:solidFill>
              </a:rPr>
              <a:t>uling: </a:t>
            </a:r>
            <a:endParaRPr lang="en-US" sz="3200" b="1" dirty="0">
              <a:solidFill>
                <a:srgbClr val="FFFF00"/>
              </a:solidFill>
            </a:endParaRPr>
          </a:p>
        </p:txBody>
      </p:sp>
      <p:sp>
        <p:nvSpPr>
          <p:cNvPr id="8" name="TextBox 7"/>
          <p:cNvSpPr txBox="1"/>
          <p:nvPr/>
        </p:nvSpPr>
        <p:spPr>
          <a:xfrm>
            <a:off x="3429000" y="5791200"/>
            <a:ext cx="6019800" cy="461665"/>
          </a:xfrm>
          <a:prstGeom prst="rect">
            <a:avLst/>
          </a:prstGeom>
          <a:noFill/>
        </p:spPr>
        <p:txBody>
          <a:bodyPr wrap="square" rtlCol="0">
            <a:spAutoFit/>
          </a:bodyPr>
          <a:lstStyle/>
          <a:p>
            <a:r>
              <a:rPr lang="en-US" sz="2400" b="1" dirty="0">
                <a:solidFill>
                  <a:srgbClr val="FFFF00"/>
                </a:solidFill>
              </a:rPr>
              <a:t>Bat in relation to the plate is poor reference</a:t>
            </a:r>
            <a:r>
              <a:rPr lang="en-US" sz="2400" dirty="0"/>
              <a:t>.</a:t>
            </a:r>
          </a:p>
        </p:txBody>
      </p:sp>
      <p:sp>
        <p:nvSpPr>
          <p:cNvPr id="10" name="Slide Number Placeholder 9"/>
          <p:cNvSpPr>
            <a:spLocks noGrp="1"/>
          </p:cNvSpPr>
          <p:nvPr>
            <p:ph type="sldNum" sz="quarter" idx="12"/>
          </p:nvPr>
        </p:nvSpPr>
        <p:spPr/>
        <p:txBody>
          <a:bodyPr/>
          <a:lstStyle/>
          <a:p>
            <a:fld id="{8A47D250-FD55-46D5-85CD-5F83EB68D27C}" type="slidenum">
              <a:rPr lang="en-US" smtClean="0"/>
              <a:pPr/>
              <a:t>21</a:t>
            </a:fld>
            <a:endParaRPr lang="en-US"/>
          </a:p>
        </p:txBody>
      </p:sp>
      <p:sp>
        <p:nvSpPr>
          <p:cNvPr id="11" name="Footer Placeholder 10"/>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143000" y="-76200"/>
            <a:ext cx="7086600" cy="7086600"/>
          </a:xfrm>
          <a:prstGeom prst="rect">
            <a:avLst/>
          </a:prstGeom>
          <a:noFill/>
          <a:ln w="9525">
            <a:noFill/>
            <a:miter lim="800000"/>
            <a:headEnd/>
            <a:tailEnd/>
          </a:ln>
        </p:spPr>
      </p:pic>
      <p:sp>
        <p:nvSpPr>
          <p:cNvPr id="3" name="TextBox 2"/>
          <p:cNvSpPr txBox="1"/>
          <p:nvPr/>
        </p:nvSpPr>
        <p:spPr>
          <a:xfrm>
            <a:off x="2743200" y="3048000"/>
            <a:ext cx="4038600"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BATTING INFRACTIONS</a:t>
            </a:r>
            <a:endParaRPr lang="en-US" sz="44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A47D250-FD55-46D5-85CD-5F83EB68D27C}" type="slidenum">
              <a:rPr lang="en-US" smtClean="0"/>
              <a:pPr/>
              <a:t>22</a:t>
            </a:fld>
            <a:endParaRPr lang="en-US"/>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0" y="-1"/>
            <a:ext cx="9144000" cy="6324601"/>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3" name="Slide Number Placeholder 2"/>
          <p:cNvSpPr>
            <a:spLocks noGrp="1"/>
          </p:cNvSpPr>
          <p:nvPr>
            <p:ph type="sldNum" sz="quarter" idx="12"/>
          </p:nvPr>
        </p:nvSpPr>
        <p:spPr/>
        <p:txBody>
          <a:bodyPr/>
          <a:lstStyle/>
          <a:p>
            <a:fld id="{8A47D250-FD55-46D5-85CD-5F83EB68D27C}" type="slidenum">
              <a:rPr lang="en-US" smtClean="0"/>
              <a:pPr/>
              <a:t>23</a:t>
            </a:fld>
            <a:endParaRPr lang="en-US"/>
          </a:p>
        </p:txBody>
      </p:sp>
      <p:sp>
        <p:nvSpPr>
          <p:cNvPr id="5" name="TextBox 4"/>
          <p:cNvSpPr txBox="1"/>
          <p:nvPr/>
        </p:nvSpPr>
        <p:spPr>
          <a:xfrm>
            <a:off x="228600" y="0"/>
            <a:ext cx="2438400" cy="1938992"/>
          </a:xfrm>
          <a:prstGeom prst="rect">
            <a:avLst/>
          </a:prstGeom>
          <a:noFill/>
        </p:spPr>
        <p:txBody>
          <a:bodyPr wrap="square" rtlCol="0">
            <a:spAutoFit/>
          </a:bodyPr>
          <a:lstStyle/>
          <a:p>
            <a:pPr algn="ctr"/>
            <a:r>
              <a:rPr lang="en-US" sz="4000" b="1" dirty="0" smtClean="0">
                <a:solidFill>
                  <a:srgbClr val="FFFF00"/>
                </a:solidFill>
              </a:rPr>
              <a:t>7.3.1 </a:t>
            </a:r>
          </a:p>
          <a:p>
            <a:pPr algn="ctr"/>
            <a:r>
              <a:rPr lang="en-US" sz="4000" b="1" dirty="0" smtClean="0">
                <a:solidFill>
                  <a:srgbClr val="FFFF00"/>
                </a:solidFill>
              </a:rPr>
              <a:t>Batting </a:t>
            </a:r>
          </a:p>
          <a:p>
            <a:pPr algn="ctr"/>
            <a:r>
              <a:rPr lang="en-US" sz="4000" b="1" dirty="0" smtClean="0">
                <a:solidFill>
                  <a:srgbClr val="FFFF00"/>
                </a:solidFill>
              </a:rPr>
              <a:t>Infractions</a:t>
            </a:r>
          </a:p>
        </p:txBody>
      </p:sp>
      <p:sp>
        <p:nvSpPr>
          <p:cNvPr id="6" name="TextBox 5"/>
          <p:cNvSpPr txBox="1"/>
          <p:nvPr/>
        </p:nvSpPr>
        <p:spPr>
          <a:xfrm>
            <a:off x="1752600" y="1981200"/>
            <a:ext cx="4876800" cy="4154984"/>
          </a:xfrm>
          <a:prstGeom prst="rect">
            <a:avLst/>
          </a:prstGeom>
          <a:noFill/>
        </p:spPr>
        <p:txBody>
          <a:bodyPr wrap="square" rtlCol="0">
            <a:spAutoFit/>
          </a:bodyPr>
          <a:lstStyle/>
          <a:p>
            <a:pPr marL="342900" indent="-342900">
              <a:buBlip>
                <a:blip r:embed="rId4"/>
              </a:buBlip>
            </a:pPr>
            <a:r>
              <a:rPr lang="en-US" sz="4400" b="1" dirty="0" smtClean="0">
                <a:solidFill>
                  <a:schemeClr val="bg2">
                    <a:lumMod val="50000"/>
                  </a:schemeClr>
                </a:solidFill>
              </a:rPr>
              <a:t> Delay </a:t>
            </a:r>
            <a:r>
              <a:rPr lang="en-US" sz="4400" b="1" dirty="0">
                <a:solidFill>
                  <a:schemeClr val="bg2">
                    <a:lumMod val="50000"/>
                  </a:schemeClr>
                </a:solidFill>
              </a:rPr>
              <a:t>of game </a:t>
            </a:r>
            <a:endParaRPr lang="en-US" sz="4400" b="1" dirty="0" smtClean="0">
              <a:solidFill>
                <a:schemeClr val="bg2">
                  <a:lumMod val="50000"/>
                </a:schemeClr>
              </a:solidFill>
            </a:endParaRPr>
          </a:p>
          <a:p>
            <a:pPr marL="342900" indent="-342900"/>
            <a:r>
              <a:rPr lang="en-US" sz="4400" b="1" dirty="0" smtClean="0">
                <a:solidFill>
                  <a:schemeClr val="bg2">
                    <a:lumMod val="50000"/>
                  </a:schemeClr>
                </a:solidFill>
              </a:rPr>
              <a:t>if </a:t>
            </a:r>
            <a:r>
              <a:rPr lang="en-US" sz="4400" b="1" dirty="0">
                <a:solidFill>
                  <a:schemeClr val="bg2">
                    <a:lumMod val="50000"/>
                  </a:schemeClr>
                </a:solidFill>
              </a:rPr>
              <a:t>batter fails to </a:t>
            </a:r>
            <a:r>
              <a:rPr lang="en-US" sz="4400" b="1" dirty="0" smtClean="0">
                <a:solidFill>
                  <a:schemeClr val="bg2">
                    <a:lumMod val="50000"/>
                  </a:schemeClr>
                </a:solidFill>
              </a:rPr>
              <a:t>take  </a:t>
            </a:r>
          </a:p>
          <a:p>
            <a:pPr marL="342900" indent="-342900"/>
            <a:r>
              <a:rPr lang="en-US" sz="4400" b="1" dirty="0" smtClean="0">
                <a:solidFill>
                  <a:schemeClr val="bg2">
                    <a:lumMod val="50000"/>
                  </a:schemeClr>
                </a:solidFill>
              </a:rPr>
              <a:t>his batting </a:t>
            </a:r>
          </a:p>
          <a:p>
            <a:pPr marL="342900" indent="-342900"/>
            <a:r>
              <a:rPr lang="en-US" sz="4400" b="1" dirty="0" smtClean="0">
                <a:solidFill>
                  <a:schemeClr val="bg2">
                    <a:lumMod val="50000"/>
                  </a:schemeClr>
                </a:solidFill>
              </a:rPr>
              <a:t> position </a:t>
            </a:r>
          </a:p>
          <a:p>
            <a:pPr marL="342900" indent="-342900"/>
            <a:r>
              <a:rPr lang="en-US" sz="4400" b="1" dirty="0" smtClean="0">
                <a:solidFill>
                  <a:schemeClr val="bg2">
                    <a:lumMod val="50000"/>
                  </a:schemeClr>
                </a:solidFill>
              </a:rPr>
              <a:t> within </a:t>
            </a:r>
          </a:p>
          <a:p>
            <a:pPr marL="342900" indent="-342900"/>
            <a:r>
              <a:rPr lang="en-US" sz="4400" b="1" dirty="0" smtClean="0">
                <a:solidFill>
                  <a:schemeClr val="bg2">
                    <a:lumMod val="50000"/>
                  </a:schemeClr>
                </a:solidFill>
              </a:rPr>
              <a:t> 20 </a:t>
            </a:r>
            <a:r>
              <a:rPr lang="en-US" sz="4400" b="1" dirty="0">
                <a:solidFill>
                  <a:schemeClr val="bg2">
                    <a:lumMod val="50000"/>
                  </a:schemeClr>
                </a:solidFill>
              </a:rPr>
              <a:t>seconds</a:t>
            </a:r>
            <a:r>
              <a:rPr lang="en-US" sz="4400" b="1" dirty="0">
                <a:solidFill>
                  <a:schemeClr val="bg1">
                    <a:lumMod val="85000"/>
                    <a:lumOff val="15000"/>
                  </a:schemeClr>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0" y="-1"/>
            <a:ext cx="9144000" cy="6324601"/>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3" name="Slide Number Placeholder 2"/>
          <p:cNvSpPr>
            <a:spLocks noGrp="1"/>
          </p:cNvSpPr>
          <p:nvPr>
            <p:ph type="sldNum" sz="quarter" idx="12"/>
          </p:nvPr>
        </p:nvSpPr>
        <p:spPr/>
        <p:txBody>
          <a:bodyPr/>
          <a:lstStyle/>
          <a:p>
            <a:fld id="{8A47D250-FD55-46D5-85CD-5F83EB68D27C}" type="slidenum">
              <a:rPr lang="en-US" smtClean="0"/>
              <a:pPr/>
              <a:t>24</a:t>
            </a:fld>
            <a:endParaRPr lang="en-US"/>
          </a:p>
        </p:txBody>
      </p:sp>
      <p:sp>
        <p:nvSpPr>
          <p:cNvPr id="5" name="TextBox 4"/>
          <p:cNvSpPr txBox="1"/>
          <p:nvPr/>
        </p:nvSpPr>
        <p:spPr>
          <a:xfrm>
            <a:off x="228600" y="0"/>
            <a:ext cx="2438400" cy="1938992"/>
          </a:xfrm>
          <a:prstGeom prst="rect">
            <a:avLst/>
          </a:prstGeom>
          <a:noFill/>
        </p:spPr>
        <p:txBody>
          <a:bodyPr wrap="square" rtlCol="0">
            <a:spAutoFit/>
          </a:bodyPr>
          <a:lstStyle/>
          <a:p>
            <a:pPr algn="ctr"/>
            <a:r>
              <a:rPr lang="en-US" sz="4000" b="1" dirty="0" smtClean="0">
                <a:solidFill>
                  <a:srgbClr val="FFFF00"/>
                </a:solidFill>
              </a:rPr>
              <a:t>7.1.3 </a:t>
            </a:r>
          </a:p>
          <a:p>
            <a:pPr algn="ctr"/>
            <a:r>
              <a:rPr lang="en-US" sz="4000" b="1" dirty="0" smtClean="0">
                <a:solidFill>
                  <a:srgbClr val="FFFF00"/>
                </a:solidFill>
              </a:rPr>
              <a:t>Batting </a:t>
            </a:r>
          </a:p>
          <a:p>
            <a:pPr algn="ctr"/>
            <a:r>
              <a:rPr lang="en-US" sz="4000" b="1" dirty="0" smtClean="0">
                <a:solidFill>
                  <a:srgbClr val="FFFF00"/>
                </a:solidFill>
              </a:rPr>
              <a:t>Infractions</a:t>
            </a:r>
          </a:p>
        </p:txBody>
      </p:sp>
      <p:sp>
        <p:nvSpPr>
          <p:cNvPr id="6" name="TextBox 5"/>
          <p:cNvSpPr txBox="1"/>
          <p:nvPr/>
        </p:nvSpPr>
        <p:spPr>
          <a:xfrm>
            <a:off x="1371600" y="1981200"/>
            <a:ext cx="5257800" cy="4154984"/>
          </a:xfrm>
          <a:prstGeom prst="rect">
            <a:avLst/>
          </a:prstGeom>
          <a:noFill/>
        </p:spPr>
        <p:txBody>
          <a:bodyPr wrap="square" rtlCol="0">
            <a:spAutoFit/>
          </a:bodyPr>
          <a:lstStyle/>
          <a:p>
            <a:pPr marL="342900" indent="-342900">
              <a:buBlip>
                <a:blip r:embed="rId4"/>
              </a:buBlip>
            </a:pPr>
            <a:r>
              <a:rPr lang="en-US" sz="4400" b="1" dirty="0" smtClean="0">
                <a:solidFill>
                  <a:schemeClr val="bg2">
                    <a:lumMod val="50000"/>
                  </a:schemeClr>
                </a:solidFill>
              </a:rPr>
              <a:t>    </a:t>
            </a:r>
            <a:r>
              <a:rPr lang="en-US" sz="4400" b="1" dirty="0" smtClean="0">
                <a:solidFill>
                  <a:schemeClr val="bg1">
                    <a:lumMod val="85000"/>
                    <a:lumOff val="15000"/>
                  </a:schemeClr>
                </a:solidFill>
              </a:rPr>
              <a:t>The </a:t>
            </a:r>
            <a:r>
              <a:rPr lang="en-US" sz="4400" b="1" dirty="0">
                <a:solidFill>
                  <a:schemeClr val="bg1">
                    <a:lumMod val="85000"/>
                    <a:lumOff val="15000"/>
                  </a:schemeClr>
                </a:solidFill>
              </a:rPr>
              <a:t>batter </a:t>
            </a:r>
            <a:endParaRPr lang="en-US" sz="4400" b="1" dirty="0" smtClean="0">
              <a:solidFill>
                <a:schemeClr val="bg1">
                  <a:lumMod val="85000"/>
                  <a:lumOff val="15000"/>
                </a:schemeClr>
              </a:solidFill>
            </a:endParaRPr>
          </a:p>
          <a:p>
            <a:pPr marL="342900" indent="-342900"/>
            <a:r>
              <a:rPr lang="en-US" sz="4400" b="1" dirty="0" smtClean="0">
                <a:solidFill>
                  <a:schemeClr val="bg1">
                    <a:lumMod val="85000"/>
                    <a:lumOff val="15000"/>
                  </a:schemeClr>
                </a:solidFill>
              </a:rPr>
              <a:t>must </a:t>
            </a:r>
            <a:r>
              <a:rPr lang="en-US" sz="4400" b="1" dirty="0">
                <a:solidFill>
                  <a:schemeClr val="bg1">
                    <a:lumMod val="85000"/>
                    <a:lumOff val="15000"/>
                  </a:schemeClr>
                </a:solidFill>
              </a:rPr>
              <a:t>keep one foot </a:t>
            </a:r>
            <a:endParaRPr lang="en-US" sz="4400" b="1" dirty="0" smtClean="0">
              <a:solidFill>
                <a:schemeClr val="bg1">
                  <a:lumMod val="85000"/>
                  <a:lumOff val="15000"/>
                </a:schemeClr>
              </a:solidFill>
            </a:endParaRPr>
          </a:p>
          <a:p>
            <a:pPr marL="342900" indent="-342900"/>
            <a:r>
              <a:rPr lang="en-US" sz="4400" b="1" dirty="0" smtClean="0">
                <a:solidFill>
                  <a:schemeClr val="bg1">
                    <a:lumMod val="85000"/>
                    <a:lumOff val="15000"/>
                  </a:schemeClr>
                </a:solidFill>
              </a:rPr>
              <a:t>    in the </a:t>
            </a:r>
            <a:r>
              <a:rPr lang="en-US" sz="4400" b="1" dirty="0">
                <a:solidFill>
                  <a:schemeClr val="bg1">
                    <a:lumMod val="85000"/>
                    <a:lumOff val="15000"/>
                  </a:schemeClr>
                </a:solidFill>
              </a:rPr>
              <a:t>box </a:t>
            </a:r>
            <a:r>
              <a:rPr lang="en-US" sz="4400" b="1" dirty="0" smtClean="0">
                <a:solidFill>
                  <a:schemeClr val="bg1">
                    <a:lumMod val="85000"/>
                    <a:lumOff val="15000"/>
                  </a:schemeClr>
                </a:solidFill>
              </a:rPr>
              <a:t>  </a:t>
            </a:r>
          </a:p>
          <a:p>
            <a:pPr marL="342900" indent="-342900"/>
            <a:r>
              <a:rPr lang="en-US" sz="4400" b="1" dirty="0">
                <a:solidFill>
                  <a:schemeClr val="bg1">
                    <a:lumMod val="85000"/>
                    <a:lumOff val="15000"/>
                  </a:schemeClr>
                </a:solidFill>
              </a:rPr>
              <a:t> </a:t>
            </a:r>
            <a:r>
              <a:rPr lang="en-US" sz="4400" b="1" dirty="0" smtClean="0">
                <a:solidFill>
                  <a:schemeClr val="bg1">
                    <a:lumMod val="85000"/>
                    <a:lumOff val="15000"/>
                  </a:schemeClr>
                </a:solidFill>
              </a:rPr>
              <a:t>   throughout </a:t>
            </a:r>
          </a:p>
          <a:p>
            <a:pPr marL="342900" indent="-342900"/>
            <a:r>
              <a:rPr lang="en-US" sz="4400" b="1" dirty="0" smtClean="0">
                <a:solidFill>
                  <a:schemeClr val="bg1">
                    <a:lumMod val="85000"/>
                    <a:lumOff val="15000"/>
                  </a:schemeClr>
                </a:solidFill>
              </a:rPr>
              <a:t>     the </a:t>
            </a:r>
            <a:r>
              <a:rPr lang="en-US" sz="4400" b="1" dirty="0">
                <a:solidFill>
                  <a:schemeClr val="bg1">
                    <a:lumMod val="85000"/>
                    <a:lumOff val="15000"/>
                  </a:schemeClr>
                </a:solidFill>
              </a:rPr>
              <a:t>time </a:t>
            </a:r>
            <a:endParaRPr lang="en-US" sz="4400" b="1" dirty="0" smtClean="0">
              <a:solidFill>
                <a:schemeClr val="bg1">
                  <a:lumMod val="85000"/>
                  <a:lumOff val="15000"/>
                </a:schemeClr>
              </a:solidFill>
            </a:endParaRPr>
          </a:p>
          <a:p>
            <a:pPr marL="342900" indent="-342900"/>
            <a:r>
              <a:rPr lang="en-US" sz="4400" b="1" dirty="0" smtClean="0">
                <a:solidFill>
                  <a:schemeClr val="bg1">
                    <a:lumMod val="85000"/>
                    <a:lumOff val="15000"/>
                  </a:schemeClr>
                </a:solidFill>
              </a:rPr>
              <a:t>        at </a:t>
            </a:r>
            <a:r>
              <a:rPr lang="en-US" sz="4400" b="1" dirty="0">
                <a:solidFill>
                  <a:schemeClr val="bg1">
                    <a:lumMod val="85000"/>
                    <a:lumOff val="15000"/>
                  </a:schemeClr>
                </a:solidFill>
              </a:rPr>
              <a:t>bat.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457200" y="2514600"/>
            <a:ext cx="5486400" cy="1754326"/>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a</a:t>
            </a:r>
            <a:r>
              <a:rPr lang="en-US" sz="5400" b="1" dirty="0">
                <a:solidFill>
                  <a:srgbClr val="FFC000"/>
                </a:solidFill>
              </a:rPr>
              <a:t>. The batter swings at a pitch.</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457200" y="2514600"/>
            <a:ext cx="5486400" cy="2585323"/>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b. The batter is </a:t>
            </a:r>
            <a:r>
              <a:rPr lang="en-US" sz="5400" b="1" dirty="0">
                <a:solidFill>
                  <a:srgbClr val="FFC000"/>
                </a:solidFill>
              </a:rPr>
              <a:t>forced out of the box by the </a:t>
            </a:r>
            <a:r>
              <a:rPr lang="en-US" sz="5400" b="1" dirty="0" smtClean="0">
                <a:solidFill>
                  <a:srgbClr val="FFC000"/>
                </a:solidFill>
              </a:rPr>
              <a:t>pitch.</a:t>
            </a:r>
            <a:endParaRPr lang="en-US" sz="5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1905000" y="2971800"/>
            <a:ext cx="5486400" cy="2585323"/>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c. The batter </a:t>
            </a:r>
          </a:p>
          <a:p>
            <a:pPr marL="342900" indent="-342900"/>
            <a:r>
              <a:rPr lang="en-US" sz="5400" b="1" dirty="0" smtClean="0">
                <a:solidFill>
                  <a:srgbClr val="FFC000"/>
                </a:solidFill>
              </a:rPr>
              <a:t>attempts </a:t>
            </a:r>
            <a:r>
              <a:rPr lang="en-US" sz="5400" b="1" dirty="0">
                <a:solidFill>
                  <a:srgbClr val="FFC000"/>
                </a:solidFill>
              </a:rPr>
              <a:t>a </a:t>
            </a:r>
            <a:endParaRPr lang="en-US" sz="5400" b="1" dirty="0" smtClean="0">
              <a:solidFill>
                <a:srgbClr val="FFC000"/>
              </a:solidFill>
            </a:endParaRPr>
          </a:p>
          <a:p>
            <a:pPr marL="342900" indent="-342900"/>
            <a:r>
              <a:rPr lang="en-US" sz="5400" b="1" dirty="0" smtClean="0">
                <a:solidFill>
                  <a:srgbClr val="FFC000"/>
                </a:solidFill>
              </a:rPr>
              <a:t>“</a:t>
            </a:r>
            <a:r>
              <a:rPr lang="en-US" sz="5400" b="1" dirty="0">
                <a:solidFill>
                  <a:srgbClr val="FFC000"/>
                </a:solidFill>
              </a:rPr>
              <a:t>drag bunt</a:t>
            </a:r>
            <a:r>
              <a:rPr lang="en-US" sz="5400" b="1" dirty="0" smtClean="0">
                <a:solidFill>
                  <a:srgbClr val="FFC000"/>
                </a:solidFill>
              </a:rPr>
              <a:t>”.</a:t>
            </a:r>
            <a:endParaRPr lang="en-US" sz="5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27</a:t>
            </a:fld>
            <a:endParaRPr lang="en-US"/>
          </a:p>
        </p:txBody>
      </p:sp>
      <p:sp>
        <p:nvSpPr>
          <p:cNvPr id="8" name="TextBox 7"/>
          <p:cNvSpPr txBox="1"/>
          <p:nvPr/>
        </p:nvSpPr>
        <p:spPr>
          <a:xfrm>
            <a:off x="990600" y="5638800"/>
            <a:ext cx="3429000" cy="646331"/>
          </a:xfrm>
          <a:prstGeom prst="rect">
            <a:avLst/>
          </a:prstGeom>
          <a:noFill/>
        </p:spPr>
        <p:txBody>
          <a:bodyPr wrap="square" rtlCol="0">
            <a:spAutoFit/>
          </a:bodyPr>
          <a:lstStyle/>
          <a:p>
            <a:pPr algn="ctr"/>
            <a:r>
              <a:rPr lang="en-US" b="1" dirty="0" smtClean="0"/>
              <a:t>Be aware </a:t>
            </a:r>
            <a:r>
              <a:rPr lang="en-US" b="1" dirty="0"/>
              <a:t>of foot position </a:t>
            </a:r>
            <a:endParaRPr lang="en-US" b="1" dirty="0" smtClean="0"/>
          </a:p>
          <a:p>
            <a:pPr algn="ctr"/>
            <a:r>
              <a:rPr lang="en-US" b="1" dirty="0" smtClean="0"/>
              <a:t>when </a:t>
            </a:r>
            <a:r>
              <a:rPr lang="en-US" b="1" dirty="0"/>
              <a:t>ball contacts the bat.</a:t>
            </a:r>
            <a:endParaRPr lang="en-US"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990600" y="2438400"/>
            <a:ext cx="4724400" cy="3416320"/>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d. The Pitcher </a:t>
            </a:r>
          </a:p>
          <a:p>
            <a:pPr marL="342900" indent="-342900"/>
            <a:r>
              <a:rPr lang="en-US" sz="5400" b="1" dirty="0" smtClean="0">
                <a:solidFill>
                  <a:srgbClr val="FFC000"/>
                </a:solidFill>
              </a:rPr>
              <a:t>or</a:t>
            </a:r>
            <a:r>
              <a:rPr lang="en-US" sz="5400" dirty="0" smtClean="0"/>
              <a:t> </a:t>
            </a:r>
            <a:r>
              <a:rPr lang="en-US" sz="5400" b="1" dirty="0" smtClean="0">
                <a:solidFill>
                  <a:srgbClr val="FFC000"/>
                </a:solidFill>
              </a:rPr>
              <a:t>catcher </a:t>
            </a:r>
          </a:p>
          <a:p>
            <a:pPr marL="342900" indent="-342900"/>
            <a:r>
              <a:rPr lang="en-US" sz="5400" b="1" dirty="0" smtClean="0">
                <a:solidFill>
                  <a:srgbClr val="FFC000"/>
                </a:solidFill>
              </a:rPr>
              <a:t>attempt a play </a:t>
            </a:r>
          </a:p>
          <a:p>
            <a:pPr marL="342900" indent="-342900"/>
            <a:r>
              <a:rPr lang="en-US" sz="5400" b="1" dirty="0" smtClean="0">
                <a:solidFill>
                  <a:srgbClr val="FFC000"/>
                </a:solidFill>
              </a:rPr>
              <a:t>or feint </a:t>
            </a:r>
            <a:r>
              <a:rPr lang="en-US" sz="5400" b="1" dirty="0">
                <a:solidFill>
                  <a:srgbClr val="FFC000"/>
                </a:solidFill>
              </a:rPr>
              <a:t>a </a:t>
            </a:r>
            <a:r>
              <a:rPr lang="en-US" sz="5400" b="1" dirty="0" smtClean="0">
                <a:solidFill>
                  <a:srgbClr val="FFC000"/>
                </a:solidFill>
              </a:rPr>
              <a:t>play.</a:t>
            </a:r>
            <a:endParaRPr lang="en-US" sz="5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304800" y="2133600"/>
            <a:ext cx="6705600" cy="3416320"/>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e. The pitcher </a:t>
            </a:r>
          </a:p>
          <a:p>
            <a:pPr marL="342900" indent="-342900"/>
            <a:r>
              <a:rPr lang="en-US" sz="5400" b="1" dirty="0" smtClean="0">
                <a:solidFill>
                  <a:srgbClr val="FFC000"/>
                </a:solidFill>
              </a:rPr>
              <a:t>takes </a:t>
            </a:r>
            <a:r>
              <a:rPr lang="en-US" sz="5400" b="1" dirty="0">
                <a:solidFill>
                  <a:srgbClr val="FFC000"/>
                </a:solidFill>
              </a:rPr>
              <a:t>a position 5 </a:t>
            </a:r>
            <a:r>
              <a:rPr lang="en-US" sz="5400" b="1" dirty="0" smtClean="0">
                <a:solidFill>
                  <a:srgbClr val="FFC000"/>
                </a:solidFill>
              </a:rPr>
              <a:t>feet</a:t>
            </a:r>
          </a:p>
          <a:p>
            <a:pPr marL="342900" indent="-342900"/>
            <a:r>
              <a:rPr lang="en-US" sz="5400" b="1" dirty="0" smtClean="0">
                <a:solidFill>
                  <a:srgbClr val="FFC000"/>
                </a:solidFill>
              </a:rPr>
              <a:t>or </a:t>
            </a:r>
            <a:r>
              <a:rPr lang="en-US" sz="5400" b="1" dirty="0">
                <a:solidFill>
                  <a:srgbClr val="FFC000"/>
                </a:solidFill>
              </a:rPr>
              <a:t>more away from </a:t>
            </a:r>
            <a:endParaRPr lang="en-US" sz="5400" b="1" dirty="0" smtClean="0">
              <a:solidFill>
                <a:srgbClr val="FFC000"/>
              </a:solidFill>
            </a:endParaRPr>
          </a:p>
          <a:p>
            <a:pPr marL="342900" indent="-342900"/>
            <a:r>
              <a:rPr lang="en-US" sz="5400" b="1" dirty="0" smtClean="0">
                <a:solidFill>
                  <a:srgbClr val="FFC000"/>
                </a:solidFill>
              </a:rPr>
              <a:t>the </a:t>
            </a:r>
            <a:r>
              <a:rPr lang="en-US" sz="5400" b="1" dirty="0">
                <a:solidFill>
                  <a:srgbClr val="FFC000"/>
                </a:solidFill>
              </a:rPr>
              <a:t>pitching plate. </a:t>
            </a: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3" name="TextBox 2"/>
          <p:cNvSpPr txBox="1"/>
          <p:nvPr/>
        </p:nvSpPr>
        <p:spPr>
          <a:xfrm>
            <a:off x="533400" y="1600201"/>
            <a:ext cx="8153400" cy="2062103"/>
          </a:xfrm>
          <a:prstGeom prst="rect">
            <a:avLst/>
          </a:prstGeom>
          <a:noFill/>
        </p:spPr>
        <p:txBody>
          <a:bodyPr wrap="square" rtlCol="0">
            <a:spAutoFit/>
          </a:bodyPr>
          <a:lstStyle/>
          <a:p>
            <a:pPr marL="342900" indent="-342900">
              <a:buBlip>
                <a:blip r:embed="rId3"/>
              </a:buBlip>
            </a:pPr>
            <a:r>
              <a:rPr lang="en-US" sz="3200" b="1" dirty="0"/>
              <a:t> </a:t>
            </a:r>
            <a:r>
              <a:rPr lang="en-US" sz="3200" b="1" dirty="0">
                <a:solidFill>
                  <a:srgbClr val="FFFF00"/>
                </a:solidFill>
              </a:rPr>
              <a:t>A batter is in proper order if he follows the player whose name precedes his in the lineup, even if the preceding batter batted out of order. </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a:t>
            </a:fld>
            <a:endParaRPr lang="en-US"/>
          </a:p>
        </p:txBody>
      </p:sp>
      <p:sp>
        <p:nvSpPr>
          <p:cNvPr id="8" name="TextBox 7"/>
          <p:cNvSpPr txBox="1"/>
          <p:nvPr/>
        </p:nvSpPr>
        <p:spPr>
          <a:xfrm>
            <a:off x="609600" y="4191000"/>
            <a:ext cx="8153400" cy="1077218"/>
          </a:xfrm>
          <a:prstGeom prst="rect">
            <a:avLst/>
          </a:prstGeom>
          <a:noFill/>
        </p:spPr>
        <p:txBody>
          <a:bodyPr wrap="square" rtlCol="0">
            <a:spAutoFit/>
          </a:bodyPr>
          <a:lstStyle/>
          <a:p>
            <a:pPr marL="342900" indent="-342900"/>
            <a:r>
              <a:rPr lang="en-US" sz="3200" b="1" dirty="0">
                <a:solidFill>
                  <a:srgbClr val="FFC000"/>
                </a:solidFill>
              </a:rPr>
              <a:t>Note</a:t>
            </a:r>
            <a:r>
              <a:rPr lang="en-US" sz="3200" dirty="0">
                <a:solidFill>
                  <a:srgbClr val="FFC000"/>
                </a:solidFill>
              </a:rPr>
              <a:t>: </a:t>
            </a:r>
            <a:r>
              <a:rPr lang="en-US" sz="3200" dirty="0" smtClean="0">
                <a:solidFill>
                  <a:srgbClr val="FFC000"/>
                </a:solidFill>
              </a:rPr>
              <a:t>The </a:t>
            </a:r>
            <a:r>
              <a:rPr lang="en-US" sz="3200" dirty="0">
                <a:solidFill>
                  <a:srgbClr val="FFC000"/>
                </a:solidFill>
              </a:rPr>
              <a:t>illegal batter is legalized when there is a pitch (legal or illegal), play or a balk.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914400" y="2971800"/>
            <a:ext cx="5257800" cy="2585323"/>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f. Time is called </a:t>
            </a:r>
          </a:p>
          <a:p>
            <a:pPr marL="342900" indent="-342900"/>
            <a:r>
              <a:rPr lang="en-US" sz="5400" b="1" dirty="0" smtClean="0">
                <a:solidFill>
                  <a:srgbClr val="FFC000"/>
                </a:solidFill>
              </a:rPr>
              <a:t>by </a:t>
            </a:r>
            <a:r>
              <a:rPr lang="en-US" sz="5400" b="1" dirty="0">
                <a:solidFill>
                  <a:srgbClr val="FFC000"/>
                </a:solidFill>
              </a:rPr>
              <a:t>anyone </a:t>
            </a:r>
            <a:endParaRPr lang="en-US" sz="5400" b="1" dirty="0" smtClean="0">
              <a:solidFill>
                <a:srgbClr val="FFC000"/>
              </a:solidFill>
            </a:endParaRPr>
          </a:p>
          <a:p>
            <a:pPr marL="342900" indent="-342900"/>
            <a:r>
              <a:rPr lang="en-US" sz="5400" b="1" dirty="0" smtClean="0">
                <a:solidFill>
                  <a:srgbClr val="FFC000"/>
                </a:solidFill>
              </a:rPr>
              <a:t>on </a:t>
            </a:r>
            <a:r>
              <a:rPr lang="en-US" sz="5400" b="1" dirty="0">
                <a:solidFill>
                  <a:srgbClr val="FFC000"/>
                </a:solidFill>
              </a:rPr>
              <a:t>either </a:t>
            </a:r>
            <a:r>
              <a:rPr lang="en-US" sz="5400" b="1" dirty="0" smtClean="0">
                <a:solidFill>
                  <a:srgbClr val="FFC000"/>
                </a:solidFill>
              </a:rPr>
              <a:t>team.</a:t>
            </a:r>
            <a:endParaRPr lang="en-US" sz="5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304800" y="2133600"/>
            <a:ext cx="6705600" cy="4247317"/>
          </a:xfrm>
          <a:prstGeom prst="rect">
            <a:avLst/>
          </a:prstGeom>
          <a:noFill/>
        </p:spPr>
        <p:txBody>
          <a:bodyPr wrap="square" rtlCol="0">
            <a:spAutoFit/>
          </a:bodyPr>
          <a:lstStyle/>
          <a:p>
            <a:r>
              <a:rPr lang="en-US" sz="3200" b="1" dirty="0" smtClean="0">
                <a:solidFill>
                  <a:srgbClr val="FFC000"/>
                </a:solidFill>
              </a:rPr>
              <a:t> </a:t>
            </a:r>
            <a:r>
              <a:rPr lang="en-US" sz="5400" b="1" dirty="0" smtClean="0">
                <a:solidFill>
                  <a:srgbClr val="FFC000"/>
                </a:solidFill>
              </a:rPr>
              <a:t>g. The catcher </a:t>
            </a:r>
          </a:p>
          <a:p>
            <a:r>
              <a:rPr lang="en-US" sz="5400" b="1" dirty="0" smtClean="0">
                <a:solidFill>
                  <a:srgbClr val="FFC000"/>
                </a:solidFill>
              </a:rPr>
              <a:t>leaves catcher’s </a:t>
            </a:r>
            <a:r>
              <a:rPr lang="en-US" sz="5400" b="1" dirty="0">
                <a:solidFill>
                  <a:srgbClr val="FFC000"/>
                </a:solidFill>
              </a:rPr>
              <a:t>box </a:t>
            </a:r>
            <a:endParaRPr lang="en-US" sz="5400" b="1" dirty="0" smtClean="0">
              <a:solidFill>
                <a:srgbClr val="FFC000"/>
              </a:solidFill>
            </a:endParaRPr>
          </a:p>
          <a:p>
            <a:r>
              <a:rPr lang="en-US" sz="5400" b="1" dirty="0" smtClean="0">
                <a:solidFill>
                  <a:srgbClr val="FFC000"/>
                </a:solidFill>
              </a:rPr>
              <a:t>to </a:t>
            </a:r>
            <a:r>
              <a:rPr lang="en-US" sz="5400" b="1" dirty="0">
                <a:solidFill>
                  <a:srgbClr val="FFC000"/>
                </a:solidFill>
              </a:rPr>
              <a:t>adjust equipment </a:t>
            </a:r>
            <a:r>
              <a:rPr lang="en-US" sz="5400" b="1" dirty="0" smtClean="0">
                <a:solidFill>
                  <a:srgbClr val="FFC000"/>
                </a:solidFill>
              </a:rPr>
              <a:t>or to </a:t>
            </a:r>
            <a:r>
              <a:rPr lang="en-US" sz="5400" b="1" dirty="0">
                <a:solidFill>
                  <a:srgbClr val="FFC000"/>
                </a:solidFill>
              </a:rPr>
              <a:t>give </a:t>
            </a:r>
            <a:r>
              <a:rPr lang="en-US" sz="5400" b="1" dirty="0" smtClean="0">
                <a:solidFill>
                  <a:srgbClr val="FFC000"/>
                </a:solidFill>
              </a:rPr>
              <a:t>defensive signals. </a:t>
            </a:r>
            <a:endParaRPr lang="en-US" sz="5400" b="1" dirty="0">
              <a:solidFill>
                <a:srgbClr val="FFC000"/>
              </a:solidFill>
            </a:endParaRP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609600" y="228600"/>
            <a:ext cx="8001000" cy="1938992"/>
          </a:xfrm>
          <a:prstGeom prst="rect">
            <a:avLst/>
          </a:prstGeom>
          <a:noFill/>
        </p:spPr>
        <p:txBody>
          <a:bodyPr wrap="square" rtlCol="0">
            <a:spAutoFit/>
          </a:bodyPr>
          <a:lstStyle/>
          <a:p>
            <a:r>
              <a:rPr lang="en-US" sz="3600" b="1" dirty="0" smtClean="0">
                <a:solidFill>
                  <a:srgbClr val="FFC000"/>
                </a:solidFill>
              </a:rPr>
              <a:t>7.3.1</a:t>
            </a:r>
            <a:r>
              <a:rPr lang="en-US" sz="4000" b="1" dirty="0" smtClean="0">
                <a:solidFill>
                  <a:srgbClr val="FFC000"/>
                </a:solidFill>
              </a:rPr>
              <a:t>   Batting Infractions Exceptions:</a:t>
            </a:r>
          </a:p>
          <a:p>
            <a:r>
              <a:rPr lang="en-US" sz="4000" b="1" dirty="0" smtClean="0">
                <a:solidFill>
                  <a:srgbClr val="FFC000"/>
                </a:solidFill>
              </a:rPr>
              <a:t>A batter may leave the batter’s box </a:t>
            </a:r>
          </a:p>
          <a:p>
            <a:r>
              <a:rPr lang="en-US" sz="4000" b="1" dirty="0" smtClean="0">
                <a:solidFill>
                  <a:srgbClr val="FFC000"/>
                </a:solidFill>
              </a:rPr>
              <a:t>when...</a:t>
            </a:r>
          </a:p>
        </p:txBody>
      </p:sp>
      <p:sp>
        <p:nvSpPr>
          <p:cNvPr id="3" name="TextBox 2"/>
          <p:cNvSpPr txBox="1"/>
          <p:nvPr/>
        </p:nvSpPr>
        <p:spPr>
          <a:xfrm>
            <a:off x="914400" y="2971800"/>
            <a:ext cx="5257800" cy="2585323"/>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h. The </a:t>
            </a:r>
            <a:r>
              <a:rPr lang="en-US" sz="5400" b="1" dirty="0">
                <a:solidFill>
                  <a:srgbClr val="FFC000"/>
                </a:solidFill>
              </a:rPr>
              <a:t>Catcher </a:t>
            </a:r>
            <a:endParaRPr lang="en-US" sz="5400" b="1" dirty="0" smtClean="0">
              <a:solidFill>
                <a:srgbClr val="FFC000"/>
              </a:solidFill>
            </a:endParaRPr>
          </a:p>
          <a:p>
            <a:pPr marL="342900" indent="-342900"/>
            <a:r>
              <a:rPr lang="en-US" sz="5400" b="1" dirty="0" smtClean="0">
                <a:solidFill>
                  <a:srgbClr val="FFC000"/>
                </a:solidFill>
              </a:rPr>
              <a:t>doesn’t </a:t>
            </a:r>
            <a:r>
              <a:rPr lang="en-US" sz="5400" b="1" dirty="0">
                <a:solidFill>
                  <a:srgbClr val="FFC000"/>
                </a:solidFill>
              </a:rPr>
              <a:t>catch the </a:t>
            </a:r>
            <a:endParaRPr lang="en-US" sz="5400" b="1" dirty="0" smtClean="0">
              <a:solidFill>
                <a:srgbClr val="FFC000"/>
              </a:solidFill>
            </a:endParaRPr>
          </a:p>
          <a:p>
            <a:pPr marL="342900" indent="-342900"/>
            <a:r>
              <a:rPr lang="en-US" sz="5400" b="1" dirty="0" smtClean="0">
                <a:solidFill>
                  <a:srgbClr val="FFC000"/>
                </a:solidFill>
              </a:rPr>
              <a:t>pitch.</a:t>
            </a:r>
            <a:endParaRPr lang="en-US" sz="5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95400"/>
            <a:ext cx="5080855" cy="5105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22060" y="479921"/>
            <a:ext cx="4069540" cy="6378079"/>
          </a:xfrm>
          <a:prstGeom prst="rect">
            <a:avLst/>
          </a:prstGeom>
          <a:noFill/>
          <a:ln w="9525">
            <a:noFill/>
            <a:miter lim="800000"/>
            <a:headEnd/>
            <a:tailEnd/>
          </a:ln>
        </p:spPr>
      </p:pic>
      <p:sp>
        <p:nvSpPr>
          <p:cNvPr id="6" name="TextBox 5"/>
          <p:cNvSpPr txBox="1"/>
          <p:nvPr/>
        </p:nvSpPr>
        <p:spPr>
          <a:xfrm>
            <a:off x="381000" y="2209800"/>
            <a:ext cx="4267200" cy="332398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Excuse me, </a:t>
            </a:r>
          </a:p>
          <a:p>
            <a:pPr algn="ctr"/>
            <a:r>
              <a:rPr lang="en-US" sz="4800" b="1" dirty="0" smtClean="0">
                <a:solidFill>
                  <a:schemeClr val="bg1"/>
                </a:solidFill>
                <a:effectLst>
                  <a:outerShdw blurRad="38100" dist="38100" dir="2700000" algn="tl">
                    <a:srgbClr val="000000">
                      <a:alpha val="43137"/>
                    </a:srgbClr>
                  </a:outerShdw>
                </a:effectLst>
              </a:rPr>
              <a:t>Mr. Umpire, Sir, May I have a word with you? </a:t>
            </a:r>
            <a:endParaRPr lang="en-US" sz="4800" b="1" dirty="0">
              <a:solidFill>
                <a:schemeClr val="bg1"/>
              </a:solidFill>
              <a:effectLst>
                <a:outerShdw blurRad="38100" dist="38100" dir="2700000" algn="tl">
                  <a:srgbClr val="000000">
                    <a:alpha val="43137"/>
                  </a:srgbClr>
                </a:outerShdw>
              </a:effectLst>
            </a:endParaRPr>
          </a:p>
          <a:p>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8A47D250-FD55-46D5-85CD-5F83EB68D27C}" type="slidenum">
              <a:rPr lang="en-US" smtClean="0"/>
              <a:pPr/>
              <a:t>33</a:t>
            </a:fld>
            <a:endParaRPr lang="en-US"/>
          </a:p>
        </p:txBody>
      </p:sp>
      <p:sp>
        <p:nvSpPr>
          <p:cNvPr id="8" name="Footer Placeholder 7"/>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36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smtClean="0">
                <a:solidFill>
                  <a:srgbClr val="FFFF00"/>
                </a:solidFill>
              </a:rPr>
              <a:t>7.3.1 Batting Infractions</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34</a:t>
            </a:fld>
            <a:endParaRPr lang="en-US"/>
          </a:p>
        </p:txBody>
      </p:sp>
      <p:sp>
        <p:nvSpPr>
          <p:cNvPr id="9" name="TextBox 8"/>
          <p:cNvSpPr txBox="1"/>
          <p:nvPr/>
        </p:nvSpPr>
        <p:spPr>
          <a:xfrm>
            <a:off x="152400" y="3886200"/>
            <a:ext cx="8839200" cy="2062103"/>
          </a:xfrm>
          <a:prstGeom prst="rect">
            <a:avLst/>
          </a:prstGeom>
          <a:noFill/>
        </p:spPr>
        <p:txBody>
          <a:bodyPr wrap="square" rtlCol="0">
            <a:spAutoFit/>
          </a:bodyPr>
          <a:lstStyle/>
          <a:p>
            <a:pPr marL="342900" lvl="0" indent="-342900" algn="ctr"/>
            <a:r>
              <a:rPr lang="en-US" sz="3200" b="1" dirty="0" smtClean="0"/>
              <a:t>Ruling:</a:t>
            </a:r>
          </a:p>
          <a:p>
            <a:pPr algn="ctr"/>
            <a:r>
              <a:rPr lang="en-US" sz="3200" b="1" dirty="0"/>
              <a:t>Strike on the </a:t>
            </a:r>
            <a:r>
              <a:rPr lang="en-US" sz="3200" b="1" dirty="0" smtClean="0"/>
              <a:t>batter.</a:t>
            </a:r>
          </a:p>
          <a:p>
            <a:pPr algn="ctr"/>
            <a:r>
              <a:rPr lang="en-US" sz="3200" b="1" dirty="0"/>
              <a:t>W</a:t>
            </a:r>
            <a:r>
              <a:rPr lang="en-US" sz="3200" b="1" dirty="0" smtClean="0"/>
              <a:t>hile </a:t>
            </a:r>
            <a:r>
              <a:rPr lang="en-US" sz="3200" b="1" dirty="0"/>
              <a:t>F1 didn’t deliver the pitch within 20 seconds, he cannot pitch until </a:t>
            </a:r>
            <a:r>
              <a:rPr lang="en-US" sz="3200" b="1" dirty="0" smtClean="0"/>
              <a:t>the Batter </a:t>
            </a:r>
            <a:r>
              <a:rPr lang="en-US" sz="3200" b="1" dirty="0"/>
              <a:t>enters the box.</a:t>
            </a:r>
          </a:p>
        </p:txBody>
      </p:sp>
      <p:sp>
        <p:nvSpPr>
          <p:cNvPr id="8" name="TextBox 7"/>
          <p:cNvSpPr txBox="1"/>
          <p:nvPr/>
        </p:nvSpPr>
        <p:spPr>
          <a:xfrm>
            <a:off x="533400" y="1371600"/>
            <a:ext cx="8001000" cy="2554545"/>
          </a:xfrm>
          <a:prstGeom prst="rect">
            <a:avLst/>
          </a:prstGeom>
          <a:noFill/>
        </p:spPr>
        <p:txBody>
          <a:bodyPr wrap="square" rtlCol="0">
            <a:spAutoFit/>
          </a:bodyPr>
          <a:lstStyle/>
          <a:p>
            <a:r>
              <a:rPr lang="en-US" sz="3200" b="1" dirty="0">
                <a:solidFill>
                  <a:srgbClr val="FFFF00"/>
                </a:solidFill>
              </a:rPr>
              <a:t>B1 leading off decides to try to upset F1 </a:t>
            </a:r>
            <a:endParaRPr lang="en-US" sz="3200" b="1" dirty="0" smtClean="0">
              <a:solidFill>
                <a:srgbClr val="FFFF00"/>
              </a:solidFill>
            </a:endParaRPr>
          </a:p>
          <a:p>
            <a:r>
              <a:rPr lang="en-US" sz="3200" b="1" dirty="0" smtClean="0">
                <a:solidFill>
                  <a:srgbClr val="FFFF00"/>
                </a:solidFill>
              </a:rPr>
              <a:t>and </a:t>
            </a:r>
            <a:r>
              <a:rPr lang="en-US" sz="3200" b="1" dirty="0">
                <a:solidFill>
                  <a:srgbClr val="FFFF00"/>
                </a:solidFill>
              </a:rPr>
              <a:t>delays entering the batter’s box.</a:t>
            </a:r>
          </a:p>
          <a:p>
            <a:r>
              <a:rPr lang="en-US" sz="3200" b="1" dirty="0" smtClean="0">
                <a:solidFill>
                  <a:srgbClr val="FFFF00"/>
                </a:solidFill>
              </a:rPr>
              <a:t>F1 </a:t>
            </a:r>
            <a:r>
              <a:rPr lang="en-US" sz="3200" b="1" dirty="0">
                <a:solidFill>
                  <a:srgbClr val="FFFF00"/>
                </a:solidFill>
              </a:rPr>
              <a:t>seeing B1 not in the box doesn’t assume the pitching position.  </a:t>
            </a:r>
            <a:endParaRPr lang="en-US" sz="3200" b="1" dirty="0" smtClean="0">
              <a:solidFill>
                <a:srgbClr val="FFFF00"/>
              </a:solidFill>
            </a:endParaRPr>
          </a:p>
          <a:p>
            <a:r>
              <a:rPr lang="en-US" sz="3200" b="1" dirty="0" smtClean="0">
                <a:solidFill>
                  <a:srgbClr val="FFFF00"/>
                </a:solidFill>
              </a:rPr>
              <a:t>20 </a:t>
            </a:r>
            <a:r>
              <a:rPr lang="en-US" sz="3200" b="1" dirty="0">
                <a:solidFill>
                  <a:srgbClr val="FFFF00"/>
                </a:solidFill>
              </a:rPr>
              <a:t>seconds elapse.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smtClean="0">
                <a:solidFill>
                  <a:srgbClr val="FFFF00"/>
                </a:solidFill>
              </a:rPr>
              <a:t>7.3.1 Batting Infractions</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35</a:t>
            </a:fld>
            <a:endParaRPr lang="en-US"/>
          </a:p>
        </p:txBody>
      </p:sp>
      <p:sp>
        <p:nvSpPr>
          <p:cNvPr id="9" name="TextBox 8"/>
          <p:cNvSpPr txBox="1"/>
          <p:nvPr/>
        </p:nvSpPr>
        <p:spPr>
          <a:xfrm>
            <a:off x="457200" y="2971800"/>
            <a:ext cx="8153400" cy="1569660"/>
          </a:xfrm>
          <a:prstGeom prst="rect">
            <a:avLst/>
          </a:prstGeom>
          <a:noFill/>
        </p:spPr>
        <p:txBody>
          <a:bodyPr wrap="square" rtlCol="0">
            <a:spAutoFit/>
          </a:bodyPr>
          <a:lstStyle/>
          <a:p>
            <a:pPr marL="342900" lvl="0" indent="-342900" algn="ctr"/>
            <a:r>
              <a:rPr lang="en-US" sz="3200" b="1" dirty="0" smtClean="0"/>
              <a:t>Ruling:</a:t>
            </a:r>
          </a:p>
          <a:p>
            <a:pPr algn="ctr"/>
            <a:r>
              <a:rPr lang="en-US" sz="3200" b="1" dirty="0"/>
              <a:t>S</a:t>
            </a:r>
            <a:r>
              <a:rPr lang="en-US" sz="3200" b="1" dirty="0" smtClean="0"/>
              <a:t>ince F1 is responsible for the delay </a:t>
            </a:r>
          </a:p>
          <a:p>
            <a:pPr algn="ctr"/>
            <a:r>
              <a:rPr lang="en-US" sz="3200" b="1" dirty="0" smtClean="0"/>
              <a:t>B1 should be awarded a “ball.”</a:t>
            </a:r>
            <a:endParaRPr lang="en-US" sz="3200" b="1" dirty="0"/>
          </a:p>
        </p:txBody>
      </p:sp>
      <p:sp>
        <p:nvSpPr>
          <p:cNvPr id="8" name="TextBox 7"/>
          <p:cNvSpPr txBox="1"/>
          <p:nvPr/>
        </p:nvSpPr>
        <p:spPr>
          <a:xfrm>
            <a:off x="533400" y="1371600"/>
            <a:ext cx="8001000" cy="1569660"/>
          </a:xfrm>
          <a:prstGeom prst="rect">
            <a:avLst/>
          </a:prstGeom>
          <a:noFill/>
        </p:spPr>
        <p:txBody>
          <a:bodyPr wrap="square" rtlCol="0">
            <a:spAutoFit/>
          </a:bodyPr>
          <a:lstStyle/>
          <a:p>
            <a:r>
              <a:rPr lang="en-US" sz="3200" b="1" dirty="0" smtClean="0">
                <a:solidFill>
                  <a:srgbClr val="FFFF00"/>
                </a:solidFill>
              </a:rPr>
              <a:t>B1 in </a:t>
            </a:r>
            <a:r>
              <a:rPr lang="en-US" sz="3200" b="1" dirty="0">
                <a:solidFill>
                  <a:srgbClr val="FFFF00"/>
                </a:solidFill>
              </a:rPr>
              <a:t>the box, F1 on the rubber. </a:t>
            </a:r>
            <a:endParaRPr lang="en-US" sz="3200" b="1" dirty="0" smtClean="0">
              <a:solidFill>
                <a:srgbClr val="FFFF00"/>
              </a:solidFill>
            </a:endParaRPr>
          </a:p>
          <a:p>
            <a:r>
              <a:rPr lang="en-US" sz="3200" b="1" dirty="0" smtClean="0">
                <a:solidFill>
                  <a:srgbClr val="FFFF00"/>
                </a:solidFill>
              </a:rPr>
              <a:t>After </a:t>
            </a:r>
            <a:r>
              <a:rPr lang="en-US" sz="3200" b="1" dirty="0">
                <a:solidFill>
                  <a:srgbClr val="FFFF00"/>
                </a:solidFill>
              </a:rPr>
              <a:t>10 seconds F1 steps back off the rubber to speak to F6 and then </a:t>
            </a:r>
            <a:r>
              <a:rPr lang="en-US" sz="3200" b="1" dirty="0" smtClean="0">
                <a:solidFill>
                  <a:srgbClr val="FFFF00"/>
                </a:solidFill>
              </a:rPr>
              <a:t>20 </a:t>
            </a:r>
            <a:r>
              <a:rPr lang="en-US" sz="3200" b="1" dirty="0">
                <a:solidFill>
                  <a:srgbClr val="FFFF00"/>
                </a:solidFill>
              </a:rPr>
              <a:t>seconds </a:t>
            </a:r>
            <a:r>
              <a:rPr lang="en-US" sz="3200" b="1" dirty="0" smtClean="0">
                <a:solidFill>
                  <a:srgbClr val="FFFF00"/>
                </a:solidFill>
              </a:rPr>
              <a:t>elapse. </a:t>
            </a:r>
            <a:endParaRPr lang="en-US" sz="3200" b="1" dirty="0">
              <a:solidFill>
                <a:srgbClr val="FFFF00"/>
              </a:solidFill>
            </a:endParaRPr>
          </a:p>
        </p:txBody>
      </p:sp>
      <p:sp>
        <p:nvSpPr>
          <p:cNvPr id="10" name="TextBox 9"/>
          <p:cNvSpPr txBox="1"/>
          <p:nvPr/>
        </p:nvSpPr>
        <p:spPr>
          <a:xfrm>
            <a:off x="609600" y="4648200"/>
            <a:ext cx="8153400" cy="1815882"/>
          </a:xfrm>
          <a:prstGeom prst="rect">
            <a:avLst/>
          </a:prstGeom>
          <a:noFill/>
        </p:spPr>
        <p:txBody>
          <a:bodyPr wrap="square" rtlCol="0">
            <a:spAutoFit/>
          </a:bodyPr>
          <a:lstStyle/>
          <a:p>
            <a:pPr marL="342900" lvl="0" indent="-342900"/>
            <a:r>
              <a:rPr lang="en-US" sz="2800" b="1" dirty="0" smtClean="0"/>
              <a:t>Note:</a:t>
            </a:r>
          </a:p>
          <a:p>
            <a:r>
              <a:rPr lang="en-US" sz="2800" b="1" dirty="0"/>
              <a:t>If F1 steps off or B1 steps </a:t>
            </a:r>
            <a:r>
              <a:rPr lang="en-US" sz="2800" b="1" dirty="0" smtClean="0"/>
              <a:t>out </a:t>
            </a:r>
            <a:r>
              <a:rPr lang="en-US" sz="2800" b="1" dirty="0"/>
              <a:t>for a good reasons such as to tie his shoe, wipe off </a:t>
            </a:r>
            <a:r>
              <a:rPr lang="en-US" sz="2800" b="1" dirty="0" smtClean="0"/>
              <a:t>sweat, </a:t>
            </a:r>
            <a:r>
              <a:rPr lang="en-US" sz="2800" b="1" dirty="0"/>
              <a:t>or for </a:t>
            </a:r>
            <a:r>
              <a:rPr lang="en-US" sz="2800" b="1" dirty="0" smtClean="0"/>
              <a:t>other </a:t>
            </a:r>
            <a:r>
              <a:rPr lang="en-US" sz="2800" b="1" dirty="0"/>
              <a:t>obvious reasons the umpire should grant </a:t>
            </a:r>
            <a:r>
              <a:rPr lang="en-US" sz="2800" b="1" dirty="0" smtClean="0"/>
              <a:t>time</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smtClean="0">
                <a:solidFill>
                  <a:srgbClr val="FFFF00"/>
                </a:solidFill>
              </a:rPr>
              <a:t>7.3.1 Batting Infractions</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36</a:t>
            </a:fld>
            <a:endParaRPr lang="en-US"/>
          </a:p>
        </p:txBody>
      </p:sp>
      <p:sp>
        <p:nvSpPr>
          <p:cNvPr id="9" name="TextBox 8"/>
          <p:cNvSpPr txBox="1"/>
          <p:nvPr/>
        </p:nvSpPr>
        <p:spPr>
          <a:xfrm>
            <a:off x="152400" y="3886200"/>
            <a:ext cx="8839200" cy="1077218"/>
          </a:xfrm>
          <a:prstGeom prst="rect">
            <a:avLst/>
          </a:prstGeom>
          <a:noFill/>
        </p:spPr>
        <p:txBody>
          <a:bodyPr wrap="square" rtlCol="0">
            <a:spAutoFit/>
          </a:bodyPr>
          <a:lstStyle/>
          <a:p>
            <a:pPr marL="342900" lvl="0" indent="-342900" algn="ctr"/>
            <a:r>
              <a:rPr lang="en-US" sz="3200" b="1" dirty="0" smtClean="0"/>
              <a:t>Ruling:</a:t>
            </a:r>
          </a:p>
          <a:p>
            <a:pPr algn="ctr"/>
            <a:r>
              <a:rPr lang="en-US" sz="3200" b="1" dirty="0" smtClean="0"/>
              <a:t>The Umpire </a:t>
            </a:r>
            <a:r>
              <a:rPr lang="en-US" sz="3200" b="1" dirty="0"/>
              <a:t>should call strike 3 for delay of game.</a:t>
            </a:r>
          </a:p>
        </p:txBody>
      </p:sp>
      <p:sp>
        <p:nvSpPr>
          <p:cNvPr id="8" name="TextBox 7"/>
          <p:cNvSpPr txBox="1"/>
          <p:nvPr/>
        </p:nvSpPr>
        <p:spPr>
          <a:xfrm>
            <a:off x="533400" y="1371600"/>
            <a:ext cx="8001000" cy="2554545"/>
          </a:xfrm>
          <a:prstGeom prst="rect">
            <a:avLst/>
          </a:prstGeom>
          <a:noFill/>
        </p:spPr>
        <p:txBody>
          <a:bodyPr wrap="square" rtlCol="0">
            <a:spAutoFit/>
          </a:bodyPr>
          <a:lstStyle/>
          <a:p>
            <a:r>
              <a:rPr lang="en-US" sz="3200" b="1" dirty="0">
                <a:solidFill>
                  <a:srgbClr val="FFFF00"/>
                </a:solidFill>
              </a:rPr>
              <a:t>B1 with 3-1 count, on the next pitch the batter assumes ball 4 and heads for 1</a:t>
            </a:r>
            <a:r>
              <a:rPr lang="en-US" sz="3200" b="1" baseline="30000" dirty="0">
                <a:solidFill>
                  <a:srgbClr val="FFFF00"/>
                </a:solidFill>
              </a:rPr>
              <a:t>st</a:t>
            </a:r>
            <a:r>
              <a:rPr lang="en-US" sz="3200" b="1" dirty="0">
                <a:solidFill>
                  <a:srgbClr val="FFFF00"/>
                </a:solidFill>
              </a:rPr>
              <a:t>, </a:t>
            </a:r>
            <a:r>
              <a:rPr lang="en-US" sz="3200" b="1" dirty="0" smtClean="0">
                <a:solidFill>
                  <a:srgbClr val="FFFF00"/>
                </a:solidFill>
              </a:rPr>
              <a:t>while the </a:t>
            </a:r>
            <a:r>
              <a:rPr lang="en-US" sz="3200" b="1" dirty="0">
                <a:solidFill>
                  <a:srgbClr val="FFFF00"/>
                </a:solidFill>
              </a:rPr>
              <a:t>umpire </a:t>
            </a:r>
            <a:r>
              <a:rPr lang="en-US" sz="3200" b="1" dirty="0" smtClean="0">
                <a:solidFill>
                  <a:srgbClr val="FFFF00"/>
                </a:solidFill>
              </a:rPr>
              <a:t>calls </a:t>
            </a:r>
            <a:r>
              <a:rPr lang="en-US" sz="3200" b="1" dirty="0">
                <a:solidFill>
                  <a:srgbClr val="FFFF00"/>
                </a:solidFill>
              </a:rPr>
              <a:t>strike </a:t>
            </a:r>
            <a:r>
              <a:rPr lang="en-US" sz="3200" b="1" dirty="0" smtClean="0">
                <a:solidFill>
                  <a:srgbClr val="FFFF00"/>
                </a:solidFill>
              </a:rPr>
              <a:t>2.</a:t>
            </a:r>
            <a:endParaRPr lang="en-US" sz="3200" b="1" dirty="0">
              <a:solidFill>
                <a:srgbClr val="FFFF00"/>
              </a:solidFill>
            </a:endParaRPr>
          </a:p>
          <a:p>
            <a:r>
              <a:rPr lang="en-US" sz="3200" b="1" dirty="0" smtClean="0">
                <a:solidFill>
                  <a:srgbClr val="FFFF00"/>
                </a:solidFill>
              </a:rPr>
              <a:t>Disgusted </a:t>
            </a:r>
            <a:r>
              <a:rPr lang="en-US" sz="3200" b="1" dirty="0">
                <a:solidFill>
                  <a:srgbClr val="FFFF00"/>
                </a:solidFill>
              </a:rPr>
              <a:t>B1 takes his time returning to the batters box </a:t>
            </a:r>
            <a:r>
              <a:rPr lang="en-US" sz="3200" b="1" dirty="0" smtClean="0">
                <a:solidFill>
                  <a:srgbClr val="FFFF00"/>
                </a:solidFill>
              </a:rPr>
              <a:t>(&lt; </a:t>
            </a:r>
            <a:r>
              <a:rPr lang="en-US" sz="3200" b="1" dirty="0">
                <a:solidFill>
                  <a:srgbClr val="FFFF00"/>
                </a:solidFill>
              </a:rPr>
              <a:t>20 seconds</a:t>
            </a:r>
            <a:r>
              <a:rPr lang="en-US" sz="3200" b="1" dirty="0" smtClean="0">
                <a:solidFill>
                  <a:srgbClr val="FFFF00"/>
                </a:solidFill>
              </a:rPr>
              <a:t>).</a:t>
            </a:r>
            <a:endParaRPr lang="en-US" sz="3200" b="1" dirty="0">
              <a:solidFill>
                <a:srgbClr val="FFFF00"/>
              </a:solidFill>
            </a:endParaRPr>
          </a:p>
        </p:txBody>
      </p:sp>
      <p:sp>
        <p:nvSpPr>
          <p:cNvPr id="10" name="TextBox 9"/>
          <p:cNvSpPr txBox="1"/>
          <p:nvPr/>
        </p:nvSpPr>
        <p:spPr>
          <a:xfrm>
            <a:off x="2209800" y="5105400"/>
            <a:ext cx="4343400" cy="400110"/>
          </a:xfrm>
          <a:prstGeom prst="rect">
            <a:avLst/>
          </a:prstGeom>
          <a:noFill/>
        </p:spPr>
        <p:txBody>
          <a:bodyPr wrap="square" rtlCol="0">
            <a:spAutoFit/>
          </a:bodyPr>
          <a:lstStyle/>
          <a:p>
            <a:pPr marL="342900" lvl="0" indent="-342900" algn="ctr"/>
            <a:r>
              <a:rPr lang="en-US" sz="2000" dirty="0" smtClean="0"/>
              <a:t>...and prepare for some “discussion.”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5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914400" y="152400"/>
            <a:ext cx="5414863" cy="7772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3" name="Slide Number Placeholder 2"/>
          <p:cNvSpPr>
            <a:spLocks noGrp="1"/>
          </p:cNvSpPr>
          <p:nvPr>
            <p:ph type="sldNum" sz="quarter" idx="12"/>
          </p:nvPr>
        </p:nvSpPr>
        <p:spPr/>
        <p:txBody>
          <a:bodyPr/>
          <a:lstStyle/>
          <a:p>
            <a:fld id="{8A47D250-FD55-46D5-85CD-5F83EB68D27C}" type="slidenum">
              <a:rPr lang="en-US" smtClean="0"/>
              <a:pPr/>
              <a:t>37</a:t>
            </a:fld>
            <a:endParaRPr lang="en-US"/>
          </a:p>
        </p:txBody>
      </p:sp>
      <p:sp>
        <p:nvSpPr>
          <p:cNvPr id="6" name="TextBox 5"/>
          <p:cNvSpPr txBox="1"/>
          <p:nvPr/>
        </p:nvSpPr>
        <p:spPr>
          <a:xfrm>
            <a:off x="3733800" y="304800"/>
            <a:ext cx="1219200" cy="461665"/>
          </a:xfrm>
          <a:prstGeom prst="rect">
            <a:avLst/>
          </a:prstGeom>
          <a:noFill/>
        </p:spPr>
        <p:txBody>
          <a:bodyPr wrap="square" rtlCol="0">
            <a:spAutoFit/>
          </a:bodyPr>
          <a:lstStyle/>
          <a:p>
            <a:r>
              <a:rPr lang="en-US" sz="2400" b="1" dirty="0" smtClean="0"/>
              <a:t>7. 2 &amp; 3 </a:t>
            </a:r>
            <a:endParaRPr lang="en-US" sz="2400" b="1" dirty="0"/>
          </a:p>
        </p:txBody>
      </p:sp>
      <p:sp>
        <p:nvSpPr>
          <p:cNvPr id="7" name="TextBox 6"/>
          <p:cNvSpPr txBox="1"/>
          <p:nvPr/>
        </p:nvSpPr>
        <p:spPr>
          <a:xfrm>
            <a:off x="3886200" y="990600"/>
            <a:ext cx="5257800" cy="1077218"/>
          </a:xfrm>
          <a:prstGeom prst="rect">
            <a:avLst/>
          </a:prstGeom>
          <a:noFill/>
        </p:spPr>
        <p:txBody>
          <a:bodyPr wrap="square" rtlCol="0">
            <a:spAutoFit/>
          </a:bodyPr>
          <a:lstStyle/>
          <a:p>
            <a:r>
              <a:rPr lang="en-US" sz="3200" b="1" dirty="0" smtClean="0"/>
              <a:t>The ball is immediately dead </a:t>
            </a:r>
          </a:p>
          <a:p>
            <a:r>
              <a:rPr lang="en-US" sz="3200" b="1" dirty="0" smtClean="0"/>
              <a:t>and the batter is OUT...</a:t>
            </a:r>
            <a:endParaRPr lang="en-US" sz="3200" b="1" dirty="0"/>
          </a:p>
        </p:txBody>
      </p:sp>
      <p:sp>
        <p:nvSpPr>
          <p:cNvPr id="8" name="TextBox 7"/>
          <p:cNvSpPr txBox="1"/>
          <p:nvPr/>
        </p:nvSpPr>
        <p:spPr>
          <a:xfrm>
            <a:off x="3657600" y="2438400"/>
            <a:ext cx="5486400" cy="3046988"/>
          </a:xfrm>
          <a:prstGeom prst="rect">
            <a:avLst/>
          </a:prstGeom>
          <a:noFill/>
        </p:spPr>
        <p:txBody>
          <a:bodyPr wrap="square" rtlCol="0">
            <a:spAutoFit/>
          </a:bodyPr>
          <a:lstStyle/>
          <a:p>
            <a:pPr lvl="0"/>
            <a:r>
              <a:rPr lang="en-US" sz="3200" b="1" dirty="0" smtClean="0"/>
              <a:t>...if the batter </a:t>
            </a:r>
          </a:p>
          <a:p>
            <a:pPr lvl="0"/>
            <a:r>
              <a:rPr lang="en-US" sz="3200" b="1" dirty="0" smtClean="0"/>
              <a:t>   hits </a:t>
            </a:r>
            <a:r>
              <a:rPr lang="en-US" sz="3200" b="1" dirty="0"/>
              <a:t>the ball </a:t>
            </a:r>
            <a:r>
              <a:rPr lang="en-US" sz="3200" b="1" dirty="0" smtClean="0"/>
              <a:t>either fair </a:t>
            </a:r>
            <a:r>
              <a:rPr lang="en-US" sz="3200" b="1" dirty="0"/>
              <a:t>or foul </a:t>
            </a:r>
            <a:endParaRPr lang="en-US" sz="3200" b="1" dirty="0" smtClean="0"/>
          </a:p>
          <a:p>
            <a:pPr lvl="0"/>
            <a:r>
              <a:rPr lang="en-US" sz="3200" b="1" dirty="0" smtClean="0"/>
              <a:t>      while </a:t>
            </a:r>
            <a:r>
              <a:rPr lang="en-US" sz="3200" b="1" dirty="0"/>
              <a:t>either foot or knee is </a:t>
            </a:r>
            <a:r>
              <a:rPr lang="en-US" sz="3200" b="1" dirty="0" smtClean="0"/>
              <a:t>    </a:t>
            </a:r>
          </a:p>
          <a:p>
            <a:pPr lvl="0"/>
            <a:r>
              <a:rPr lang="en-US" sz="3200" b="1" dirty="0" smtClean="0"/>
              <a:t>         in </a:t>
            </a:r>
            <a:r>
              <a:rPr lang="en-US" sz="3200" b="1" dirty="0"/>
              <a:t>contact with the ground </a:t>
            </a:r>
            <a:r>
              <a:rPr lang="en-US" sz="3200" b="1" dirty="0" smtClean="0"/>
              <a:t> </a:t>
            </a:r>
          </a:p>
          <a:p>
            <a:pPr lvl="0"/>
            <a:r>
              <a:rPr lang="en-US" sz="3200" b="1" dirty="0" smtClean="0"/>
              <a:t>           outside </a:t>
            </a:r>
            <a:r>
              <a:rPr lang="en-US" sz="3200" b="1" dirty="0"/>
              <a:t>the batters box </a:t>
            </a:r>
            <a:endParaRPr lang="en-US" sz="3200" b="1" dirty="0" smtClean="0"/>
          </a:p>
          <a:p>
            <a:pPr lvl="0"/>
            <a:r>
              <a:rPr lang="en-US" sz="3200" b="1" dirty="0"/>
              <a:t> </a:t>
            </a:r>
            <a:r>
              <a:rPr lang="en-US" sz="3200" b="1" dirty="0" smtClean="0"/>
              <a:t>             or </a:t>
            </a:r>
            <a:r>
              <a:rPr lang="en-US" sz="3200" b="1" dirty="0"/>
              <a:t>touching </a:t>
            </a:r>
            <a:r>
              <a:rPr lang="en-US" sz="3200" b="1" dirty="0" smtClean="0"/>
              <a:t>the </a:t>
            </a:r>
            <a:r>
              <a:rPr lang="en-US" sz="3200" b="1" dirty="0"/>
              <a:t>plate.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914400" y="152400"/>
            <a:ext cx="5414863" cy="7772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3" name="Slide Number Placeholder 2"/>
          <p:cNvSpPr>
            <a:spLocks noGrp="1"/>
          </p:cNvSpPr>
          <p:nvPr>
            <p:ph type="sldNum" sz="quarter" idx="12"/>
          </p:nvPr>
        </p:nvSpPr>
        <p:spPr/>
        <p:txBody>
          <a:bodyPr/>
          <a:lstStyle/>
          <a:p>
            <a:fld id="{8A47D250-FD55-46D5-85CD-5F83EB68D27C}" type="slidenum">
              <a:rPr lang="en-US" smtClean="0"/>
              <a:pPr/>
              <a:t>38</a:t>
            </a:fld>
            <a:endParaRPr lang="en-US"/>
          </a:p>
        </p:txBody>
      </p:sp>
      <p:sp>
        <p:nvSpPr>
          <p:cNvPr id="6" name="TextBox 5"/>
          <p:cNvSpPr txBox="1"/>
          <p:nvPr/>
        </p:nvSpPr>
        <p:spPr>
          <a:xfrm>
            <a:off x="3733800" y="304800"/>
            <a:ext cx="1219200" cy="461665"/>
          </a:xfrm>
          <a:prstGeom prst="rect">
            <a:avLst/>
          </a:prstGeom>
          <a:noFill/>
        </p:spPr>
        <p:txBody>
          <a:bodyPr wrap="square" rtlCol="0">
            <a:spAutoFit/>
          </a:bodyPr>
          <a:lstStyle/>
          <a:p>
            <a:r>
              <a:rPr lang="en-US" sz="2400" b="1" dirty="0" smtClean="0"/>
              <a:t>7. 2 &amp; 3 </a:t>
            </a:r>
            <a:endParaRPr lang="en-US" sz="2400" b="1" dirty="0"/>
          </a:p>
        </p:txBody>
      </p:sp>
      <p:sp>
        <p:nvSpPr>
          <p:cNvPr id="7" name="TextBox 6"/>
          <p:cNvSpPr txBox="1"/>
          <p:nvPr/>
        </p:nvSpPr>
        <p:spPr>
          <a:xfrm>
            <a:off x="3886200" y="990600"/>
            <a:ext cx="5257800" cy="1077218"/>
          </a:xfrm>
          <a:prstGeom prst="rect">
            <a:avLst/>
          </a:prstGeom>
          <a:noFill/>
        </p:spPr>
        <p:txBody>
          <a:bodyPr wrap="square" rtlCol="0">
            <a:spAutoFit/>
          </a:bodyPr>
          <a:lstStyle/>
          <a:p>
            <a:r>
              <a:rPr lang="en-US" sz="3200" b="1" dirty="0" smtClean="0"/>
              <a:t>The ball is immediately dead </a:t>
            </a:r>
          </a:p>
          <a:p>
            <a:r>
              <a:rPr lang="en-US" sz="3200" b="1" dirty="0" smtClean="0"/>
              <a:t>and the batter is OUT...</a:t>
            </a:r>
            <a:endParaRPr lang="en-US" sz="3200" b="1" dirty="0"/>
          </a:p>
        </p:txBody>
      </p:sp>
      <p:sp>
        <p:nvSpPr>
          <p:cNvPr id="8" name="TextBox 7"/>
          <p:cNvSpPr txBox="1"/>
          <p:nvPr/>
        </p:nvSpPr>
        <p:spPr>
          <a:xfrm>
            <a:off x="3657600" y="2057400"/>
            <a:ext cx="5486400" cy="3539430"/>
          </a:xfrm>
          <a:prstGeom prst="rect">
            <a:avLst/>
          </a:prstGeom>
          <a:noFill/>
        </p:spPr>
        <p:txBody>
          <a:bodyPr wrap="square" rtlCol="0">
            <a:spAutoFit/>
          </a:bodyPr>
          <a:lstStyle/>
          <a:p>
            <a:pPr lvl="0"/>
            <a:r>
              <a:rPr lang="en-US" sz="3200" b="1" dirty="0" smtClean="0"/>
              <a:t>...if the hitter </a:t>
            </a:r>
          </a:p>
          <a:p>
            <a:pPr lvl="0"/>
            <a:r>
              <a:rPr lang="en-US" sz="3200" b="1" dirty="0" smtClean="0"/>
              <a:t>is disconcerting </a:t>
            </a:r>
            <a:r>
              <a:rPr lang="en-US" sz="3200" b="1" dirty="0"/>
              <a:t>the pitcher by stepping from the box on one </a:t>
            </a:r>
            <a:endParaRPr lang="en-US" sz="3200" b="1" dirty="0" smtClean="0"/>
          </a:p>
          <a:p>
            <a:pPr lvl="0"/>
            <a:r>
              <a:rPr lang="en-US" sz="3200" b="1" dirty="0" smtClean="0"/>
              <a:t>     side </a:t>
            </a:r>
            <a:r>
              <a:rPr lang="en-US" sz="3200" b="1" dirty="0"/>
              <a:t>of home plate to </a:t>
            </a:r>
            <a:r>
              <a:rPr lang="en-US" sz="3200" b="1" dirty="0" smtClean="0"/>
              <a:t>the</a:t>
            </a:r>
          </a:p>
          <a:p>
            <a:pPr lvl="0"/>
            <a:r>
              <a:rPr lang="en-US" sz="3200" b="1" dirty="0" smtClean="0"/>
              <a:t>        box </a:t>
            </a:r>
            <a:r>
              <a:rPr lang="en-US" sz="3200" b="1" dirty="0"/>
              <a:t>on the other </a:t>
            </a:r>
            <a:r>
              <a:rPr lang="en-US" sz="3200" b="1" dirty="0" smtClean="0"/>
              <a:t>side   </a:t>
            </a:r>
          </a:p>
          <a:p>
            <a:pPr lvl="0"/>
            <a:r>
              <a:rPr lang="en-US" sz="3200" b="1" dirty="0" smtClean="0"/>
              <a:t>          while </a:t>
            </a:r>
            <a:r>
              <a:rPr lang="en-US" sz="3200" b="1" dirty="0"/>
              <a:t>the pitcher is in </a:t>
            </a:r>
            <a:r>
              <a:rPr lang="en-US" sz="3200" b="1" dirty="0" smtClean="0"/>
              <a:t> </a:t>
            </a:r>
          </a:p>
          <a:p>
            <a:pPr lvl="0"/>
            <a:r>
              <a:rPr lang="en-US" sz="3200" b="1" dirty="0" smtClean="0"/>
              <a:t>            position </a:t>
            </a:r>
            <a:r>
              <a:rPr lang="en-US" sz="3200" b="1" dirty="0"/>
              <a:t>ready to pitch.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95400"/>
            <a:ext cx="5080855" cy="5105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22060" y="479921"/>
            <a:ext cx="4069540" cy="6378079"/>
          </a:xfrm>
          <a:prstGeom prst="rect">
            <a:avLst/>
          </a:prstGeom>
          <a:noFill/>
          <a:ln w="9525">
            <a:noFill/>
            <a:miter lim="800000"/>
            <a:headEnd/>
            <a:tailEnd/>
          </a:ln>
        </p:spPr>
      </p:pic>
      <p:sp>
        <p:nvSpPr>
          <p:cNvPr id="6" name="TextBox 5"/>
          <p:cNvSpPr txBox="1"/>
          <p:nvPr/>
        </p:nvSpPr>
        <p:spPr>
          <a:xfrm>
            <a:off x="381000" y="2209800"/>
            <a:ext cx="4267200" cy="332398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Excuse me, </a:t>
            </a:r>
          </a:p>
          <a:p>
            <a:pPr algn="ctr"/>
            <a:r>
              <a:rPr lang="en-US" sz="4800" b="1" dirty="0" smtClean="0">
                <a:solidFill>
                  <a:schemeClr val="bg1"/>
                </a:solidFill>
                <a:effectLst>
                  <a:outerShdw blurRad="38100" dist="38100" dir="2700000" algn="tl">
                    <a:srgbClr val="000000">
                      <a:alpha val="43137"/>
                    </a:srgbClr>
                  </a:outerShdw>
                </a:effectLst>
              </a:rPr>
              <a:t>Mr. Umpire, Sir, May I have a word with you? </a:t>
            </a:r>
            <a:endParaRPr lang="en-US" sz="4800" b="1" dirty="0">
              <a:solidFill>
                <a:schemeClr val="bg1"/>
              </a:solidFill>
              <a:effectLst>
                <a:outerShdw blurRad="38100" dist="38100" dir="2700000" algn="tl">
                  <a:srgbClr val="000000">
                    <a:alpha val="43137"/>
                  </a:srgbClr>
                </a:outerShdw>
              </a:effectLst>
            </a:endParaRPr>
          </a:p>
          <a:p>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8A47D250-FD55-46D5-85CD-5F83EB68D27C}" type="slidenum">
              <a:rPr lang="en-US" smtClean="0"/>
              <a:pPr/>
              <a:t>39</a:t>
            </a:fld>
            <a:endParaRPr lang="en-US"/>
          </a:p>
        </p:txBody>
      </p:sp>
      <p:sp>
        <p:nvSpPr>
          <p:cNvPr id="8" name="Footer Placeholder 7"/>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36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3" name="TextBox 2"/>
          <p:cNvSpPr txBox="1"/>
          <p:nvPr/>
        </p:nvSpPr>
        <p:spPr>
          <a:xfrm>
            <a:off x="533400" y="1981200"/>
            <a:ext cx="8153400" cy="3046988"/>
          </a:xfrm>
          <a:prstGeom prst="rect">
            <a:avLst/>
          </a:prstGeom>
          <a:noFill/>
        </p:spPr>
        <p:txBody>
          <a:bodyPr wrap="square" rtlCol="0">
            <a:spAutoFit/>
          </a:bodyPr>
          <a:lstStyle/>
          <a:p>
            <a:pPr marL="342900" lvl="0" indent="-342900">
              <a:buBlip>
                <a:blip r:embed="rId3"/>
              </a:buBlip>
            </a:pPr>
            <a:r>
              <a:rPr lang="en-US" sz="3200" b="1" dirty="0"/>
              <a:t> </a:t>
            </a:r>
            <a:r>
              <a:rPr lang="en-US" sz="4800" b="1" dirty="0">
                <a:solidFill>
                  <a:srgbClr val="FFFF00"/>
                </a:solidFill>
              </a:rPr>
              <a:t>If discovered during the at bat the illegal batter is replaced with the correct batter assuming the count</a:t>
            </a:r>
            <a:r>
              <a:rPr lang="en-US" sz="4800" b="1" dirty="0" smtClean="0">
                <a:solidFill>
                  <a:srgbClr val="FFFF00"/>
                </a:solidFill>
              </a:rPr>
              <a:t>...</a:t>
            </a:r>
            <a:endParaRPr lang="en-US" sz="4800" b="1" dirty="0">
              <a:solidFill>
                <a:srgbClr val="FFFF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0" y="1219200"/>
            <a:ext cx="5080855" cy="5105400"/>
          </a:xfrm>
          <a:prstGeom prst="rect">
            <a:avLst/>
          </a:prstGeom>
          <a:noFill/>
          <a:ln w="9525">
            <a:noFill/>
            <a:miter lim="800000"/>
            <a:headEnd/>
            <a:tailEnd/>
          </a:ln>
        </p:spPr>
      </p:pic>
      <p:sp>
        <p:nvSpPr>
          <p:cNvPr id="4" name="TextBox 3"/>
          <p:cNvSpPr txBox="1"/>
          <p:nvPr/>
        </p:nvSpPr>
        <p:spPr>
          <a:xfrm>
            <a:off x="1219200" y="762000"/>
            <a:ext cx="2667000" cy="584775"/>
          </a:xfrm>
          <a:prstGeom prst="rect">
            <a:avLst/>
          </a:prstGeom>
          <a:noFill/>
        </p:spPr>
        <p:txBody>
          <a:bodyPr wrap="square" rtlCol="0">
            <a:spAutoFit/>
          </a:bodyPr>
          <a:lstStyle/>
          <a:p>
            <a:pPr algn="ctr"/>
            <a:r>
              <a:rPr lang="en-US" sz="3200" b="1" dirty="0"/>
              <a:t>Situation: </a:t>
            </a:r>
          </a:p>
        </p:txBody>
      </p:sp>
      <p:sp>
        <p:nvSpPr>
          <p:cNvPr id="6" name="TextBox 5"/>
          <p:cNvSpPr txBox="1"/>
          <p:nvPr/>
        </p:nvSpPr>
        <p:spPr>
          <a:xfrm>
            <a:off x="914400" y="1905000"/>
            <a:ext cx="3505200" cy="3477875"/>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When is the batter’s foot considered inside the batter’s box?</a:t>
            </a:r>
          </a:p>
        </p:txBody>
      </p:sp>
      <p:pic>
        <p:nvPicPr>
          <p:cNvPr id="1028" name="Picture 4"/>
          <p:cNvPicPr>
            <a:picLocks noChangeAspect="1" noChangeArrowheads="1"/>
          </p:cNvPicPr>
          <p:nvPr/>
        </p:nvPicPr>
        <p:blipFill>
          <a:blip r:embed="rId4" cstate="print"/>
          <a:srcRect/>
          <a:stretch>
            <a:fillRect/>
          </a:stretch>
        </p:blipFill>
        <p:spPr bwMode="auto">
          <a:xfrm>
            <a:off x="5029200" y="647840"/>
            <a:ext cx="3962399" cy="6210160"/>
          </a:xfrm>
          <a:prstGeom prst="rect">
            <a:avLst/>
          </a:prstGeom>
          <a:noFill/>
          <a:ln w="9525">
            <a:noFill/>
            <a:miter lim="800000"/>
            <a:headEnd/>
            <a:tailEnd/>
          </a:ln>
        </p:spPr>
      </p:pic>
      <p:sp>
        <p:nvSpPr>
          <p:cNvPr id="7" name="TextBox 6"/>
          <p:cNvSpPr txBox="1"/>
          <p:nvPr/>
        </p:nvSpPr>
        <p:spPr>
          <a:xfrm>
            <a:off x="4876800" y="1600200"/>
            <a:ext cx="4267200" cy="3539430"/>
          </a:xfrm>
          <a:prstGeom prst="rect">
            <a:avLst/>
          </a:prstGeom>
          <a:noFill/>
        </p:spPr>
        <p:txBody>
          <a:bodyPr wrap="square" rtlCol="0">
            <a:spAutoFit/>
          </a:bodyPr>
          <a:lstStyle/>
          <a:p>
            <a:r>
              <a:rPr lang="en-US" sz="2800" b="1" dirty="0">
                <a:solidFill>
                  <a:srgbClr val="FFFF00"/>
                </a:solidFill>
              </a:rPr>
              <a:t>The batter is considered to be in the batter’s box when no part of either foot is touching the </a:t>
            </a:r>
            <a:r>
              <a:rPr lang="en-US" sz="2800" b="1" dirty="0" smtClean="0">
                <a:solidFill>
                  <a:srgbClr val="FFFF00"/>
                </a:solidFill>
              </a:rPr>
              <a:t>ground entirely </a:t>
            </a:r>
            <a:r>
              <a:rPr lang="en-US" sz="2800" b="1" dirty="0">
                <a:solidFill>
                  <a:srgbClr val="FFFF00"/>
                </a:solidFill>
              </a:rPr>
              <a:t>outside the lines forming the batters </a:t>
            </a:r>
            <a:r>
              <a:rPr lang="en-US" sz="2800" b="1" dirty="0" smtClean="0">
                <a:solidFill>
                  <a:srgbClr val="FFFF00"/>
                </a:solidFill>
              </a:rPr>
              <a:t>box </a:t>
            </a:r>
            <a:r>
              <a:rPr lang="en-US" sz="2800" b="1" dirty="0">
                <a:solidFill>
                  <a:srgbClr val="FFFF00"/>
                </a:solidFill>
              </a:rPr>
              <a:t>since the lines are part of the box.</a:t>
            </a:r>
          </a:p>
        </p:txBody>
      </p:sp>
      <p:sp>
        <p:nvSpPr>
          <p:cNvPr id="5" name="TextBox 4"/>
          <p:cNvSpPr txBox="1"/>
          <p:nvPr/>
        </p:nvSpPr>
        <p:spPr>
          <a:xfrm>
            <a:off x="6096000" y="381000"/>
            <a:ext cx="2667000" cy="584775"/>
          </a:xfrm>
          <a:prstGeom prst="rect">
            <a:avLst/>
          </a:prstGeom>
          <a:noFill/>
        </p:spPr>
        <p:txBody>
          <a:bodyPr wrap="square" rtlCol="0">
            <a:spAutoFit/>
          </a:bodyPr>
          <a:lstStyle/>
          <a:p>
            <a:pPr algn="ctr"/>
            <a:r>
              <a:rPr lang="en-US" sz="3200" b="1" dirty="0">
                <a:solidFill>
                  <a:srgbClr val="FFFF00"/>
                </a:solidFill>
              </a:rPr>
              <a:t>R</a:t>
            </a:r>
            <a:r>
              <a:rPr lang="en-US" sz="3200" b="1" dirty="0" smtClean="0">
                <a:solidFill>
                  <a:srgbClr val="FFFF00"/>
                </a:solidFill>
              </a:rPr>
              <a:t>uling: </a:t>
            </a:r>
            <a:endParaRPr lang="en-US" sz="3200" b="1" dirty="0">
              <a:solidFill>
                <a:srgbClr val="FFFF00"/>
              </a:solidFill>
            </a:endParaRPr>
          </a:p>
        </p:txBody>
      </p:sp>
      <p:sp>
        <p:nvSpPr>
          <p:cNvPr id="8" name="TextBox 7"/>
          <p:cNvSpPr txBox="1"/>
          <p:nvPr/>
        </p:nvSpPr>
        <p:spPr>
          <a:xfrm>
            <a:off x="381000" y="5867400"/>
            <a:ext cx="5638800" cy="707886"/>
          </a:xfrm>
          <a:prstGeom prst="rect">
            <a:avLst/>
          </a:prstGeom>
          <a:noFill/>
        </p:spPr>
        <p:txBody>
          <a:bodyPr wrap="square" rtlCol="0">
            <a:spAutoFit/>
          </a:bodyPr>
          <a:lstStyle/>
          <a:p>
            <a:r>
              <a:rPr lang="en-US" sz="2000" dirty="0" smtClean="0"/>
              <a:t>Note: The </a:t>
            </a:r>
            <a:r>
              <a:rPr lang="en-US" sz="2000" dirty="0"/>
              <a:t>batter may contact the ball with one foot </a:t>
            </a:r>
            <a:endParaRPr lang="en-US" sz="2000" dirty="0" smtClean="0"/>
          </a:p>
          <a:p>
            <a:r>
              <a:rPr lang="en-US" sz="2000" dirty="0" smtClean="0"/>
              <a:t>in </a:t>
            </a:r>
            <a:r>
              <a:rPr lang="en-US" sz="2000" dirty="0"/>
              <a:t>the box and the other in the air outside the box</a:t>
            </a:r>
            <a:r>
              <a:rPr lang="en-US" sz="2000" dirty="0" smtClean="0"/>
              <a:t>.</a:t>
            </a:r>
            <a:endParaRPr lang="en-US" sz="2000" dirty="0"/>
          </a:p>
        </p:txBody>
      </p:sp>
      <p:sp>
        <p:nvSpPr>
          <p:cNvPr id="10" name="Slide Number Placeholder 9"/>
          <p:cNvSpPr>
            <a:spLocks noGrp="1"/>
          </p:cNvSpPr>
          <p:nvPr>
            <p:ph type="sldNum" sz="quarter" idx="12"/>
          </p:nvPr>
        </p:nvSpPr>
        <p:spPr/>
        <p:txBody>
          <a:bodyPr/>
          <a:lstStyle/>
          <a:p>
            <a:fld id="{8A47D250-FD55-46D5-85CD-5F83EB68D27C}" type="slidenum">
              <a:rPr lang="en-US" smtClean="0"/>
              <a:pPr/>
              <a:t>40</a:t>
            </a:fld>
            <a:endParaRPr lang="en-US"/>
          </a:p>
        </p:txBody>
      </p:sp>
      <p:sp>
        <p:nvSpPr>
          <p:cNvPr id="11" name="Footer Placeholder 10"/>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70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3" name="Slide Number Placeholder 2"/>
          <p:cNvSpPr>
            <a:spLocks noGrp="1"/>
          </p:cNvSpPr>
          <p:nvPr>
            <p:ph type="sldNum" sz="quarter" idx="12"/>
          </p:nvPr>
        </p:nvSpPr>
        <p:spPr/>
        <p:txBody>
          <a:bodyPr/>
          <a:lstStyle/>
          <a:p>
            <a:fld id="{8A47D250-FD55-46D5-85CD-5F83EB68D27C}" type="slidenum">
              <a:rPr lang="en-US" smtClean="0"/>
              <a:pPr/>
              <a:t>41</a:t>
            </a:fld>
            <a:endParaRPr lang="en-US"/>
          </a:p>
        </p:txBody>
      </p:sp>
      <p:pic>
        <p:nvPicPr>
          <p:cNvPr id="28678" name="Picture 6" descr="http://cdn.graphicsfactory.com/clip-art/image_files/image/9/1288309-baseball-001_06172006.gif"/>
          <p:cNvPicPr>
            <a:picLocks noChangeAspect="1" noChangeArrowheads="1" noCrop="1"/>
          </p:cNvPicPr>
          <p:nvPr/>
        </p:nvPicPr>
        <p:blipFill>
          <a:blip r:embed="rId3" cstate="print"/>
          <a:srcRect/>
          <a:stretch>
            <a:fillRect/>
          </a:stretch>
        </p:blipFill>
        <p:spPr bwMode="auto">
          <a:xfrm>
            <a:off x="0" y="0"/>
            <a:ext cx="6324600" cy="6324600"/>
          </a:xfrm>
          <a:prstGeom prst="rect">
            <a:avLst/>
          </a:prstGeom>
          <a:noFill/>
        </p:spPr>
      </p:pic>
      <p:pic>
        <p:nvPicPr>
          <p:cNvPr id="28679" name="Picture 7" descr="C:\Users\John\Pictures\baseball_2.jpg"/>
          <p:cNvPicPr>
            <a:picLocks noChangeAspect="1" noChangeArrowheads="1"/>
          </p:cNvPicPr>
          <p:nvPr/>
        </p:nvPicPr>
        <p:blipFill>
          <a:blip r:embed="rId4" cstate="print"/>
          <a:srcRect/>
          <a:stretch>
            <a:fillRect/>
          </a:stretch>
        </p:blipFill>
        <p:spPr bwMode="auto">
          <a:xfrm rot="1324815">
            <a:off x="4200656" y="2142457"/>
            <a:ext cx="1066800" cy="1070356"/>
          </a:xfrm>
          <a:prstGeom prst="rect">
            <a:avLst/>
          </a:prstGeom>
          <a:noFill/>
          <a:ln>
            <a:noFill/>
          </a:ln>
        </p:spPr>
      </p:pic>
      <p:sp>
        <p:nvSpPr>
          <p:cNvPr id="9" name="TextBox 8"/>
          <p:cNvSpPr txBox="1"/>
          <p:nvPr/>
        </p:nvSpPr>
        <p:spPr>
          <a:xfrm>
            <a:off x="457200" y="2133600"/>
            <a:ext cx="3505200" cy="2062103"/>
          </a:xfrm>
          <a:prstGeom prst="rect">
            <a:avLst/>
          </a:prstGeom>
          <a:noFill/>
        </p:spPr>
        <p:txBody>
          <a:bodyPr wrap="square" rtlCol="0">
            <a:spAutoFit/>
          </a:bodyPr>
          <a:lstStyle/>
          <a:p>
            <a:r>
              <a:rPr lang="en-US" sz="3200" b="1" dirty="0" smtClean="0">
                <a:solidFill>
                  <a:schemeClr val="bg1">
                    <a:lumMod val="95000"/>
                    <a:lumOff val="5000"/>
                  </a:schemeClr>
                </a:solidFill>
                <a:effectLst>
                  <a:outerShdw blurRad="38100" dist="38100" dir="2700000" algn="tl">
                    <a:srgbClr val="000000">
                      <a:alpha val="43137"/>
                    </a:srgbClr>
                  </a:outerShdw>
                </a:effectLst>
              </a:rPr>
              <a:t>Art.4</a:t>
            </a:r>
          </a:p>
          <a:p>
            <a:r>
              <a:rPr lang="en-US" sz="3200" b="1" dirty="0" smtClean="0">
                <a:solidFill>
                  <a:schemeClr val="bg1">
                    <a:lumMod val="95000"/>
                    <a:lumOff val="5000"/>
                  </a:schemeClr>
                </a:solidFill>
                <a:effectLst>
                  <a:outerShdw blurRad="38100" dist="38100" dir="2700000" algn="tl">
                    <a:srgbClr val="000000">
                      <a:alpha val="43137"/>
                    </a:srgbClr>
                  </a:outerShdw>
                </a:effectLst>
              </a:rPr>
              <a:t>The Batter permits a pitched ball to touch him...</a:t>
            </a:r>
            <a:endParaRPr lang="en-US" sz="3200" b="1" dirty="0">
              <a:solidFill>
                <a:schemeClr val="bg1">
                  <a:lumMod val="95000"/>
                  <a:lumOff val="5000"/>
                </a:schemeClr>
              </a:solidFill>
              <a:effectLst>
                <a:outerShdw blurRad="38100" dist="38100" dir="2700000" algn="tl">
                  <a:srgbClr val="000000">
                    <a:alpha val="43137"/>
                  </a:srgbClr>
                </a:outerShdw>
              </a:effectLst>
            </a:endParaRPr>
          </a:p>
        </p:txBody>
      </p:sp>
      <p:sp>
        <p:nvSpPr>
          <p:cNvPr id="10" name="TextBox 9"/>
          <p:cNvSpPr txBox="1"/>
          <p:nvPr/>
        </p:nvSpPr>
        <p:spPr>
          <a:xfrm>
            <a:off x="6324600" y="381000"/>
            <a:ext cx="2819400" cy="4524315"/>
          </a:xfrm>
          <a:prstGeom prst="rect">
            <a:avLst/>
          </a:prstGeom>
          <a:noFill/>
        </p:spPr>
        <p:txBody>
          <a:bodyPr wrap="square" rtlCol="0">
            <a:spAutoFit/>
          </a:bodyPr>
          <a:lstStyle/>
          <a:p>
            <a:r>
              <a:rPr lang="en-US" sz="3200" dirty="0" smtClean="0"/>
              <a:t>Ruling:</a:t>
            </a:r>
          </a:p>
          <a:p>
            <a:r>
              <a:rPr lang="en-US" sz="3200" dirty="0" smtClean="0"/>
              <a:t>“Dead Ball!”</a:t>
            </a:r>
          </a:p>
          <a:p>
            <a:r>
              <a:rPr lang="en-US" sz="3200" dirty="0" smtClean="0"/>
              <a:t>The  </a:t>
            </a:r>
            <a:r>
              <a:rPr lang="en-US" sz="3200" dirty="0"/>
              <a:t>pitch is </a:t>
            </a:r>
            <a:r>
              <a:rPr lang="en-US" sz="3200" dirty="0" smtClean="0"/>
              <a:t>called a </a:t>
            </a:r>
            <a:r>
              <a:rPr lang="en-US" sz="3200" dirty="0"/>
              <a:t>“ball or </a:t>
            </a:r>
            <a:r>
              <a:rPr lang="en-US" sz="3200" dirty="0" smtClean="0"/>
              <a:t>strike” and the batter remains at bat unless it’s </a:t>
            </a:r>
            <a:r>
              <a:rPr lang="en-US" sz="3200" dirty="0"/>
              <a:t>strike 3 or ball </a:t>
            </a:r>
            <a:r>
              <a:rPr lang="en-US" sz="3200" dirty="0" smtClean="0"/>
              <a:t>4.</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a:t>Art 4     Batter permits a ball to touch </a:t>
            </a:r>
            <a:r>
              <a:rPr lang="en-US" sz="2800" b="1" dirty="0" smtClean="0"/>
              <a:t>him:</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42</a:t>
            </a:fld>
            <a:endParaRPr lang="en-US"/>
          </a:p>
        </p:txBody>
      </p:sp>
      <p:sp>
        <p:nvSpPr>
          <p:cNvPr id="9" name="TextBox 8"/>
          <p:cNvSpPr txBox="1"/>
          <p:nvPr/>
        </p:nvSpPr>
        <p:spPr>
          <a:xfrm>
            <a:off x="1600200" y="3657600"/>
            <a:ext cx="5791200" cy="2062103"/>
          </a:xfrm>
          <a:prstGeom prst="rect">
            <a:avLst/>
          </a:prstGeom>
          <a:noFill/>
        </p:spPr>
        <p:txBody>
          <a:bodyPr wrap="square" rtlCol="0">
            <a:spAutoFit/>
          </a:bodyPr>
          <a:lstStyle/>
          <a:p>
            <a:pPr marL="342900" lvl="0" indent="-342900" algn="ctr"/>
            <a:r>
              <a:rPr lang="en-US" sz="3200" b="1" dirty="0" smtClean="0"/>
              <a:t>Ruling:</a:t>
            </a:r>
          </a:p>
          <a:p>
            <a:pPr algn="ctr"/>
            <a:r>
              <a:rPr lang="en-US" sz="3200" b="1" dirty="0" smtClean="0"/>
              <a:t>“Dead Ball!” </a:t>
            </a:r>
          </a:p>
          <a:p>
            <a:pPr algn="ctr"/>
            <a:r>
              <a:rPr lang="en-US" sz="3200" b="1" dirty="0" smtClean="0"/>
              <a:t>Strike 3, batter’s out! </a:t>
            </a:r>
          </a:p>
          <a:p>
            <a:pPr algn="ctr"/>
            <a:r>
              <a:rPr lang="en-US" sz="3200" b="1" dirty="0" smtClean="0"/>
              <a:t>R1 </a:t>
            </a:r>
            <a:r>
              <a:rPr lang="en-US" sz="3200" b="1" dirty="0"/>
              <a:t>is returned to 1</a:t>
            </a:r>
            <a:r>
              <a:rPr lang="en-US" sz="3200" b="1" baseline="30000" dirty="0"/>
              <a:t>st</a:t>
            </a:r>
            <a:r>
              <a:rPr lang="en-US" sz="3200" b="1" dirty="0"/>
              <a:t>.</a:t>
            </a:r>
          </a:p>
        </p:txBody>
      </p:sp>
      <p:sp>
        <p:nvSpPr>
          <p:cNvPr id="8" name="TextBox 7"/>
          <p:cNvSpPr txBox="1"/>
          <p:nvPr/>
        </p:nvSpPr>
        <p:spPr>
          <a:xfrm>
            <a:off x="152400" y="1371600"/>
            <a:ext cx="8839200" cy="2062103"/>
          </a:xfrm>
          <a:prstGeom prst="rect">
            <a:avLst/>
          </a:prstGeom>
          <a:noFill/>
        </p:spPr>
        <p:txBody>
          <a:bodyPr wrap="square" rtlCol="0">
            <a:spAutoFit/>
          </a:bodyPr>
          <a:lstStyle/>
          <a:p>
            <a:pPr algn="ctr"/>
            <a:r>
              <a:rPr lang="en-US" sz="3200" b="1" dirty="0">
                <a:solidFill>
                  <a:srgbClr val="FFFF00"/>
                </a:solidFill>
              </a:rPr>
              <a:t>R1 on 1</a:t>
            </a:r>
            <a:r>
              <a:rPr lang="en-US" sz="3200" b="1" baseline="30000" dirty="0">
                <a:solidFill>
                  <a:srgbClr val="FFFF00"/>
                </a:solidFill>
              </a:rPr>
              <a:t>st</a:t>
            </a:r>
            <a:r>
              <a:rPr lang="en-US" sz="3200" b="1" dirty="0">
                <a:solidFill>
                  <a:srgbClr val="FFFF00"/>
                </a:solidFill>
              </a:rPr>
              <a:t>, </a:t>
            </a:r>
            <a:endParaRPr lang="en-US" sz="3200" b="1" dirty="0" smtClean="0">
              <a:solidFill>
                <a:srgbClr val="FFFF00"/>
              </a:solidFill>
            </a:endParaRPr>
          </a:p>
          <a:p>
            <a:pPr algn="ctr"/>
            <a:r>
              <a:rPr lang="en-US" sz="3200" b="1" dirty="0" smtClean="0">
                <a:solidFill>
                  <a:srgbClr val="FFFF00"/>
                </a:solidFill>
              </a:rPr>
              <a:t>count 0-2 </a:t>
            </a:r>
            <a:r>
              <a:rPr lang="en-US" sz="3200" b="1" dirty="0">
                <a:solidFill>
                  <a:srgbClr val="FFFF00"/>
                </a:solidFill>
              </a:rPr>
              <a:t>on B3, </a:t>
            </a:r>
            <a:endParaRPr lang="en-US" sz="3200" b="1" dirty="0" smtClean="0">
              <a:solidFill>
                <a:srgbClr val="FFFF00"/>
              </a:solidFill>
            </a:endParaRPr>
          </a:p>
          <a:p>
            <a:pPr algn="ctr"/>
            <a:r>
              <a:rPr lang="en-US" sz="3200" b="1" dirty="0" smtClean="0">
                <a:solidFill>
                  <a:srgbClr val="FFFF00"/>
                </a:solidFill>
              </a:rPr>
              <a:t>R1 </a:t>
            </a:r>
            <a:r>
              <a:rPr lang="en-US" sz="3200" b="1" dirty="0">
                <a:solidFill>
                  <a:srgbClr val="FFFF00"/>
                </a:solidFill>
              </a:rPr>
              <a:t>stealing on </a:t>
            </a:r>
            <a:r>
              <a:rPr lang="en-US" sz="3200" b="1" dirty="0" smtClean="0">
                <a:solidFill>
                  <a:srgbClr val="FFFF00"/>
                </a:solidFill>
              </a:rPr>
              <a:t>the pitch </a:t>
            </a:r>
          </a:p>
          <a:p>
            <a:pPr algn="ctr"/>
            <a:r>
              <a:rPr lang="en-US" sz="3200" b="1" dirty="0" smtClean="0">
                <a:solidFill>
                  <a:srgbClr val="FFFF00"/>
                </a:solidFill>
              </a:rPr>
              <a:t>which </a:t>
            </a:r>
            <a:r>
              <a:rPr lang="en-US" sz="3200" b="1" dirty="0">
                <a:solidFill>
                  <a:srgbClr val="FFFF00"/>
                </a:solidFill>
              </a:rPr>
              <a:t>hits batter during swing and miss.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a:t>Art 4     Batter permits a ball to touch </a:t>
            </a:r>
            <a:r>
              <a:rPr lang="en-US" sz="2800" b="1" dirty="0" smtClean="0"/>
              <a:t>him:</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43</a:t>
            </a:fld>
            <a:endParaRPr lang="en-US"/>
          </a:p>
        </p:txBody>
      </p:sp>
      <p:sp>
        <p:nvSpPr>
          <p:cNvPr id="9" name="TextBox 8"/>
          <p:cNvSpPr txBox="1"/>
          <p:nvPr/>
        </p:nvSpPr>
        <p:spPr>
          <a:xfrm>
            <a:off x="304800" y="3581400"/>
            <a:ext cx="8305800" cy="1077218"/>
          </a:xfrm>
          <a:prstGeom prst="rect">
            <a:avLst/>
          </a:prstGeom>
          <a:noFill/>
        </p:spPr>
        <p:txBody>
          <a:bodyPr wrap="square" rtlCol="0">
            <a:spAutoFit/>
          </a:bodyPr>
          <a:lstStyle/>
          <a:p>
            <a:pPr marL="342900" lvl="0" indent="-342900" algn="ctr"/>
            <a:r>
              <a:rPr lang="en-US" sz="3200" b="1" dirty="0" smtClean="0"/>
              <a:t>Ruling:</a:t>
            </a:r>
          </a:p>
          <a:p>
            <a:pPr algn="ctr"/>
            <a:r>
              <a:rPr lang="en-US" sz="3200" b="1" dirty="0"/>
              <a:t>“Dead </a:t>
            </a:r>
            <a:r>
              <a:rPr lang="en-US" sz="3200" b="1" dirty="0" smtClean="0"/>
              <a:t>Ball,” the batter’s out!   </a:t>
            </a:r>
          </a:p>
        </p:txBody>
      </p:sp>
      <p:sp>
        <p:nvSpPr>
          <p:cNvPr id="8" name="TextBox 7"/>
          <p:cNvSpPr txBox="1"/>
          <p:nvPr/>
        </p:nvSpPr>
        <p:spPr>
          <a:xfrm>
            <a:off x="152400" y="1371600"/>
            <a:ext cx="8839200" cy="2062103"/>
          </a:xfrm>
          <a:prstGeom prst="rect">
            <a:avLst/>
          </a:prstGeom>
          <a:noFill/>
        </p:spPr>
        <p:txBody>
          <a:bodyPr wrap="square" rtlCol="0">
            <a:spAutoFit/>
          </a:bodyPr>
          <a:lstStyle/>
          <a:p>
            <a:pPr algn="ctr"/>
            <a:r>
              <a:rPr lang="en-US" sz="3200" b="1" dirty="0">
                <a:solidFill>
                  <a:srgbClr val="FFFF00"/>
                </a:solidFill>
              </a:rPr>
              <a:t>3-2 count on B1, </a:t>
            </a:r>
            <a:endParaRPr lang="en-US" sz="3200" b="1" dirty="0" smtClean="0">
              <a:solidFill>
                <a:srgbClr val="FFFF00"/>
              </a:solidFill>
            </a:endParaRPr>
          </a:p>
          <a:p>
            <a:pPr algn="ctr"/>
            <a:r>
              <a:rPr lang="en-US" sz="3200" b="1" dirty="0">
                <a:solidFill>
                  <a:srgbClr val="FFFF00"/>
                </a:solidFill>
              </a:rPr>
              <a:t>t</a:t>
            </a:r>
            <a:r>
              <a:rPr lang="en-US" sz="3200" b="1" dirty="0" smtClean="0">
                <a:solidFill>
                  <a:srgbClr val="FFFF00"/>
                </a:solidFill>
              </a:rPr>
              <a:t>he next </a:t>
            </a:r>
            <a:r>
              <a:rPr lang="en-US" sz="3200" b="1" dirty="0">
                <a:solidFill>
                  <a:srgbClr val="FFFF00"/>
                </a:solidFill>
              </a:rPr>
              <a:t>pitch hits </a:t>
            </a:r>
            <a:r>
              <a:rPr lang="en-US" sz="3200" b="1" dirty="0" smtClean="0">
                <a:solidFill>
                  <a:srgbClr val="FFFF00"/>
                </a:solidFill>
              </a:rPr>
              <a:t>B1’s </a:t>
            </a:r>
            <a:r>
              <a:rPr lang="en-US" sz="3200" b="1" dirty="0">
                <a:solidFill>
                  <a:srgbClr val="FFFF00"/>
                </a:solidFill>
              </a:rPr>
              <a:t>fist </a:t>
            </a:r>
            <a:endParaRPr lang="en-US" sz="3200" b="1" dirty="0" smtClean="0">
              <a:solidFill>
                <a:srgbClr val="FFFF00"/>
              </a:solidFill>
            </a:endParaRPr>
          </a:p>
          <a:p>
            <a:pPr algn="ctr"/>
            <a:r>
              <a:rPr lang="en-US" sz="3200" b="1" dirty="0" smtClean="0">
                <a:solidFill>
                  <a:srgbClr val="FFFF00"/>
                </a:solidFill>
              </a:rPr>
              <a:t>without </a:t>
            </a:r>
            <a:r>
              <a:rPr lang="en-US" sz="3200" b="1" dirty="0">
                <a:solidFill>
                  <a:srgbClr val="FFFF00"/>
                </a:solidFill>
              </a:rPr>
              <a:t>contacting the bat </a:t>
            </a:r>
            <a:endParaRPr lang="en-US" sz="3200" b="1" dirty="0" smtClean="0">
              <a:solidFill>
                <a:srgbClr val="FFFF00"/>
              </a:solidFill>
            </a:endParaRPr>
          </a:p>
          <a:p>
            <a:pPr algn="ctr"/>
            <a:r>
              <a:rPr lang="en-US" sz="3200" b="1" dirty="0" smtClean="0">
                <a:solidFill>
                  <a:srgbClr val="FFFF00"/>
                </a:solidFill>
              </a:rPr>
              <a:t>and </a:t>
            </a:r>
            <a:r>
              <a:rPr lang="en-US" sz="3200" b="1" dirty="0">
                <a:solidFill>
                  <a:srgbClr val="FFFF00"/>
                </a:solidFill>
              </a:rPr>
              <a:t>goes into foul territory.</a:t>
            </a:r>
          </a:p>
        </p:txBody>
      </p:sp>
      <p:sp>
        <p:nvSpPr>
          <p:cNvPr id="10" name="TextBox 9"/>
          <p:cNvSpPr txBox="1"/>
          <p:nvPr/>
        </p:nvSpPr>
        <p:spPr>
          <a:xfrm>
            <a:off x="304800" y="4495800"/>
            <a:ext cx="8458200" cy="2092881"/>
          </a:xfrm>
          <a:prstGeom prst="rect">
            <a:avLst/>
          </a:prstGeom>
          <a:noFill/>
        </p:spPr>
        <p:txBody>
          <a:bodyPr wrap="square" rtlCol="0">
            <a:spAutoFit/>
          </a:bodyPr>
          <a:lstStyle/>
          <a:p>
            <a:pPr algn="ctr"/>
            <a:r>
              <a:rPr lang="en-US" sz="2400" dirty="0" smtClean="0"/>
              <a:t>If the ball contacts any part of the body during a swing,</a:t>
            </a:r>
          </a:p>
          <a:p>
            <a:pPr algn="ctr"/>
            <a:r>
              <a:rPr lang="en-US" sz="2400" dirty="0" smtClean="0"/>
              <a:t> the ball’s dead and a </a:t>
            </a:r>
            <a:r>
              <a:rPr lang="en-US" sz="2400" b="1" dirty="0" smtClean="0"/>
              <a:t>strike</a:t>
            </a:r>
            <a:r>
              <a:rPr lang="en-US" sz="2400" dirty="0" smtClean="0"/>
              <a:t> is called.</a:t>
            </a:r>
          </a:p>
          <a:p>
            <a:pPr algn="ctr"/>
            <a:endParaRPr lang="en-US" sz="1000" dirty="0" smtClean="0"/>
          </a:p>
          <a:p>
            <a:pPr algn="ctr"/>
            <a:r>
              <a:rPr lang="en-US" sz="2400" dirty="0" smtClean="0"/>
              <a:t>It’s a “Foul ball,” if the pitch hits the bat first and then the batter’s body while he is in the box.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a:t>Art 4     Batter permits a ball to touch </a:t>
            </a:r>
            <a:r>
              <a:rPr lang="en-US" sz="2800" b="1" dirty="0" smtClean="0"/>
              <a:t>him:</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44</a:t>
            </a:fld>
            <a:endParaRPr lang="en-US"/>
          </a:p>
        </p:txBody>
      </p:sp>
      <p:sp>
        <p:nvSpPr>
          <p:cNvPr id="9" name="TextBox 8"/>
          <p:cNvSpPr txBox="1"/>
          <p:nvPr/>
        </p:nvSpPr>
        <p:spPr>
          <a:xfrm>
            <a:off x="1600200" y="3657600"/>
            <a:ext cx="5791200" cy="1569660"/>
          </a:xfrm>
          <a:prstGeom prst="rect">
            <a:avLst/>
          </a:prstGeom>
          <a:noFill/>
        </p:spPr>
        <p:txBody>
          <a:bodyPr wrap="square" rtlCol="0">
            <a:spAutoFit/>
          </a:bodyPr>
          <a:lstStyle/>
          <a:p>
            <a:pPr marL="342900" lvl="0" indent="-342900" algn="ctr"/>
            <a:r>
              <a:rPr lang="en-US" sz="3200" b="1" dirty="0" smtClean="0"/>
              <a:t>Ruling:</a:t>
            </a:r>
          </a:p>
          <a:p>
            <a:pPr algn="ctr"/>
            <a:r>
              <a:rPr lang="en-US" sz="3200" b="1" dirty="0" smtClean="0"/>
              <a:t>“Dead Ball!” </a:t>
            </a:r>
          </a:p>
          <a:p>
            <a:pPr algn="ctr"/>
            <a:r>
              <a:rPr lang="en-US" sz="3200" b="1" dirty="0" smtClean="0"/>
              <a:t>“Ball 4,” </a:t>
            </a:r>
            <a:r>
              <a:rPr lang="en-US" sz="3200" b="1" dirty="0"/>
              <a:t>batter takes his base.</a:t>
            </a:r>
          </a:p>
        </p:txBody>
      </p:sp>
      <p:sp>
        <p:nvSpPr>
          <p:cNvPr id="8" name="TextBox 7"/>
          <p:cNvSpPr txBox="1"/>
          <p:nvPr/>
        </p:nvSpPr>
        <p:spPr>
          <a:xfrm>
            <a:off x="152400" y="1371600"/>
            <a:ext cx="8839200" cy="1569660"/>
          </a:xfrm>
          <a:prstGeom prst="rect">
            <a:avLst/>
          </a:prstGeom>
          <a:noFill/>
        </p:spPr>
        <p:txBody>
          <a:bodyPr wrap="square" rtlCol="0">
            <a:spAutoFit/>
          </a:bodyPr>
          <a:lstStyle/>
          <a:p>
            <a:pPr algn="ctr"/>
            <a:r>
              <a:rPr lang="en-US" sz="3200" b="1" dirty="0">
                <a:solidFill>
                  <a:srgbClr val="FFFF00"/>
                </a:solidFill>
              </a:rPr>
              <a:t>3-1 count on B1, </a:t>
            </a:r>
            <a:endParaRPr lang="en-US" sz="3200" b="1" dirty="0" smtClean="0">
              <a:solidFill>
                <a:srgbClr val="FFFF00"/>
              </a:solidFill>
            </a:endParaRPr>
          </a:p>
          <a:p>
            <a:pPr algn="ctr"/>
            <a:r>
              <a:rPr lang="en-US" sz="3200" b="1" dirty="0" smtClean="0">
                <a:solidFill>
                  <a:srgbClr val="FFFF00"/>
                </a:solidFill>
              </a:rPr>
              <a:t>B1 </a:t>
            </a:r>
            <a:r>
              <a:rPr lang="en-US" sz="3200" b="1" dirty="0">
                <a:solidFill>
                  <a:srgbClr val="FFFF00"/>
                </a:solidFill>
              </a:rPr>
              <a:t>has elbow hanging in the zone, </a:t>
            </a:r>
            <a:endParaRPr lang="en-US" sz="3200" b="1" dirty="0" smtClean="0">
              <a:solidFill>
                <a:srgbClr val="FFFF00"/>
              </a:solidFill>
            </a:endParaRPr>
          </a:p>
          <a:p>
            <a:pPr algn="ctr"/>
            <a:r>
              <a:rPr lang="en-US" sz="3200" b="1" dirty="0" smtClean="0">
                <a:solidFill>
                  <a:srgbClr val="FFFF00"/>
                </a:solidFill>
              </a:rPr>
              <a:t>the pitch </a:t>
            </a:r>
            <a:r>
              <a:rPr lang="en-US" sz="3200" b="1" dirty="0">
                <a:solidFill>
                  <a:srgbClr val="FFFF00"/>
                </a:solidFill>
              </a:rPr>
              <a:t>hits him on the shoulder.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a:t>Art 4     Batter permits a ball to touch </a:t>
            </a:r>
            <a:r>
              <a:rPr lang="en-US" sz="2800" b="1" dirty="0" smtClean="0"/>
              <a:t>him:</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45</a:t>
            </a:fld>
            <a:endParaRPr lang="en-US"/>
          </a:p>
        </p:txBody>
      </p:sp>
      <p:sp>
        <p:nvSpPr>
          <p:cNvPr id="9" name="TextBox 8"/>
          <p:cNvSpPr txBox="1"/>
          <p:nvPr/>
        </p:nvSpPr>
        <p:spPr>
          <a:xfrm>
            <a:off x="1600200" y="3657600"/>
            <a:ext cx="5791200" cy="1569660"/>
          </a:xfrm>
          <a:prstGeom prst="rect">
            <a:avLst/>
          </a:prstGeom>
          <a:noFill/>
        </p:spPr>
        <p:txBody>
          <a:bodyPr wrap="square" rtlCol="0">
            <a:spAutoFit/>
          </a:bodyPr>
          <a:lstStyle/>
          <a:p>
            <a:pPr marL="342900" lvl="0" indent="-342900" algn="ctr"/>
            <a:r>
              <a:rPr lang="en-US" sz="3200" b="1" dirty="0" smtClean="0"/>
              <a:t>Ruling:</a:t>
            </a:r>
          </a:p>
          <a:p>
            <a:pPr algn="ctr"/>
            <a:r>
              <a:rPr lang="en-US" sz="3200" b="1" dirty="0" smtClean="0"/>
              <a:t>“Dead Ball!” </a:t>
            </a:r>
          </a:p>
          <a:p>
            <a:pPr algn="ctr"/>
            <a:r>
              <a:rPr lang="en-US" sz="3200" b="1" dirty="0" smtClean="0"/>
              <a:t>Strike 2.</a:t>
            </a:r>
          </a:p>
        </p:txBody>
      </p:sp>
      <p:sp>
        <p:nvSpPr>
          <p:cNvPr id="8" name="TextBox 7"/>
          <p:cNvSpPr txBox="1"/>
          <p:nvPr/>
        </p:nvSpPr>
        <p:spPr>
          <a:xfrm>
            <a:off x="152400" y="1371600"/>
            <a:ext cx="8839200" cy="1569660"/>
          </a:xfrm>
          <a:prstGeom prst="rect">
            <a:avLst/>
          </a:prstGeom>
          <a:noFill/>
        </p:spPr>
        <p:txBody>
          <a:bodyPr wrap="square" rtlCol="0">
            <a:spAutoFit/>
          </a:bodyPr>
          <a:lstStyle/>
          <a:p>
            <a:pPr algn="ctr"/>
            <a:r>
              <a:rPr lang="en-US" sz="3200" b="1" dirty="0">
                <a:solidFill>
                  <a:srgbClr val="FFFF00"/>
                </a:solidFill>
              </a:rPr>
              <a:t>3-1 count on B1, </a:t>
            </a:r>
            <a:endParaRPr lang="en-US" sz="3200" b="1" dirty="0" smtClean="0">
              <a:solidFill>
                <a:srgbClr val="FFFF00"/>
              </a:solidFill>
            </a:endParaRPr>
          </a:p>
          <a:p>
            <a:pPr algn="ctr"/>
            <a:r>
              <a:rPr lang="en-US" sz="3200" b="1" dirty="0" smtClean="0">
                <a:solidFill>
                  <a:srgbClr val="FFFF00"/>
                </a:solidFill>
              </a:rPr>
              <a:t>B1 </a:t>
            </a:r>
            <a:r>
              <a:rPr lang="en-US" sz="3200" b="1" dirty="0">
                <a:solidFill>
                  <a:srgbClr val="FFFF00"/>
                </a:solidFill>
              </a:rPr>
              <a:t>has elbow hanging in the zone, </a:t>
            </a:r>
            <a:endParaRPr lang="en-US" sz="3200" b="1" dirty="0" smtClean="0">
              <a:solidFill>
                <a:srgbClr val="FFFF00"/>
              </a:solidFill>
            </a:endParaRPr>
          </a:p>
          <a:p>
            <a:pPr algn="ctr"/>
            <a:r>
              <a:rPr lang="en-US" sz="3200" b="1" dirty="0" smtClean="0">
                <a:solidFill>
                  <a:srgbClr val="FFFF00"/>
                </a:solidFill>
              </a:rPr>
              <a:t>the pitch </a:t>
            </a:r>
            <a:r>
              <a:rPr lang="en-US" sz="3200" b="1" dirty="0">
                <a:solidFill>
                  <a:srgbClr val="FFFF00"/>
                </a:solidFill>
              </a:rPr>
              <a:t>hits </a:t>
            </a:r>
            <a:r>
              <a:rPr lang="en-US" sz="3200" b="1" dirty="0" smtClean="0">
                <a:solidFill>
                  <a:srgbClr val="FFFF00"/>
                </a:solidFill>
              </a:rPr>
              <a:t>the batter </a:t>
            </a:r>
            <a:r>
              <a:rPr lang="en-US" sz="3200" b="1" dirty="0">
                <a:solidFill>
                  <a:srgbClr val="FFFF00"/>
                </a:solidFill>
              </a:rPr>
              <a:t>in the elbow.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954107"/>
          </a:xfrm>
          <a:prstGeom prst="rect">
            <a:avLst/>
          </a:prstGeom>
          <a:noFill/>
        </p:spPr>
        <p:txBody>
          <a:bodyPr wrap="square" rtlCol="0">
            <a:spAutoFit/>
          </a:bodyPr>
          <a:lstStyle/>
          <a:p>
            <a:pPr algn="ctr"/>
            <a:r>
              <a:rPr lang="en-US" sz="2800" b="1" dirty="0"/>
              <a:t>Art 4     Batter permits a ball to touch </a:t>
            </a:r>
            <a:r>
              <a:rPr lang="en-US" sz="2800" b="1" dirty="0" smtClean="0"/>
              <a:t>him:</a:t>
            </a:r>
          </a:p>
          <a:p>
            <a:pPr algn="ctr"/>
            <a:r>
              <a:rPr lang="en-US" sz="2800" b="1" dirty="0" smtClean="0">
                <a:solidFill>
                  <a:srgbClr val="FFFF00"/>
                </a:solidFill>
              </a:rPr>
              <a:t>Situation</a:t>
            </a:r>
          </a:p>
        </p:txBody>
      </p:sp>
      <p:sp>
        <p:nvSpPr>
          <p:cNvPr id="5" name="Footer Placeholder 4"/>
          <p:cNvSpPr>
            <a:spLocks noGrp="1"/>
          </p:cNvSpPr>
          <p:nvPr>
            <p:ph type="ftr" sz="quarter" idx="11"/>
          </p:nvPr>
        </p:nvSpPr>
        <p:spPr/>
        <p:txBody>
          <a:bodyPr/>
          <a:lstStyle/>
          <a:p>
            <a:r>
              <a:rPr lang="en-US" dirty="0" smtClean="0">
                <a:solidFill>
                  <a:schemeClr val="bg1">
                    <a:lumMod val="85000"/>
                    <a:lumOff val="15000"/>
                  </a:schemeClr>
                </a:solidFill>
              </a:rPr>
              <a:t>Baseball Training Presentation             created by John Hickey</a:t>
            </a:r>
            <a:endParaRPr lang="en-US" dirty="0">
              <a:solidFill>
                <a:schemeClr val="bg1">
                  <a:lumMod val="85000"/>
                  <a:lumOff val="1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46</a:t>
            </a:fld>
            <a:endParaRPr lang="en-US"/>
          </a:p>
        </p:txBody>
      </p:sp>
      <p:sp>
        <p:nvSpPr>
          <p:cNvPr id="9" name="TextBox 8"/>
          <p:cNvSpPr txBox="1"/>
          <p:nvPr/>
        </p:nvSpPr>
        <p:spPr>
          <a:xfrm>
            <a:off x="1600200" y="3657600"/>
            <a:ext cx="5791200" cy="1569660"/>
          </a:xfrm>
          <a:prstGeom prst="rect">
            <a:avLst/>
          </a:prstGeom>
          <a:noFill/>
        </p:spPr>
        <p:txBody>
          <a:bodyPr wrap="square" rtlCol="0">
            <a:spAutoFit/>
          </a:bodyPr>
          <a:lstStyle/>
          <a:p>
            <a:pPr marL="342900" lvl="0" indent="-342900" algn="ctr"/>
            <a:r>
              <a:rPr lang="en-US" sz="3200" b="1" dirty="0" smtClean="0"/>
              <a:t>Ruling:</a:t>
            </a:r>
          </a:p>
          <a:p>
            <a:pPr algn="ctr"/>
            <a:r>
              <a:rPr lang="en-US" sz="3200" b="1" dirty="0" smtClean="0"/>
              <a:t>“Dead Ball!” </a:t>
            </a:r>
          </a:p>
          <a:p>
            <a:pPr algn="ctr"/>
            <a:r>
              <a:rPr lang="en-US" sz="3200" b="1" dirty="0" smtClean="0"/>
              <a:t>The batter is awarded 1</a:t>
            </a:r>
            <a:r>
              <a:rPr lang="en-US" sz="3200" b="1" baseline="30000" dirty="0" smtClean="0"/>
              <a:t>st</a:t>
            </a:r>
            <a:r>
              <a:rPr lang="en-US" sz="3200" b="1" dirty="0" smtClean="0"/>
              <a:t> base.</a:t>
            </a:r>
            <a:endParaRPr lang="en-US" sz="3200" b="1" dirty="0"/>
          </a:p>
        </p:txBody>
      </p:sp>
      <p:sp>
        <p:nvSpPr>
          <p:cNvPr id="8" name="TextBox 7"/>
          <p:cNvSpPr txBox="1"/>
          <p:nvPr/>
        </p:nvSpPr>
        <p:spPr>
          <a:xfrm>
            <a:off x="152400" y="1371600"/>
            <a:ext cx="8839200" cy="1569660"/>
          </a:xfrm>
          <a:prstGeom prst="rect">
            <a:avLst/>
          </a:prstGeom>
          <a:noFill/>
        </p:spPr>
        <p:txBody>
          <a:bodyPr wrap="square" rtlCol="0">
            <a:spAutoFit/>
          </a:bodyPr>
          <a:lstStyle/>
          <a:p>
            <a:pPr algn="ctr"/>
            <a:r>
              <a:rPr lang="en-US" sz="3200" b="1" dirty="0">
                <a:solidFill>
                  <a:srgbClr val="FFFF00"/>
                </a:solidFill>
              </a:rPr>
              <a:t>3-0 count on the batter, </a:t>
            </a:r>
            <a:endParaRPr lang="en-US" sz="3200" b="1" dirty="0" smtClean="0">
              <a:solidFill>
                <a:srgbClr val="FFFF00"/>
              </a:solidFill>
            </a:endParaRPr>
          </a:p>
          <a:p>
            <a:pPr algn="ctr"/>
            <a:r>
              <a:rPr lang="en-US" sz="3200" b="1" dirty="0" smtClean="0">
                <a:solidFill>
                  <a:srgbClr val="FFFF00"/>
                </a:solidFill>
              </a:rPr>
              <a:t>the batter </a:t>
            </a:r>
            <a:r>
              <a:rPr lang="en-US" sz="3200" b="1" dirty="0">
                <a:solidFill>
                  <a:srgbClr val="FFFF00"/>
                </a:solidFill>
              </a:rPr>
              <a:t>is fooled by the pitch and makes no attempt to avoid getting hit.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609600" y="228600"/>
            <a:ext cx="8001000" cy="1200329"/>
          </a:xfrm>
          <a:prstGeom prst="rect">
            <a:avLst/>
          </a:prstGeom>
          <a:noFill/>
        </p:spPr>
        <p:txBody>
          <a:bodyPr wrap="square" rtlCol="0">
            <a:spAutoFit/>
          </a:bodyPr>
          <a:lstStyle/>
          <a:p>
            <a:r>
              <a:rPr lang="en-US" sz="3600" b="1" dirty="0">
                <a:solidFill>
                  <a:srgbClr val="FFC000"/>
                </a:solidFill>
              </a:rPr>
              <a:t>Art 5     Interfere with catcher’s fielding or throwing by:</a:t>
            </a:r>
          </a:p>
        </p:txBody>
      </p:sp>
      <p:sp>
        <p:nvSpPr>
          <p:cNvPr id="3" name="TextBox 2"/>
          <p:cNvSpPr txBox="1"/>
          <p:nvPr/>
        </p:nvSpPr>
        <p:spPr>
          <a:xfrm>
            <a:off x="3581400" y="1447800"/>
            <a:ext cx="5257800" cy="1754326"/>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a) </a:t>
            </a:r>
            <a:r>
              <a:rPr lang="en-US" sz="5400" b="1" dirty="0">
                <a:solidFill>
                  <a:srgbClr val="FFC000"/>
                </a:solidFill>
              </a:rPr>
              <a:t>Leaning over the plate,</a:t>
            </a: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47</a:t>
            </a:fld>
            <a:endParaRPr lang="en-US"/>
          </a:p>
        </p:txBody>
      </p:sp>
      <p:sp>
        <p:nvSpPr>
          <p:cNvPr id="10" name="TextBox 9"/>
          <p:cNvSpPr txBox="1"/>
          <p:nvPr/>
        </p:nvSpPr>
        <p:spPr>
          <a:xfrm>
            <a:off x="3581400" y="3429000"/>
            <a:ext cx="5257800" cy="2585323"/>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5400" b="1" dirty="0" smtClean="0">
                <a:solidFill>
                  <a:srgbClr val="FFC000"/>
                </a:solidFill>
              </a:rPr>
              <a:t>b) </a:t>
            </a:r>
            <a:r>
              <a:rPr lang="en-US" sz="5400" b="1" dirty="0">
                <a:solidFill>
                  <a:srgbClr val="FFC000"/>
                </a:solidFill>
              </a:rPr>
              <a:t>stepping out of the batter’s </a:t>
            </a:r>
            <a:r>
              <a:rPr lang="en-US" sz="5400" b="1" dirty="0" smtClean="0">
                <a:solidFill>
                  <a:srgbClr val="FFC000"/>
                </a:solidFill>
              </a:rPr>
              <a:t>box,</a:t>
            </a:r>
            <a:endParaRPr lang="en-US" sz="54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609600" y="228600"/>
            <a:ext cx="8001000" cy="1200329"/>
          </a:xfrm>
          <a:prstGeom prst="rect">
            <a:avLst/>
          </a:prstGeom>
          <a:noFill/>
        </p:spPr>
        <p:txBody>
          <a:bodyPr wrap="square" rtlCol="0">
            <a:spAutoFit/>
          </a:bodyPr>
          <a:lstStyle/>
          <a:p>
            <a:r>
              <a:rPr lang="en-US" sz="3600" b="1" dirty="0">
                <a:solidFill>
                  <a:srgbClr val="FFC000"/>
                </a:solidFill>
              </a:rPr>
              <a:t>Art 5     Interfere with catcher’s fielding or throwing by:</a:t>
            </a:r>
          </a:p>
        </p:txBody>
      </p:sp>
      <p:sp>
        <p:nvSpPr>
          <p:cNvPr id="3" name="TextBox 2"/>
          <p:cNvSpPr txBox="1"/>
          <p:nvPr/>
        </p:nvSpPr>
        <p:spPr>
          <a:xfrm>
            <a:off x="2895600" y="1447800"/>
            <a:ext cx="6248400" cy="4154984"/>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4400" b="1" dirty="0" smtClean="0">
                <a:solidFill>
                  <a:srgbClr val="FFC000"/>
                </a:solidFill>
              </a:rPr>
              <a:t>c) </a:t>
            </a:r>
            <a:r>
              <a:rPr lang="en-US" sz="4400" b="1" dirty="0">
                <a:solidFill>
                  <a:srgbClr val="FFC000"/>
                </a:solidFill>
              </a:rPr>
              <a:t>making any other movement which hinders actions at home </a:t>
            </a:r>
            <a:r>
              <a:rPr lang="en-US" sz="4400" b="1" dirty="0" smtClean="0">
                <a:solidFill>
                  <a:srgbClr val="FFC000"/>
                </a:solidFill>
              </a:rPr>
              <a:t> </a:t>
            </a:r>
          </a:p>
          <a:p>
            <a:pPr marL="342900" indent="-342900"/>
            <a:r>
              <a:rPr lang="en-US" sz="4400" b="1" dirty="0" smtClean="0">
                <a:solidFill>
                  <a:srgbClr val="FFC000"/>
                </a:solidFill>
              </a:rPr>
              <a:t>    plate </a:t>
            </a:r>
            <a:r>
              <a:rPr lang="en-US" sz="4400" b="1" dirty="0">
                <a:solidFill>
                  <a:srgbClr val="FFC000"/>
                </a:solidFill>
              </a:rPr>
              <a:t>or the catcher’s </a:t>
            </a:r>
            <a:endParaRPr lang="en-US" sz="4400" b="1" dirty="0" smtClean="0">
              <a:solidFill>
                <a:srgbClr val="FFC000"/>
              </a:solidFill>
            </a:endParaRPr>
          </a:p>
          <a:p>
            <a:pPr marL="342900" indent="-342900"/>
            <a:r>
              <a:rPr lang="en-US" sz="4400" b="1" dirty="0">
                <a:solidFill>
                  <a:srgbClr val="FFC000"/>
                </a:solidFill>
              </a:rPr>
              <a:t> </a:t>
            </a:r>
            <a:r>
              <a:rPr lang="en-US" sz="4400" b="1" dirty="0" smtClean="0">
                <a:solidFill>
                  <a:srgbClr val="FFC000"/>
                </a:solidFill>
              </a:rPr>
              <a:t>   attempt to make a play   </a:t>
            </a:r>
          </a:p>
          <a:p>
            <a:pPr marL="342900" indent="-342900"/>
            <a:r>
              <a:rPr lang="en-US" sz="4400" b="1" dirty="0">
                <a:solidFill>
                  <a:srgbClr val="FFC000"/>
                </a:solidFill>
              </a:rPr>
              <a:t> </a:t>
            </a:r>
            <a:r>
              <a:rPr lang="en-US" sz="4400" b="1" dirty="0" smtClean="0">
                <a:solidFill>
                  <a:srgbClr val="FFC000"/>
                </a:solidFill>
              </a:rPr>
              <a:t>        on a  </a:t>
            </a:r>
            <a:r>
              <a:rPr lang="en-US" sz="4400" b="1" dirty="0">
                <a:solidFill>
                  <a:srgbClr val="FFC000"/>
                </a:solidFill>
              </a:rPr>
              <a:t>runner</a:t>
            </a:r>
            <a:r>
              <a:rPr lang="en-US" sz="4400" b="1" dirty="0" smtClean="0">
                <a:solidFill>
                  <a:srgbClr val="FFC000"/>
                </a:solidFill>
              </a:rPr>
              <a:t>,</a:t>
            </a:r>
            <a:endParaRPr lang="en-US" sz="4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609600" y="228600"/>
            <a:ext cx="8001000" cy="1200329"/>
          </a:xfrm>
          <a:prstGeom prst="rect">
            <a:avLst/>
          </a:prstGeom>
          <a:noFill/>
        </p:spPr>
        <p:txBody>
          <a:bodyPr wrap="square" rtlCol="0">
            <a:spAutoFit/>
          </a:bodyPr>
          <a:lstStyle/>
          <a:p>
            <a:r>
              <a:rPr lang="en-US" sz="3600" b="1" dirty="0">
                <a:solidFill>
                  <a:srgbClr val="FFC000"/>
                </a:solidFill>
              </a:rPr>
              <a:t>Art 5     Interfere with catcher’s fielding or throwing by:</a:t>
            </a:r>
          </a:p>
        </p:txBody>
      </p:sp>
      <p:sp>
        <p:nvSpPr>
          <p:cNvPr id="3" name="TextBox 2"/>
          <p:cNvSpPr txBox="1"/>
          <p:nvPr/>
        </p:nvSpPr>
        <p:spPr>
          <a:xfrm>
            <a:off x="2895600" y="1447800"/>
            <a:ext cx="6248400" cy="4401205"/>
          </a:xfrm>
          <a:prstGeom prst="rect">
            <a:avLst/>
          </a:prstGeom>
          <a:noFill/>
        </p:spPr>
        <p:txBody>
          <a:bodyPr wrap="square" rtlCol="0">
            <a:spAutoFit/>
          </a:bodyPr>
          <a:lstStyle/>
          <a:p>
            <a:pPr marL="342900" indent="-342900">
              <a:buBlip>
                <a:blip r:embed="rId4"/>
              </a:buBlip>
            </a:pPr>
            <a:r>
              <a:rPr lang="en-US" sz="3200" b="1" dirty="0" smtClean="0">
                <a:solidFill>
                  <a:srgbClr val="FFC000"/>
                </a:solidFill>
              </a:rPr>
              <a:t> </a:t>
            </a:r>
            <a:r>
              <a:rPr lang="en-US" sz="4000" b="1" dirty="0" smtClean="0">
                <a:solidFill>
                  <a:srgbClr val="FFC000"/>
                </a:solidFill>
              </a:rPr>
              <a:t>d) Failing </a:t>
            </a:r>
            <a:r>
              <a:rPr lang="en-US" sz="4000" b="1" dirty="0">
                <a:solidFill>
                  <a:srgbClr val="FFC000"/>
                </a:solidFill>
              </a:rPr>
              <a:t>to make a reasonable effort to vacate a congested area when </a:t>
            </a:r>
            <a:endParaRPr lang="en-US" sz="4000" b="1" dirty="0" smtClean="0">
              <a:solidFill>
                <a:srgbClr val="FFC000"/>
              </a:solidFill>
            </a:endParaRPr>
          </a:p>
          <a:p>
            <a:pPr marL="342900" indent="-342900"/>
            <a:r>
              <a:rPr lang="en-US" sz="4000" b="1" dirty="0">
                <a:solidFill>
                  <a:srgbClr val="FFC000"/>
                </a:solidFill>
              </a:rPr>
              <a:t> </a:t>
            </a:r>
            <a:r>
              <a:rPr lang="en-US" sz="4000" b="1" dirty="0" smtClean="0">
                <a:solidFill>
                  <a:srgbClr val="FFC000"/>
                </a:solidFill>
              </a:rPr>
              <a:t>   there </a:t>
            </a:r>
            <a:r>
              <a:rPr lang="en-US" sz="4000" b="1" dirty="0">
                <a:solidFill>
                  <a:srgbClr val="FFC000"/>
                </a:solidFill>
              </a:rPr>
              <a:t>is a throw to home </a:t>
            </a:r>
            <a:r>
              <a:rPr lang="en-US" sz="4000" b="1" dirty="0" smtClean="0">
                <a:solidFill>
                  <a:srgbClr val="FFC000"/>
                </a:solidFill>
              </a:rPr>
              <a:t> </a:t>
            </a:r>
          </a:p>
          <a:p>
            <a:pPr marL="342900" indent="-342900"/>
            <a:r>
              <a:rPr lang="en-US" sz="4000" b="1" dirty="0">
                <a:solidFill>
                  <a:srgbClr val="FFC000"/>
                </a:solidFill>
              </a:rPr>
              <a:t> </a:t>
            </a:r>
            <a:r>
              <a:rPr lang="en-US" sz="4000" b="1" dirty="0" smtClean="0">
                <a:solidFill>
                  <a:srgbClr val="FFC000"/>
                </a:solidFill>
              </a:rPr>
              <a:t>    plate </a:t>
            </a:r>
            <a:r>
              <a:rPr lang="en-US" sz="4000" b="1" dirty="0">
                <a:solidFill>
                  <a:srgbClr val="FFC000"/>
                </a:solidFill>
              </a:rPr>
              <a:t>and </a:t>
            </a:r>
            <a:r>
              <a:rPr lang="en-US" sz="4000" b="1" dirty="0" smtClean="0">
                <a:solidFill>
                  <a:srgbClr val="FFC000"/>
                </a:solidFill>
              </a:rPr>
              <a:t>the there </a:t>
            </a:r>
            <a:r>
              <a:rPr lang="en-US" sz="4000" b="1" dirty="0">
                <a:solidFill>
                  <a:srgbClr val="FFC000"/>
                </a:solidFill>
              </a:rPr>
              <a:t>is </a:t>
            </a:r>
            <a:r>
              <a:rPr lang="en-US" sz="4000" b="1" dirty="0" smtClean="0">
                <a:solidFill>
                  <a:srgbClr val="FFC000"/>
                </a:solidFill>
              </a:rPr>
              <a:t> </a:t>
            </a:r>
          </a:p>
          <a:p>
            <a:pPr marL="342900" indent="-342900"/>
            <a:r>
              <a:rPr lang="en-US" sz="4000" b="1" dirty="0">
                <a:solidFill>
                  <a:srgbClr val="FFC000"/>
                </a:solidFill>
              </a:rPr>
              <a:t> </a:t>
            </a:r>
            <a:r>
              <a:rPr lang="en-US" sz="4000" b="1" dirty="0" smtClean="0">
                <a:solidFill>
                  <a:srgbClr val="FFC000"/>
                </a:solidFill>
              </a:rPr>
              <a:t>        time </a:t>
            </a:r>
            <a:r>
              <a:rPr lang="en-US" sz="4000" b="1" dirty="0">
                <a:solidFill>
                  <a:srgbClr val="FFC000"/>
                </a:solidFill>
              </a:rPr>
              <a:t>for the batter to </a:t>
            </a:r>
            <a:r>
              <a:rPr lang="en-US" sz="4000" b="1" dirty="0" smtClean="0">
                <a:solidFill>
                  <a:srgbClr val="FFC000"/>
                </a:solidFill>
              </a:rPr>
              <a:t> </a:t>
            </a:r>
          </a:p>
          <a:p>
            <a:pPr marL="342900" indent="-342900"/>
            <a:r>
              <a:rPr lang="en-US" sz="4000" b="1" dirty="0">
                <a:solidFill>
                  <a:srgbClr val="FFC000"/>
                </a:solidFill>
              </a:rPr>
              <a:t> </a:t>
            </a:r>
            <a:r>
              <a:rPr lang="en-US" sz="4000" b="1" dirty="0" smtClean="0">
                <a:solidFill>
                  <a:srgbClr val="FFC000"/>
                </a:solidFill>
              </a:rPr>
              <a:t>        move </a:t>
            </a:r>
            <a:r>
              <a:rPr lang="en-US" sz="4000" b="1" dirty="0">
                <a:solidFill>
                  <a:srgbClr val="FFC000"/>
                </a:solidFill>
              </a:rPr>
              <a:t>away</a:t>
            </a:r>
            <a:r>
              <a:rPr lang="en-US" sz="4000" b="1" dirty="0" smtClean="0">
                <a:solidFill>
                  <a:srgbClr val="FFC000"/>
                </a:solidFill>
              </a:rPr>
              <a:t>.</a:t>
            </a:r>
            <a:endParaRPr lang="en-US" sz="40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5</a:t>
            </a:fld>
            <a:endParaRPr lang="en-US"/>
          </a:p>
        </p:txBody>
      </p:sp>
      <p:sp>
        <p:nvSpPr>
          <p:cNvPr id="9" name="TextBox 8"/>
          <p:cNvSpPr txBox="1"/>
          <p:nvPr/>
        </p:nvSpPr>
        <p:spPr>
          <a:xfrm>
            <a:off x="609600" y="1752600"/>
            <a:ext cx="8153400" cy="3785652"/>
          </a:xfrm>
          <a:prstGeom prst="rect">
            <a:avLst/>
          </a:prstGeom>
          <a:noFill/>
        </p:spPr>
        <p:txBody>
          <a:bodyPr wrap="square" rtlCol="0">
            <a:spAutoFit/>
          </a:bodyPr>
          <a:lstStyle/>
          <a:p>
            <a:pPr marL="342900" indent="-342900">
              <a:buBlip>
                <a:blip r:embed="rId3"/>
              </a:buBlip>
            </a:pPr>
            <a:r>
              <a:rPr lang="en-US" sz="3200" b="1" dirty="0"/>
              <a:t> </a:t>
            </a:r>
            <a:r>
              <a:rPr lang="en-US" sz="4000" b="1" dirty="0">
                <a:solidFill>
                  <a:srgbClr val="FFC000"/>
                </a:solidFill>
              </a:rPr>
              <a:t>If discovered after the at bat and before the next pitch the defense (only the defense) may appeal and the proper batter will be called out and the correct batter is the batter that follows in the line up</a:t>
            </a:r>
            <a:r>
              <a:rPr lang="en-US" sz="4000" b="1" dirty="0" smtClean="0">
                <a:solidFill>
                  <a:srgbClr val="FFC000"/>
                </a:solidFill>
              </a:rPr>
              <a:t>.</a:t>
            </a:r>
            <a:endParaRPr lang="en-US" sz="4000" b="1" dirty="0">
              <a:solidFill>
                <a:srgbClr val="FFC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0" y="228600"/>
            <a:ext cx="9144000" cy="646331"/>
          </a:xfrm>
          <a:prstGeom prst="rect">
            <a:avLst/>
          </a:prstGeom>
          <a:noFill/>
        </p:spPr>
        <p:txBody>
          <a:bodyPr wrap="square" rtlCol="0">
            <a:spAutoFit/>
          </a:bodyPr>
          <a:lstStyle/>
          <a:p>
            <a:r>
              <a:rPr lang="en-US" sz="3600" b="1" dirty="0" smtClean="0">
                <a:solidFill>
                  <a:srgbClr val="FFC000"/>
                </a:solidFill>
              </a:rPr>
              <a:t>   The PENALTY for any of these interferences:</a:t>
            </a:r>
            <a:endParaRPr lang="en-US" sz="3600" b="1" dirty="0">
              <a:solidFill>
                <a:srgbClr val="FFC000"/>
              </a:solidFill>
            </a:endParaRPr>
          </a:p>
        </p:txBody>
      </p:sp>
      <p:sp>
        <p:nvSpPr>
          <p:cNvPr id="3" name="TextBox 2"/>
          <p:cNvSpPr txBox="1"/>
          <p:nvPr/>
        </p:nvSpPr>
        <p:spPr>
          <a:xfrm>
            <a:off x="2895600" y="1447800"/>
            <a:ext cx="6096000" cy="1569660"/>
          </a:xfrm>
          <a:prstGeom prst="rect">
            <a:avLst/>
          </a:prstGeom>
          <a:noFill/>
        </p:spPr>
        <p:txBody>
          <a:bodyPr wrap="square" rtlCol="0">
            <a:spAutoFit/>
          </a:bodyPr>
          <a:lstStyle/>
          <a:p>
            <a:pPr marL="342900" indent="-342900"/>
            <a:r>
              <a:rPr lang="en-US" sz="4800" b="1" dirty="0">
                <a:solidFill>
                  <a:srgbClr val="FFC000"/>
                </a:solidFill>
              </a:rPr>
              <a:t>When there are 2 </a:t>
            </a:r>
            <a:r>
              <a:rPr lang="en-US" sz="4800" b="1" dirty="0" smtClean="0">
                <a:solidFill>
                  <a:srgbClr val="FFC000"/>
                </a:solidFill>
              </a:rPr>
              <a:t>outs, </a:t>
            </a:r>
            <a:r>
              <a:rPr lang="en-US" sz="4800" b="1" dirty="0">
                <a:solidFill>
                  <a:srgbClr val="FFC000"/>
                </a:solidFill>
              </a:rPr>
              <a:t>the batter </a:t>
            </a:r>
            <a:r>
              <a:rPr lang="en-US" sz="4800" b="1" dirty="0" smtClean="0">
                <a:solidFill>
                  <a:srgbClr val="FFC000"/>
                </a:solidFill>
              </a:rPr>
              <a:t>is out</a:t>
            </a:r>
            <a:r>
              <a:rPr lang="en-US" sz="4800" b="1" dirty="0">
                <a:solidFill>
                  <a:srgbClr val="FFC000"/>
                </a:solidFill>
              </a:rPr>
              <a:t>. </a:t>
            </a:r>
            <a:r>
              <a:rPr lang="en-US" sz="4800" b="1" dirty="0" smtClean="0">
                <a:solidFill>
                  <a:srgbClr val="FFC000"/>
                </a:solidFill>
              </a:rPr>
              <a:t>    </a:t>
            </a:r>
            <a:endParaRPr lang="en-US" sz="48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0" y="228600"/>
            <a:ext cx="9144000" cy="646331"/>
          </a:xfrm>
          <a:prstGeom prst="rect">
            <a:avLst/>
          </a:prstGeom>
          <a:noFill/>
        </p:spPr>
        <p:txBody>
          <a:bodyPr wrap="square" rtlCol="0">
            <a:spAutoFit/>
          </a:bodyPr>
          <a:lstStyle/>
          <a:p>
            <a:r>
              <a:rPr lang="en-US" sz="3600" b="1" dirty="0" smtClean="0">
                <a:solidFill>
                  <a:srgbClr val="FFC000"/>
                </a:solidFill>
              </a:rPr>
              <a:t>   The PENALTY for any of these interferences:</a:t>
            </a:r>
            <a:endParaRPr lang="en-US" sz="3600" b="1" dirty="0">
              <a:solidFill>
                <a:srgbClr val="FFC000"/>
              </a:solidFill>
            </a:endParaRPr>
          </a:p>
        </p:txBody>
      </p:sp>
      <p:sp>
        <p:nvSpPr>
          <p:cNvPr id="3" name="TextBox 2"/>
          <p:cNvSpPr txBox="1"/>
          <p:nvPr/>
        </p:nvSpPr>
        <p:spPr>
          <a:xfrm>
            <a:off x="2895600" y="1143000"/>
            <a:ext cx="6096000" cy="5262979"/>
          </a:xfrm>
          <a:prstGeom prst="rect">
            <a:avLst/>
          </a:prstGeom>
          <a:noFill/>
        </p:spPr>
        <p:txBody>
          <a:bodyPr wrap="square" rtlCol="0">
            <a:spAutoFit/>
          </a:bodyPr>
          <a:lstStyle/>
          <a:p>
            <a:r>
              <a:rPr lang="en-US" sz="4800" b="1" dirty="0">
                <a:solidFill>
                  <a:srgbClr val="FFC000"/>
                </a:solidFill>
              </a:rPr>
              <a:t>When there are less than 2 outs and the </a:t>
            </a:r>
          </a:p>
          <a:p>
            <a:r>
              <a:rPr lang="en-US" sz="4800" b="1" dirty="0">
                <a:solidFill>
                  <a:srgbClr val="FFC000"/>
                </a:solidFill>
              </a:rPr>
              <a:t> </a:t>
            </a:r>
            <a:r>
              <a:rPr lang="en-US" sz="4800" b="1" dirty="0" smtClean="0">
                <a:solidFill>
                  <a:srgbClr val="FFC000"/>
                </a:solidFill>
              </a:rPr>
              <a:t> runner </a:t>
            </a:r>
            <a:r>
              <a:rPr lang="en-US" sz="4800" b="1" dirty="0">
                <a:solidFill>
                  <a:srgbClr val="FFC000"/>
                </a:solidFill>
              </a:rPr>
              <a:t>is advancing </a:t>
            </a:r>
            <a:r>
              <a:rPr lang="en-US" sz="4800" b="1" dirty="0" smtClean="0">
                <a:solidFill>
                  <a:srgbClr val="FFC000"/>
                </a:solidFill>
              </a:rPr>
              <a:t> </a:t>
            </a:r>
          </a:p>
          <a:p>
            <a:r>
              <a:rPr lang="en-US" sz="4800" b="1" dirty="0" smtClean="0">
                <a:solidFill>
                  <a:srgbClr val="FFC000"/>
                </a:solidFill>
              </a:rPr>
              <a:t>    home </a:t>
            </a:r>
            <a:r>
              <a:rPr lang="en-US" sz="4800" b="1" dirty="0">
                <a:solidFill>
                  <a:srgbClr val="FFC000"/>
                </a:solidFill>
              </a:rPr>
              <a:t>and is tagged </a:t>
            </a:r>
            <a:r>
              <a:rPr lang="en-US" sz="4800" b="1" dirty="0" smtClean="0">
                <a:solidFill>
                  <a:srgbClr val="FFC000"/>
                </a:solidFill>
              </a:rPr>
              <a:t> </a:t>
            </a:r>
          </a:p>
          <a:p>
            <a:r>
              <a:rPr lang="en-US" sz="4800" b="1" dirty="0" smtClean="0">
                <a:solidFill>
                  <a:srgbClr val="FFC000"/>
                </a:solidFill>
              </a:rPr>
              <a:t>   out </a:t>
            </a:r>
            <a:r>
              <a:rPr lang="en-US" sz="4800" b="1" dirty="0">
                <a:solidFill>
                  <a:srgbClr val="FFC000"/>
                </a:solidFill>
              </a:rPr>
              <a:t>the interference </a:t>
            </a:r>
            <a:endParaRPr lang="en-US" sz="4800" b="1" dirty="0" smtClean="0">
              <a:solidFill>
                <a:srgbClr val="FFC000"/>
              </a:solidFill>
            </a:endParaRPr>
          </a:p>
          <a:p>
            <a:r>
              <a:rPr lang="en-US" sz="4800" b="1" dirty="0" smtClean="0">
                <a:solidFill>
                  <a:srgbClr val="FFC000"/>
                </a:solidFill>
              </a:rPr>
              <a:t>        is ignored </a:t>
            </a:r>
            <a:r>
              <a:rPr lang="en-US" sz="4800" b="1" dirty="0">
                <a:solidFill>
                  <a:srgbClr val="FFC000"/>
                </a:solidFill>
              </a:rPr>
              <a:t>and the </a:t>
            </a:r>
            <a:endParaRPr lang="en-US" sz="4800" b="1" dirty="0" smtClean="0">
              <a:solidFill>
                <a:srgbClr val="FFC000"/>
              </a:solidFill>
            </a:endParaRPr>
          </a:p>
          <a:p>
            <a:r>
              <a:rPr lang="en-US" sz="4800" b="1" dirty="0" smtClean="0">
                <a:solidFill>
                  <a:srgbClr val="FFC000"/>
                </a:solidFill>
              </a:rPr>
              <a:t>     ball </a:t>
            </a:r>
            <a:r>
              <a:rPr lang="en-US" sz="4800" b="1" dirty="0">
                <a:solidFill>
                  <a:srgbClr val="FFC000"/>
                </a:solidFill>
              </a:rPr>
              <a:t>remains </a:t>
            </a:r>
            <a:r>
              <a:rPr lang="en-US" sz="4800" b="1" dirty="0" smtClean="0">
                <a:solidFill>
                  <a:srgbClr val="FFC000"/>
                </a:solidFill>
              </a:rPr>
              <a:t>live.     </a:t>
            </a:r>
            <a:endParaRPr lang="en-US" sz="48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0" y="228600"/>
            <a:ext cx="9144000" cy="646331"/>
          </a:xfrm>
          <a:prstGeom prst="rect">
            <a:avLst/>
          </a:prstGeom>
          <a:noFill/>
        </p:spPr>
        <p:txBody>
          <a:bodyPr wrap="square" rtlCol="0">
            <a:spAutoFit/>
          </a:bodyPr>
          <a:lstStyle/>
          <a:p>
            <a:r>
              <a:rPr lang="en-US" sz="3600" b="1" dirty="0" smtClean="0">
                <a:solidFill>
                  <a:srgbClr val="FFC000"/>
                </a:solidFill>
              </a:rPr>
              <a:t>   The PENALTY for any of these interferences:</a:t>
            </a:r>
            <a:endParaRPr lang="en-US" sz="3600" b="1" dirty="0">
              <a:solidFill>
                <a:srgbClr val="FFC000"/>
              </a:solidFill>
            </a:endParaRPr>
          </a:p>
        </p:txBody>
      </p:sp>
      <p:sp>
        <p:nvSpPr>
          <p:cNvPr id="3" name="TextBox 2"/>
          <p:cNvSpPr txBox="1"/>
          <p:nvPr/>
        </p:nvSpPr>
        <p:spPr>
          <a:xfrm>
            <a:off x="2514600" y="1143000"/>
            <a:ext cx="6477000" cy="3785652"/>
          </a:xfrm>
          <a:prstGeom prst="rect">
            <a:avLst/>
          </a:prstGeom>
          <a:noFill/>
        </p:spPr>
        <p:txBody>
          <a:bodyPr wrap="square" rtlCol="0">
            <a:spAutoFit/>
          </a:bodyPr>
          <a:lstStyle/>
          <a:p>
            <a:r>
              <a:rPr lang="en-US" sz="4000" b="1" dirty="0" smtClean="0">
                <a:solidFill>
                  <a:srgbClr val="FFC000"/>
                </a:solidFill>
              </a:rPr>
              <a:t>If </a:t>
            </a:r>
            <a:r>
              <a:rPr lang="en-US" sz="4000" b="1" dirty="0">
                <a:solidFill>
                  <a:srgbClr val="FFC000"/>
                </a:solidFill>
              </a:rPr>
              <a:t>the runner advancing home </a:t>
            </a:r>
            <a:r>
              <a:rPr lang="en-US" sz="4000" b="1" dirty="0" smtClean="0">
                <a:solidFill>
                  <a:srgbClr val="FFC000"/>
                </a:solidFill>
              </a:rPr>
              <a:t>is not </a:t>
            </a:r>
            <a:r>
              <a:rPr lang="en-US" sz="4000" b="1" dirty="0">
                <a:solidFill>
                  <a:srgbClr val="FFC000"/>
                </a:solidFill>
              </a:rPr>
              <a:t>tagged </a:t>
            </a:r>
            <a:r>
              <a:rPr lang="en-US" sz="4000" b="1" dirty="0" smtClean="0">
                <a:solidFill>
                  <a:srgbClr val="FFC000"/>
                </a:solidFill>
              </a:rPr>
              <a:t>out, </a:t>
            </a:r>
            <a:r>
              <a:rPr lang="en-US" sz="4000" b="1" dirty="0">
                <a:solidFill>
                  <a:srgbClr val="FFC000"/>
                </a:solidFill>
              </a:rPr>
              <a:t>the ball </a:t>
            </a:r>
            <a:endParaRPr lang="en-US" sz="4000" b="1" dirty="0" smtClean="0">
              <a:solidFill>
                <a:srgbClr val="FFC000"/>
              </a:solidFill>
            </a:endParaRPr>
          </a:p>
          <a:p>
            <a:r>
              <a:rPr lang="en-US" sz="4000" b="1" dirty="0" smtClean="0">
                <a:solidFill>
                  <a:srgbClr val="FFC000"/>
                </a:solidFill>
              </a:rPr>
              <a:t>     becomes </a:t>
            </a:r>
            <a:r>
              <a:rPr lang="en-US" sz="4000" b="1" dirty="0">
                <a:solidFill>
                  <a:srgbClr val="FFC000"/>
                </a:solidFill>
              </a:rPr>
              <a:t>dead </a:t>
            </a:r>
            <a:r>
              <a:rPr lang="en-US" sz="2400" b="1" dirty="0">
                <a:solidFill>
                  <a:srgbClr val="FFC000"/>
                </a:solidFill>
              </a:rPr>
              <a:t>(delayed dead ball)</a:t>
            </a:r>
            <a:r>
              <a:rPr lang="en-US" sz="4000" b="1" dirty="0">
                <a:solidFill>
                  <a:srgbClr val="FFC000"/>
                </a:solidFill>
              </a:rPr>
              <a:t> </a:t>
            </a:r>
            <a:endParaRPr lang="en-US" sz="4000" b="1" dirty="0" smtClean="0">
              <a:solidFill>
                <a:srgbClr val="FFC000"/>
              </a:solidFill>
            </a:endParaRPr>
          </a:p>
          <a:p>
            <a:r>
              <a:rPr lang="en-US" sz="4000" b="1" dirty="0" smtClean="0">
                <a:solidFill>
                  <a:srgbClr val="FFC000"/>
                </a:solidFill>
              </a:rPr>
              <a:t>       the </a:t>
            </a:r>
            <a:r>
              <a:rPr lang="en-US" sz="4000" b="1" dirty="0">
                <a:solidFill>
                  <a:srgbClr val="FFC000"/>
                </a:solidFill>
              </a:rPr>
              <a:t>runner is </a:t>
            </a:r>
            <a:r>
              <a:rPr lang="en-US" sz="4000" b="1" dirty="0" smtClean="0">
                <a:solidFill>
                  <a:srgbClr val="FFC000"/>
                </a:solidFill>
              </a:rPr>
              <a:t>out and </a:t>
            </a:r>
            <a:r>
              <a:rPr lang="en-US" sz="4000" b="1" dirty="0">
                <a:solidFill>
                  <a:srgbClr val="FFC000"/>
                </a:solidFill>
              </a:rPr>
              <a:t>the </a:t>
            </a:r>
            <a:endParaRPr lang="en-US" sz="4000" b="1" dirty="0" smtClean="0">
              <a:solidFill>
                <a:srgbClr val="FFC000"/>
              </a:solidFill>
            </a:endParaRPr>
          </a:p>
          <a:p>
            <a:r>
              <a:rPr lang="en-US" sz="4000" b="1" dirty="0" smtClean="0">
                <a:solidFill>
                  <a:srgbClr val="FFC000"/>
                </a:solidFill>
              </a:rPr>
              <a:t>         batter </a:t>
            </a:r>
            <a:r>
              <a:rPr lang="en-US" sz="4000" b="1" dirty="0">
                <a:solidFill>
                  <a:srgbClr val="FFC000"/>
                </a:solidFill>
              </a:rPr>
              <a:t>remains at </a:t>
            </a:r>
            <a:r>
              <a:rPr lang="en-US" sz="4000" b="1" dirty="0" smtClean="0">
                <a:solidFill>
                  <a:srgbClr val="FFC000"/>
                </a:solidFill>
              </a:rPr>
              <a:t>bat; </a:t>
            </a:r>
          </a:p>
          <a:p>
            <a:r>
              <a:rPr lang="en-US" sz="4000" b="1" dirty="0" smtClean="0">
                <a:solidFill>
                  <a:srgbClr val="FFC000"/>
                </a:solidFill>
              </a:rPr>
              <a:t>           the ball </a:t>
            </a:r>
            <a:r>
              <a:rPr lang="en-US" sz="4000" b="1" dirty="0">
                <a:solidFill>
                  <a:srgbClr val="FFC000"/>
                </a:solidFill>
              </a:rPr>
              <a:t>remains </a:t>
            </a:r>
            <a:r>
              <a:rPr lang="en-US" sz="4000" b="1" dirty="0" smtClean="0">
                <a:solidFill>
                  <a:srgbClr val="FFC000"/>
                </a:solidFill>
              </a:rPr>
              <a:t>live.     </a:t>
            </a:r>
            <a:endParaRPr lang="en-US" sz="40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0" y="228600"/>
            <a:ext cx="9144000" cy="646331"/>
          </a:xfrm>
          <a:prstGeom prst="rect">
            <a:avLst/>
          </a:prstGeom>
          <a:noFill/>
        </p:spPr>
        <p:txBody>
          <a:bodyPr wrap="square" rtlCol="0">
            <a:spAutoFit/>
          </a:bodyPr>
          <a:lstStyle/>
          <a:p>
            <a:r>
              <a:rPr lang="en-US" sz="3600" b="1" dirty="0" smtClean="0">
                <a:solidFill>
                  <a:srgbClr val="FFC000"/>
                </a:solidFill>
              </a:rPr>
              <a:t>   The PENALTY for any of these interferences:</a:t>
            </a:r>
            <a:endParaRPr lang="en-US" sz="3600" b="1" dirty="0">
              <a:solidFill>
                <a:srgbClr val="FFC000"/>
              </a:solidFill>
            </a:endParaRPr>
          </a:p>
        </p:txBody>
      </p:sp>
      <p:sp>
        <p:nvSpPr>
          <p:cNvPr id="3" name="TextBox 2"/>
          <p:cNvSpPr txBox="1"/>
          <p:nvPr/>
        </p:nvSpPr>
        <p:spPr>
          <a:xfrm>
            <a:off x="1676400" y="914400"/>
            <a:ext cx="7315200" cy="5262979"/>
          </a:xfrm>
          <a:prstGeom prst="rect">
            <a:avLst/>
          </a:prstGeom>
          <a:noFill/>
        </p:spPr>
        <p:txBody>
          <a:bodyPr wrap="square" rtlCol="0">
            <a:spAutoFit/>
          </a:bodyPr>
          <a:lstStyle/>
          <a:p>
            <a:pPr marL="342900" indent="-342900"/>
            <a:r>
              <a:rPr lang="en-US" sz="4800" b="1" dirty="0" smtClean="0">
                <a:solidFill>
                  <a:srgbClr val="FFC000"/>
                </a:solidFill>
              </a:rPr>
              <a:t>When </a:t>
            </a:r>
            <a:r>
              <a:rPr lang="en-US" sz="4800" b="1" dirty="0">
                <a:solidFill>
                  <a:srgbClr val="FFC000"/>
                </a:solidFill>
              </a:rPr>
              <a:t>an attempt </a:t>
            </a:r>
            <a:r>
              <a:rPr lang="en-US" sz="4800" b="1" dirty="0" smtClean="0">
                <a:solidFill>
                  <a:srgbClr val="FFC000"/>
                </a:solidFill>
              </a:rPr>
              <a:t>to make </a:t>
            </a:r>
          </a:p>
          <a:p>
            <a:pPr marL="342900" indent="-342900"/>
            <a:r>
              <a:rPr lang="en-US" sz="4800" b="1" dirty="0">
                <a:solidFill>
                  <a:srgbClr val="FFC000"/>
                </a:solidFill>
              </a:rPr>
              <a:t> </a:t>
            </a:r>
            <a:r>
              <a:rPr lang="en-US" sz="4800" b="1" dirty="0" smtClean="0">
                <a:solidFill>
                  <a:srgbClr val="FFC000"/>
                </a:solidFill>
              </a:rPr>
              <a:t>    a play at any other base</a:t>
            </a:r>
          </a:p>
          <a:p>
            <a:pPr marL="342900" indent="-342900"/>
            <a:r>
              <a:rPr lang="en-US" sz="4800" b="1" dirty="0">
                <a:solidFill>
                  <a:srgbClr val="FFC000"/>
                </a:solidFill>
              </a:rPr>
              <a:t> </a:t>
            </a:r>
            <a:r>
              <a:rPr lang="en-US" sz="4800" b="1" dirty="0" smtClean="0">
                <a:solidFill>
                  <a:srgbClr val="FFC000"/>
                </a:solidFill>
              </a:rPr>
              <a:t>          is unsuccessful, </a:t>
            </a:r>
          </a:p>
          <a:p>
            <a:pPr marL="342900" indent="-342900"/>
            <a:r>
              <a:rPr lang="en-US" sz="4800" b="1" dirty="0">
                <a:solidFill>
                  <a:srgbClr val="FFC000"/>
                </a:solidFill>
              </a:rPr>
              <a:t> </a:t>
            </a:r>
            <a:r>
              <a:rPr lang="en-US" sz="4800" b="1" dirty="0" smtClean="0">
                <a:solidFill>
                  <a:srgbClr val="FFC000"/>
                </a:solidFill>
              </a:rPr>
              <a:t>            the batter </a:t>
            </a:r>
            <a:r>
              <a:rPr lang="en-US" sz="4800" b="1" dirty="0">
                <a:solidFill>
                  <a:srgbClr val="FFC000"/>
                </a:solidFill>
              </a:rPr>
              <a:t>is out and </a:t>
            </a:r>
            <a:endParaRPr lang="en-US" sz="4800" b="1" dirty="0" smtClean="0">
              <a:solidFill>
                <a:srgbClr val="FFC000"/>
              </a:solidFill>
            </a:endParaRPr>
          </a:p>
          <a:p>
            <a:pPr marL="342900" indent="-342900"/>
            <a:r>
              <a:rPr lang="en-US" sz="4800" b="1" dirty="0">
                <a:solidFill>
                  <a:srgbClr val="FFC000"/>
                </a:solidFill>
              </a:rPr>
              <a:t> </a:t>
            </a:r>
            <a:r>
              <a:rPr lang="en-US" sz="4800" b="1" dirty="0" smtClean="0">
                <a:solidFill>
                  <a:srgbClr val="FFC000"/>
                </a:solidFill>
              </a:rPr>
              <a:t>            all </a:t>
            </a:r>
            <a:r>
              <a:rPr lang="en-US" sz="4800" b="1" dirty="0">
                <a:solidFill>
                  <a:srgbClr val="FFC000"/>
                </a:solidFill>
              </a:rPr>
              <a:t>runners </a:t>
            </a:r>
            <a:r>
              <a:rPr lang="en-US" sz="4800" b="1" dirty="0" smtClean="0">
                <a:solidFill>
                  <a:srgbClr val="FFC000"/>
                </a:solidFill>
              </a:rPr>
              <a:t>return to </a:t>
            </a:r>
          </a:p>
          <a:p>
            <a:pPr marL="342900" indent="-342900"/>
            <a:r>
              <a:rPr lang="en-US" sz="4800" b="1" dirty="0">
                <a:solidFill>
                  <a:srgbClr val="FFC000"/>
                </a:solidFill>
              </a:rPr>
              <a:t> </a:t>
            </a:r>
            <a:r>
              <a:rPr lang="en-US" sz="4800" b="1" dirty="0" smtClean="0">
                <a:solidFill>
                  <a:srgbClr val="FFC000"/>
                </a:solidFill>
              </a:rPr>
              <a:t>               the base occupied  </a:t>
            </a:r>
          </a:p>
          <a:p>
            <a:pPr marL="342900" indent="-342900"/>
            <a:r>
              <a:rPr lang="en-US" sz="4800" b="1" dirty="0" smtClean="0">
                <a:solidFill>
                  <a:srgbClr val="FFC000"/>
                </a:solidFill>
              </a:rPr>
              <a:t>                  at the  T.O.P.    </a:t>
            </a:r>
            <a:endParaRPr lang="en-US" sz="48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219200"/>
            <a:ext cx="3998976" cy="4876800"/>
          </a:xfrm>
          <a:prstGeom prst="rect">
            <a:avLst/>
          </a:prstGeom>
          <a:noFill/>
          <a:ln w="9525">
            <a:noFill/>
            <a:miter lim="800000"/>
            <a:headEnd/>
            <a:tailEnd/>
          </a:ln>
        </p:spPr>
      </p:pic>
      <p:sp>
        <p:nvSpPr>
          <p:cNvPr id="2" name="TextBox 1"/>
          <p:cNvSpPr txBox="1"/>
          <p:nvPr/>
        </p:nvSpPr>
        <p:spPr>
          <a:xfrm>
            <a:off x="0" y="228600"/>
            <a:ext cx="9144000" cy="646331"/>
          </a:xfrm>
          <a:prstGeom prst="rect">
            <a:avLst/>
          </a:prstGeom>
          <a:noFill/>
        </p:spPr>
        <p:txBody>
          <a:bodyPr wrap="square" rtlCol="0">
            <a:spAutoFit/>
          </a:bodyPr>
          <a:lstStyle/>
          <a:p>
            <a:r>
              <a:rPr lang="en-US" sz="3600" b="1" dirty="0" smtClean="0">
                <a:solidFill>
                  <a:srgbClr val="FFC000"/>
                </a:solidFill>
              </a:rPr>
              <a:t>   The PENALTY for any of these interferences:</a:t>
            </a:r>
            <a:endParaRPr lang="en-US" sz="3600" b="1" dirty="0">
              <a:solidFill>
                <a:srgbClr val="FFC000"/>
              </a:solidFill>
            </a:endParaRPr>
          </a:p>
        </p:txBody>
      </p:sp>
      <p:sp>
        <p:nvSpPr>
          <p:cNvPr id="3" name="TextBox 2"/>
          <p:cNvSpPr txBox="1"/>
          <p:nvPr/>
        </p:nvSpPr>
        <p:spPr>
          <a:xfrm>
            <a:off x="1981200" y="1143000"/>
            <a:ext cx="7467600" cy="4154984"/>
          </a:xfrm>
          <a:prstGeom prst="rect">
            <a:avLst/>
          </a:prstGeom>
          <a:noFill/>
        </p:spPr>
        <p:txBody>
          <a:bodyPr wrap="square" rtlCol="0">
            <a:spAutoFit/>
          </a:bodyPr>
          <a:lstStyle/>
          <a:p>
            <a:r>
              <a:rPr lang="en-US" sz="4400" b="1" dirty="0" smtClean="0">
                <a:solidFill>
                  <a:srgbClr val="FFC000"/>
                </a:solidFill>
              </a:rPr>
              <a:t>If </a:t>
            </a:r>
            <a:r>
              <a:rPr lang="en-US" sz="4400" b="1" dirty="0">
                <a:solidFill>
                  <a:srgbClr val="FFC000"/>
                </a:solidFill>
              </a:rPr>
              <a:t>the pitch is a third strike and </a:t>
            </a:r>
            <a:r>
              <a:rPr lang="en-US" sz="4400" b="1" dirty="0" smtClean="0">
                <a:solidFill>
                  <a:srgbClr val="FFC000"/>
                </a:solidFill>
              </a:rPr>
              <a:t> </a:t>
            </a:r>
          </a:p>
          <a:p>
            <a:r>
              <a:rPr lang="en-US" sz="4400" b="1" dirty="0" smtClean="0">
                <a:solidFill>
                  <a:srgbClr val="FFC000"/>
                </a:solidFill>
              </a:rPr>
              <a:t>    in the umpire’s judgment </a:t>
            </a:r>
          </a:p>
          <a:p>
            <a:r>
              <a:rPr lang="en-US" sz="4400" b="1" dirty="0">
                <a:solidFill>
                  <a:srgbClr val="FFC000"/>
                </a:solidFill>
              </a:rPr>
              <a:t> </a:t>
            </a:r>
            <a:r>
              <a:rPr lang="en-US" sz="4400" b="1" dirty="0" smtClean="0">
                <a:solidFill>
                  <a:srgbClr val="FFC000"/>
                </a:solidFill>
              </a:rPr>
              <a:t>        the interference prevents  </a:t>
            </a:r>
          </a:p>
          <a:p>
            <a:r>
              <a:rPr lang="en-US" sz="4400" b="1" dirty="0" smtClean="0">
                <a:solidFill>
                  <a:srgbClr val="FFC000"/>
                </a:solidFill>
              </a:rPr>
              <a:t>            a double play,    </a:t>
            </a:r>
          </a:p>
          <a:p>
            <a:r>
              <a:rPr lang="en-US" sz="4400" b="1" dirty="0">
                <a:solidFill>
                  <a:srgbClr val="FFC000"/>
                </a:solidFill>
              </a:rPr>
              <a:t> </a:t>
            </a:r>
            <a:r>
              <a:rPr lang="en-US" sz="4400" b="1" dirty="0" smtClean="0">
                <a:solidFill>
                  <a:srgbClr val="FFC000"/>
                </a:solidFill>
              </a:rPr>
              <a:t>             the second out </a:t>
            </a:r>
          </a:p>
          <a:p>
            <a:r>
              <a:rPr lang="en-US" sz="4400" b="1" dirty="0">
                <a:solidFill>
                  <a:srgbClr val="FFC000"/>
                </a:solidFill>
              </a:rPr>
              <a:t> </a:t>
            </a:r>
            <a:r>
              <a:rPr lang="en-US" sz="4400" b="1" dirty="0" smtClean="0">
                <a:solidFill>
                  <a:srgbClr val="FFC000"/>
                </a:solidFill>
              </a:rPr>
              <a:t>               may </a:t>
            </a:r>
            <a:r>
              <a:rPr lang="en-US" sz="4400" b="1" dirty="0">
                <a:solidFill>
                  <a:srgbClr val="FFC000"/>
                </a:solidFill>
              </a:rPr>
              <a:t>be </a:t>
            </a:r>
            <a:r>
              <a:rPr lang="en-US" sz="4400" b="1" dirty="0" smtClean="0">
                <a:solidFill>
                  <a:srgbClr val="FFC000"/>
                </a:solidFill>
              </a:rPr>
              <a:t>called.     </a:t>
            </a:r>
            <a:endParaRPr lang="en-US" sz="4400" b="1" dirty="0">
              <a:solidFill>
                <a:srgbClr val="FFC0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95400"/>
            <a:ext cx="5080855" cy="5105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22060" y="479921"/>
            <a:ext cx="4069540" cy="6378079"/>
          </a:xfrm>
          <a:prstGeom prst="rect">
            <a:avLst/>
          </a:prstGeom>
          <a:noFill/>
          <a:ln w="9525">
            <a:noFill/>
            <a:miter lim="800000"/>
            <a:headEnd/>
            <a:tailEnd/>
          </a:ln>
        </p:spPr>
      </p:pic>
      <p:sp>
        <p:nvSpPr>
          <p:cNvPr id="6" name="TextBox 5"/>
          <p:cNvSpPr txBox="1"/>
          <p:nvPr/>
        </p:nvSpPr>
        <p:spPr>
          <a:xfrm>
            <a:off x="381000" y="2209800"/>
            <a:ext cx="4267200" cy="332398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Excuse me, </a:t>
            </a:r>
          </a:p>
          <a:p>
            <a:pPr algn="ctr"/>
            <a:r>
              <a:rPr lang="en-US" sz="4800" b="1" dirty="0" smtClean="0">
                <a:solidFill>
                  <a:schemeClr val="bg1"/>
                </a:solidFill>
                <a:effectLst>
                  <a:outerShdw blurRad="38100" dist="38100" dir="2700000" algn="tl">
                    <a:srgbClr val="000000">
                      <a:alpha val="43137"/>
                    </a:srgbClr>
                  </a:outerShdw>
                </a:effectLst>
              </a:rPr>
              <a:t>Mr. Umpire, Sir, May I have a word with you? </a:t>
            </a:r>
            <a:endParaRPr lang="en-US" sz="4800" b="1" dirty="0">
              <a:solidFill>
                <a:schemeClr val="bg1"/>
              </a:solidFill>
              <a:effectLst>
                <a:outerShdw blurRad="38100" dist="38100" dir="2700000" algn="tl">
                  <a:srgbClr val="000000">
                    <a:alpha val="43137"/>
                  </a:srgbClr>
                </a:outerShdw>
              </a:effectLst>
            </a:endParaRPr>
          </a:p>
          <a:p>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8A47D250-FD55-46D5-85CD-5F83EB68D27C}" type="slidenum">
              <a:rPr lang="en-US" smtClean="0"/>
              <a:pPr/>
              <a:t>55</a:t>
            </a:fld>
            <a:endParaRPr lang="en-US"/>
          </a:p>
        </p:txBody>
      </p:sp>
      <p:sp>
        <p:nvSpPr>
          <p:cNvPr id="8" name="Footer Placeholder 7"/>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36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228600" y="1447800"/>
            <a:ext cx="4724400" cy="4401205"/>
          </a:xfrm>
          <a:prstGeom prst="rect">
            <a:avLst/>
          </a:prstGeom>
          <a:noFill/>
        </p:spPr>
        <p:txBody>
          <a:bodyPr wrap="square" rtlCol="0">
            <a:spAutoFit/>
          </a:bodyPr>
          <a:lstStyle/>
          <a:p>
            <a:r>
              <a:rPr lang="en-US" sz="4000" b="1" dirty="0">
                <a:solidFill>
                  <a:srgbClr val="FF0000"/>
                </a:solidFill>
              </a:rPr>
              <a:t>R1 on 1</a:t>
            </a:r>
            <a:r>
              <a:rPr lang="en-US" sz="4000" b="1" baseline="30000" dirty="0">
                <a:solidFill>
                  <a:srgbClr val="FF0000"/>
                </a:solidFill>
              </a:rPr>
              <a:t>st</a:t>
            </a:r>
            <a:r>
              <a:rPr lang="en-US" sz="4000" b="1" dirty="0">
                <a:solidFill>
                  <a:srgbClr val="FF0000"/>
                </a:solidFill>
              </a:rPr>
              <a:t>, 1 out, </a:t>
            </a:r>
            <a:endParaRPr lang="en-US" sz="4000" b="1" dirty="0" smtClean="0">
              <a:solidFill>
                <a:srgbClr val="FF0000"/>
              </a:solidFill>
            </a:endParaRPr>
          </a:p>
          <a:p>
            <a:r>
              <a:rPr lang="en-US" sz="4000" b="1" dirty="0" smtClean="0">
                <a:solidFill>
                  <a:srgbClr val="FF0000"/>
                </a:solidFill>
              </a:rPr>
              <a:t>B4 </a:t>
            </a:r>
            <a:r>
              <a:rPr lang="en-US" sz="4000" b="1" dirty="0">
                <a:solidFill>
                  <a:srgbClr val="FF0000"/>
                </a:solidFill>
              </a:rPr>
              <a:t>swings and misses for strike 2 </a:t>
            </a:r>
            <a:endParaRPr lang="en-US" sz="4000" b="1" dirty="0" smtClean="0">
              <a:solidFill>
                <a:srgbClr val="FF0000"/>
              </a:solidFill>
            </a:endParaRPr>
          </a:p>
          <a:p>
            <a:r>
              <a:rPr lang="en-US" sz="4000" b="1" dirty="0" smtClean="0">
                <a:solidFill>
                  <a:srgbClr val="FF0000"/>
                </a:solidFill>
              </a:rPr>
              <a:t>and </a:t>
            </a:r>
            <a:r>
              <a:rPr lang="en-US" sz="4000" b="1" dirty="0">
                <a:solidFill>
                  <a:srgbClr val="FF0000"/>
                </a:solidFill>
              </a:rPr>
              <a:t>interferes with F2’s throw to 2</a:t>
            </a:r>
            <a:r>
              <a:rPr lang="en-US" sz="4000" b="1" baseline="30000" dirty="0">
                <a:solidFill>
                  <a:srgbClr val="FF0000"/>
                </a:solidFill>
              </a:rPr>
              <a:t>nd</a:t>
            </a:r>
            <a:r>
              <a:rPr lang="en-US" sz="4000" b="1" dirty="0">
                <a:solidFill>
                  <a:srgbClr val="FF0000"/>
                </a:solidFill>
              </a:rPr>
              <a:t> in an effort to put </a:t>
            </a:r>
            <a:r>
              <a:rPr lang="en-US" sz="4000" b="1" dirty="0" smtClean="0">
                <a:solidFill>
                  <a:srgbClr val="FF0000"/>
                </a:solidFill>
              </a:rPr>
              <a:t>out </a:t>
            </a:r>
            <a:r>
              <a:rPr lang="en-US" sz="4000" b="1" dirty="0">
                <a:solidFill>
                  <a:srgbClr val="FF0000"/>
                </a:solidFill>
              </a:rPr>
              <a:t>advancing R1.</a:t>
            </a:r>
          </a:p>
        </p:txBody>
      </p:sp>
      <p:sp>
        <p:nvSpPr>
          <p:cNvPr id="9" name="TextBox 8"/>
          <p:cNvSpPr txBox="1"/>
          <p:nvPr/>
        </p:nvSpPr>
        <p:spPr>
          <a:xfrm>
            <a:off x="5410200" y="2819400"/>
            <a:ext cx="3581400" cy="2554545"/>
          </a:xfrm>
          <a:prstGeom prst="rect">
            <a:avLst/>
          </a:prstGeom>
          <a:noFill/>
        </p:spPr>
        <p:txBody>
          <a:bodyPr wrap="square" rtlCol="0">
            <a:spAutoFit/>
          </a:bodyPr>
          <a:lstStyle/>
          <a:p>
            <a:r>
              <a:rPr lang="en-US" sz="4000" b="1" dirty="0" smtClean="0">
                <a:solidFill>
                  <a:srgbClr val="FFC000"/>
                </a:solidFill>
              </a:rPr>
              <a:t>      Ruling</a:t>
            </a:r>
            <a:r>
              <a:rPr lang="en-US" sz="4000" b="1" dirty="0">
                <a:solidFill>
                  <a:srgbClr val="FFC000"/>
                </a:solidFill>
              </a:rPr>
              <a:t>; </a:t>
            </a:r>
            <a:r>
              <a:rPr lang="en-US" sz="4000" b="1" dirty="0" smtClean="0">
                <a:solidFill>
                  <a:srgbClr val="FFC000"/>
                </a:solidFill>
              </a:rPr>
              <a:t>   </a:t>
            </a:r>
          </a:p>
          <a:p>
            <a:r>
              <a:rPr lang="en-US" sz="4000" b="1" dirty="0" smtClean="0">
                <a:solidFill>
                  <a:srgbClr val="FFC000"/>
                </a:solidFill>
              </a:rPr>
              <a:t>    “</a:t>
            </a:r>
            <a:r>
              <a:rPr lang="en-US" sz="4000" b="1" dirty="0">
                <a:solidFill>
                  <a:srgbClr val="FFC000"/>
                </a:solidFill>
              </a:rPr>
              <a:t>Dead Ball”, </a:t>
            </a:r>
            <a:endParaRPr lang="en-US" sz="4000" b="1" dirty="0" smtClean="0">
              <a:solidFill>
                <a:srgbClr val="FFC000"/>
              </a:solidFill>
            </a:endParaRPr>
          </a:p>
          <a:p>
            <a:r>
              <a:rPr lang="en-US" sz="4000" b="1" dirty="0" smtClean="0">
                <a:solidFill>
                  <a:srgbClr val="FFC000"/>
                </a:solidFill>
              </a:rPr>
              <a:t>B4 </a:t>
            </a:r>
            <a:r>
              <a:rPr lang="en-US" sz="4000" b="1" dirty="0">
                <a:solidFill>
                  <a:srgbClr val="FFC000"/>
                </a:solidFill>
              </a:rPr>
              <a:t>is out and </a:t>
            </a:r>
            <a:endParaRPr lang="en-US" sz="4000" b="1" dirty="0" smtClean="0">
              <a:solidFill>
                <a:srgbClr val="FFC000"/>
              </a:solidFill>
            </a:endParaRPr>
          </a:p>
          <a:p>
            <a:r>
              <a:rPr lang="en-US" sz="4000" b="1" dirty="0" smtClean="0">
                <a:solidFill>
                  <a:srgbClr val="FFC000"/>
                </a:solidFill>
              </a:rPr>
              <a:t>R1 </a:t>
            </a:r>
            <a:r>
              <a:rPr lang="en-US" sz="4000" b="1" dirty="0">
                <a:solidFill>
                  <a:srgbClr val="FFC000"/>
                </a:solidFill>
              </a:rPr>
              <a:t>returns to 1</a:t>
            </a:r>
            <a:r>
              <a:rPr lang="en-US" sz="4000" b="1" baseline="30000" dirty="0">
                <a:solidFill>
                  <a:srgbClr val="FFC000"/>
                </a:solidFill>
              </a:rPr>
              <a:t>st</a:t>
            </a:r>
            <a:endParaRPr lang="en-US" sz="4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52400" y="1447800"/>
            <a:ext cx="6248400" cy="4401205"/>
          </a:xfrm>
          <a:prstGeom prst="rect">
            <a:avLst/>
          </a:prstGeom>
          <a:noFill/>
        </p:spPr>
        <p:txBody>
          <a:bodyPr wrap="square" rtlCol="0">
            <a:spAutoFit/>
          </a:bodyPr>
          <a:lstStyle/>
          <a:p>
            <a:r>
              <a:rPr lang="en-US" sz="4000" b="1" dirty="0">
                <a:solidFill>
                  <a:srgbClr val="FF0000"/>
                </a:solidFill>
              </a:rPr>
              <a:t>R1 stealing 3</a:t>
            </a:r>
            <a:r>
              <a:rPr lang="en-US" sz="4000" b="1" baseline="30000" dirty="0">
                <a:solidFill>
                  <a:srgbClr val="FF0000"/>
                </a:solidFill>
              </a:rPr>
              <a:t>rd</a:t>
            </a:r>
            <a:r>
              <a:rPr lang="en-US" sz="4000" b="1" dirty="0">
                <a:solidFill>
                  <a:srgbClr val="FF0000"/>
                </a:solidFill>
              </a:rPr>
              <a:t> on the pitch, B2 steps across home plate to hinder F2 </a:t>
            </a:r>
            <a:endParaRPr lang="en-US" sz="4000" b="1" dirty="0" smtClean="0">
              <a:solidFill>
                <a:srgbClr val="FF0000"/>
              </a:solidFill>
            </a:endParaRPr>
          </a:p>
          <a:p>
            <a:r>
              <a:rPr lang="en-US" sz="4000" b="1" dirty="0" smtClean="0">
                <a:solidFill>
                  <a:srgbClr val="FF0000"/>
                </a:solidFill>
              </a:rPr>
              <a:t>who </a:t>
            </a:r>
            <a:r>
              <a:rPr lang="en-US" sz="4000" b="1" dirty="0">
                <a:solidFill>
                  <a:srgbClr val="FF0000"/>
                </a:solidFill>
              </a:rPr>
              <a:t>is fielding </a:t>
            </a:r>
            <a:endParaRPr lang="en-US" sz="4000" b="1" dirty="0" smtClean="0">
              <a:solidFill>
                <a:srgbClr val="FF0000"/>
              </a:solidFill>
            </a:endParaRPr>
          </a:p>
          <a:p>
            <a:r>
              <a:rPr lang="en-US" sz="4000" b="1" dirty="0" smtClean="0">
                <a:solidFill>
                  <a:srgbClr val="FF0000"/>
                </a:solidFill>
              </a:rPr>
              <a:t>or </a:t>
            </a:r>
            <a:r>
              <a:rPr lang="en-US" sz="4000" b="1" dirty="0">
                <a:solidFill>
                  <a:srgbClr val="FF0000"/>
                </a:solidFill>
              </a:rPr>
              <a:t>throwing </a:t>
            </a:r>
            <a:endParaRPr lang="en-US" sz="4000" b="1" dirty="0" smtClean="0">
              <a:solidFill>
                <a:srgbClr val="FF0000"/>
              </a:solidFill>
            </a:endParaRPr>
          </a:p>
          <a:p>
            <a:r>
              <a:rPr lang="en-US" sz="4000" b="1" dirty="0" smtClean="0">
                <a:solidFill>
                  <a:srgbClr val="FF0000"/>
                </a:solidFill>
              </a:rPr>
              <a:t>or attempting </a:t>
            </a:r>
            <a:r>
              <a:rPr lang="en-US" sz="4000" b="1" dirty="0">
                <a:solidFill>
                  <a:srgbClr val="FF0000"/>
                </a:solidFill>
              </a:rPr>
              <a:t>to throw </a:t>
            </a:r>
            <a:endParaRPr lang="en-US" sz="4000" b="1" dirty="0" smtClean="0">
              <a:solidFill>
                <a:srgbClr val="FF0000"/>
              </a:solidFill>
            </a:endParaRPr>
          </a:p>
          <a:p>
            <a:r>
              <a:rPr lang="en-US" sz="4000" b="1" dirty="0" smtClean="0">
                <a:solidFill>
                  <a:srgbClr val="FF0000"/>
                </a:solidFill>
              </a:rPr>
              <a:t>to </a:t>
            </a:r>
            <a:r>
              <a:rPr lang="en-US" sz="4000" b="1" dirty="0">
                <a:solidFill>
                  <a:srgbClr val="FF0000"/>
                </a:solidFill>
              </a:rPr>
              <a:t>3</a:t>
            </a:r>
            <a:r>
              <a:rPr lang="en-US" sz="4000" b="1" baseline="30000" dirty="0">
                <a:solidFill>
                  <a:srgbClr val="FF0000"/>
                </a:solidFill>
              </a:rPr>
              <a:t>rd</a:t>
            </a:r>
            <a:r>
              <a:rPr lang="en-US" sz="4000" b="1" dirty="0">
                <a:solidFill>
                  <a:srgbClr val="FF0000"/>
                </a:solidFill>
              </a:rPr>
              <a:t>, </a:t>
            </a:r>
          </a:p>
        </p:txBody>
      </p:sp>
      <p:sp>
        <p:nvSpPr>
          <p:cNvPr id="9" name="TextBox 8"/>
          <p:cNvSpPr txBox="1"/>
          <p:nvPr/>
        </p:nvSpPr>
        <p:spPr>
          <a:xfrm>
            <a:off x="5410200" y="2819400"/>
            <a:ext cx="3733800" cy="3785652"/>
          </a:xfrm>
          <a:prstGeom prst="rect">
            <a:avLst/>
          </a:prstGeom>
          <a:noFill/>
        </p:spPr>
        <p:txBody>
          <a:bodyPr wrap="square" rtlCol="0">
            <a:spAutoFit/>
          </a:bodyPr>
          <a:lstStyle/>
          <a:p>
            <a:r>
              <a:rPr lang="en-US" sz="4000" b="1" dirty="0" smtClean="0">
                <a:solidFill>
                  <a:srgbClr val="FFC000"/>
                </a:solidFill>
              </a:rPr>
              <a:t>      Ruling</a:t>
            </a:r>
            <a:r>
              <a:rPr lang="en-US" sz="4000" b="1" dirty="0">
                <a:solidFill>
                  <a:srgbClr val="FFC000"/>
                </a:solidFill>
              </a:rPr>
              <a:t>; </a:t>
            </a:r>
            <a:r>
              <a:rPr lang="en-US" sz="4000" b="1" dirty="0" smtClean="0">
                <a:solidFill>
                  <a:srgbClr val="FFC000"/>
                </a:solidFill>
              </a:rPr>
              <a:t>   </a:t>
            </a:r>
          </a:p>
          <a:p>
            <a:pPr algn="ctr"/>
            <a:r>
              <a:rPr lang="en-US" sz="4000" b="1" dirty="0" smtClean="0">
                <a:solidFill>
                  <a:srgbClr val="FFC000"/>
                </a:solidFill>
              </a:rPr>
              <a:t>    </a:t>
            </a:r>
            <a:r>
              <a:rPr lang="en-US" sz="4000" b="1" dirty="0">
                <a:solidFill>
                  <a:srgbClr val="FFC000"/>
                </a:solidFill>
              </a:rPr>
              <a:t>If R1 </a:t>
            </a:r>
            <a:r>
              <a:rPr lang="en-US" sz="4000" b="1" dirty="0" smtClean="0">
                <a:solidFill>
                  <a:srgbClr val="FFC000"/>
                </a:solidFill>
              </a:rPr>
              <a:t>is thrown </a:t>
            </a:r>
            <a:r>
              <a:rPr lang="en-US" sz="4000" b="1" dirty="0">
                <a:solidFill>
                  <a:srgbClr val="FFC000"/>
                </a:solidFill>
              </a:rPr>
              <a:t>out with less than 2 outs </a:t>
            </a:r>
            <a:endParaRPr lang="en-US" sz="4000" b="1" dirty="0" smtClean="0">
              <a:solidFill>
                <a:srgbClr val="FFC000"/>
              </a:solidFill>
            </a:endParaRPr>
          </a:p>
          <a:p>
            <a:pPr algn="ctr"/>
            <a:r>
              <a:rPr lang="en-US" sz="4000" b="1" dirty="0" smtClean="0">
                <a:solidFill>
                  <a:srgbClr val="FFC000"/>
                </a:solidFill>
              </a:rPr>
              <a:t>the </a:t>
            </a:r>
            <a:r>
              <a:rPr lang="en-US" sz="4000" b="1" dirty="0">
                <a:solidFill>
                  <a:srgbClr val="FFC000"/>
                </a:solidFill>
              </a:rPr>
              <a:t>ball remains </a:t>
            </a:r>
            <a:r>
              <a:rPr lang="en-US" sz="4000" b="1" dirty="0" smtClean="0">
                <a:solidFill>
                  <a:srgbClr val="FFC000"/>
                </a:solidFill>
              </a:rPr>
              <a:t>live</a:t>
            </a:r>
            <a:r>
              <a:rPr lang="en-US" sz="4000" b="1" dirty="0">
                <a:solidFill>
                  <a:srgbClr val="FFC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52400" y="1447800"/>
            <a:ext cx="6248400" cy="4401205"/>
          </a:xfrm>
          <a:prstGeom prst="rect">
            <a:avLst/>
          </a:prstGeom>
          <a:noFill/>
        </p:spPr>
        <p:txBody>
          <a:bodyPr wrap="square" rtlCol="0">
            <a:spAutoFit/>
          </a:bodyPr>
          <a:lstStyle/>
          <a:p>
            <a:r>
              <a:rPr lang="en-US" sz="4000" b="1" dirty="0">
                <a:solidFill>
                  <a:srgbClr val="FF0000"/>
                </a:solidFill>
              </a:rPr>
              <a:t>R1 stealing 3</a:t>
            </a:r>
            <a:r>
              <a:rPr lang="en-US" sz="4000" b="1" baseline="30000" dirty="0">
                <a:solidFill>
                  <a:srgbClr val="FF0000"/>
                </a:solidFill>
              </a:rPr>
              <a:t>rd</a:t>
            </a:r>
            <a:r>
              <a:rPr lang="en-US" sz="4000" b="1" dirty="0">
                <a:solidFill>
                  <a:srgbClr val="FF0000"/>
                </a:solidFill>
              </a:rPr>
              <a:t> on the pitch, B2 steps across home plate to hinder F2 </a:t>
            </a:r>
            <a:endParaRPr lang="en-US" sz="4000" b="1" dirty="0" smtClean="0">
              <a:solidFill>
                <a:srgbClr val="FF0000"/>
              </a:solidFill>
            </a:endParaRPr>
          </a:p>
          <a:p>
            <a:r>
              <a:rPr lang="en-US" sz="4000" b="1" dirty="0" smtClean="0">
                <a:solidFill>
                  <a:srgbClr val="FF0000"/>
                </a:solidFill>
              </a:rPr>
              <a:t>who </a:t>
            </a:r>
            <a:r>
              <a:rPr lang="en-US" sz="4000" b="1" dirty="0">
                <a:solidFill>
                  <a:srgbClr val="FF0000"/>
                </a:solidFill>
              </a:rPr>
              <a:t>is fielding </a:t>
            </a:r>
            <a:endParaRPr lang="en-US" sz="4000" b="1" dirty="0" smtClean="0">
              <a:solidFill>
                <a:srgbClr val="FF0000"/>
              </a:solidFill>
            </a:endParaRPr>
          </a:p>
          <a:p>
            <a:r>
              <a:rPr lang="en-US" sz="4000" b="1" dirty="0" smtClean="0">
                <a:solidFill>
                  <a:srgbClr val="FF0000"/>
                </a:solidFill>
              </a:rPr>
              <a:t>or </a:t>
            </a:r>
            <a:r>
              <a:rPr lang="en-US" sz="4000" b="1" dirty="0">
                <a:solidFill>
                  <a:srgbClr val="FF0000"/>
                </a:solidFill>
              </a:rPr>
              <a:t>throwing </a:t>
            </a:r>
            <a:endParaRPr lang="en-US" sz="4000" b="1" dirty="0" smtClean="0">
              <a:solidFill>
                <a:srgbClr val="FF0000"/>
              </a:solidFill>
            </a:endParaRPr>
          </a:p>
          <a:p>
            <a:r>
              <a:rPr lang="en-US" sz="4000" b="1" dirty="0" smtClean="0">
                <a:solidFill>
                  <a:srgbClr val="FF0000"/>
                </a:solidFill>
              </a:rPr>
              <a:t>or attempting </a:t>
            </a:r>
            <a:r>
              <a:rPr lang="en-US" sz="4000" b="1" dirty="0">
                <a:solidFill>
                  <a:srgbClr val="FF0000"/>
                </a:solidFill>
              </a:rPr>
              <a:t>to throw </a:t>
            </a:r>
            <a:endParaRPr lang="en-US" sz="4000" b="1" dirty="0" smtClean="0">
              <a:solidFill>
                <a:srgbClr val="FF0000"/>
              </a:solidFill>
            </a:endParaRPr>
          </a:p>
          <a:p>
            <a:r>
              <a:rPr lang="en-US" sz="4000" b="1" dirty="0" smtClean="0">
                <a:solidFill>
                  <a:srgbClr val="FF0000"/>
                </a:solidFill>
              </a:rPr>
              <a:t>to </a:t>
            </a:r>
            <a:r>
              <a:rPr lang="en-US" sz="4000" b="1" dirty="0">
                <a:solidFill>
                  <a:srgbClr val="FF0000"/>
                </a:solidFill>
              </a:rPr>
              <a:t>3</a:t>
            </a:r>
            <a:r>
              <a:rPr lang="en-US" sz="4000" b="1" baseline="30000" dirty="0">
                <a:solidFill>
                  <a:srgbClr val="FF0000"/>
                </a:solidFill>
              </a:rPr>
              <a:t>rd</a:t>
            </a:r>
            <a:r>
              <a:rPr lang="en-US" sz="4000" b="1" dirty="0">
                <a:solidFill>
                  <a:srgbClr val="FF0000"/>
                </a:solidFill>
              </a:rPr>
              <a:t>, </a:t>
            </a:r>
          </a:p>
        </p:txBody>
      </p:sp>
      <p:sp>
        <p:nvSpPr>
          <p:cNvPr id="9" name="TextBox 8"/>
          <p:cNvSpPr txBox="1"/>
          <p:nvPr/>
        </p:nvSpPr>
        <p:spPr>
          <a:xfrm>
            <a:off x="5410200" y="2819400"/>
            <a:ext cx="3733800" cy="3662541"/>
          </a:xfrm>
          <a:prstGeom prst="rect">
            <a:avLst/>
          </a:prstGeom>
          <a:noFill/>
        </p:spPr>
        <p:txBody>
          <a:bodyPr wrap="square" rtlCol="0">
            <a:spAutoFit/>
          </a:bodyPr>
          <a:lstStyle/>
          <a:p>
            <a:r>
              <a:rPr lang="en-US" sz="4000" b="1" dirty="0" smtClean="0">
                <a:solidFill>
                  <a:srgbClr val="FFC000"/>
                </a:solidFill>
              </a:rPr>
              <a:t>      Ruling:    </a:t>
            </a:r>
          </a:p>
          <a:p>
            <a:r>
              <a:rPr lang="en-US" sz="3200" b="1" dirty="0" smtClean="0">
                <a:solidFill>
                  <a:srgbClr val="FFC000"/>
                </a:solidFill>
              </a:rPr>
              <a:t>     If </a:t>
            </a:r>
            <a:r>
              <a:rPr lang="en-US" sz="3200" b="1" dirty="0">
                <a:solidFill>
                  <a:srgbClr val="FFC000"/>
                </a:solidFill>
              </a:rPr>
              <a:t>R1 isn’t tagged out, B2 is out and ball becomes dead with less than 2 outs and runners return </a:t>
            </a:r>
            <a:r>
              <a:rPr lang="en-US" sz="3200" b="1" dirty="0" smtClean="0">
                <a:solidFill>
                  <a:srgbClr val="FFC000"/>
                </a:solidFill>
              </a:rPr>
              <a:t>                         to the base at T.O.P</a:t>
            </a:r>
            <a:r>
              <a:rPr lang="en-US" sz="3200" b="1" dirty="0">
                <a:solidFill>
                  <a:srgbClr val="FFC000"/>
                </a:solidFill>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52400" y="1447800"/>
            <a:ext cx="6248400" cy="3785652"/>
          </a:xfrm>
          <a:prstGeom prst="rect">
            <a:avLst/>
          </a:prstGeom>
          <a:noFill/>
        </p:spPr>
        <p:txBody>
          <a:bodyPr wrap="square" rtlCol="0">
            <a:spAutoFit/>
          </a:bodyPr>
          <a:lstStyle/>
          <a:p>
            <a:r>
              <a:rPr lang="en-US" sz="4000" b="1" dirty="0">
                <a:solidFill>
                  <a:srgbClr val="FF0000"/>
                </a:solidFill>
              </a:rPr>
              <a:t>1 out, R1 on 1</a:t>
            </a:r>
            <a:r>
              <a:rPr lang="en-US" sz="4000" b="1" baseline="30000" dirty="0">
                <a:solidFill>
                  <a:srgbClr val="FF0000"/>
                </a:solidFill>
              </a:rPr>
              <a:t>st</a:t>
            </a:r>
            <a:r>
              <a:rPr lang="en-US" sz="4000" b="1" dirty="0">
                <a:solidFill>
                  <a:srgbClr val="FF0000"/>
                </a:solidFill>
              </a:rPr>
              <a:t>, 0-2 on B3, R1 stealing on the pitch, </a:t>
            </a:r>
            <a:endParaRPr lang="en-US" sz="4000" b="1" dirty="0" smtClean="0">
              <a:solidFill>
                <a:srgbClr val="FF0000"/>
              </a:solidFill>
            </a:endParaRPr>
          </a:p>
          <a:p>
            <a:r>
              <a:rPr lang="en-US" sz="4000" b="1" dirty="0" smtClean="0">
                <a:solidFill>
                  <a:srgbClr val="FF0000"/>
                </a:solidFill>
              </a:rPr>
              <a:t>B3 </a:t>
            </a:r>
            <a:r>
              <a:rPr lang="en-US" sz="4000" b="1" dirty="0">
                <a:solidFill>
                  <a:srgbClr val="FF0000"/>
                </a:solidFill>
              </a:rPr>
              <a:t>swings and misses </a:t>
            </a:r>
            <a:endParaRPr lang="en-US" sz="4000" b="1" dirty="0" smtClean="0">
              <a:solidFill>
                <a:srgbClr val="FF0000"/>
              </a:solidFill>
            </a:endParaRPr>
          </a:p>
          <a:p>
            <a:r>
              <a:rPr lang="en-US" sz="4000" b="1" dirty="0" smtClean="0">
                <a:solidFill>
                  <a:srgbClr val="FF0000"/>
                </a:solidFill>
              </a:rPr>
              <a:t>“</a:t>
            </a:r>
            <a:r>
              <a:rPr lang="en-US" sz="4000" b="1" dirty="0">
                <a:solidFill>
                  <a:srgbClr val="FF0000"/>
                </a:solidFill>
              </a:rPr>
              <a:t>strike 3”, and also </a:t>
            </a:r>
            <a:r>
              <a:rPr lang="en-US" sz="4000" b="1" dirty="0" smtClean="0">
                <a:solidFill>
                  <a:srgbClr val="FF0000"/>
                </a:solidFill>
              </a:rPr>
              <a:t>interferes with </a:t>
            </a:r>
            <a:r>
              <a:rPr lang="en-US" sz="4000" b="1" dirty="0">
                <a:solidFill>
                  <a:srgbClr val="FF0000"/>
                </a:solidFill>
              </a:rPr>
              <a:t>F2 attempting play on R1.</a:t>
            </a:r>
          </a:p>
        </p:txBody>
      </p:sp>
      <p:sp>
        <p:nvSpPr>
          <p:cNvPr id="9" name="TextBox 8"/>
          <p:cNvSpPr txBox="1"/>
          <p:nvPr/>
        </p:nvSpPr>
        <p:spPr>
          <a:xfrm>
            <a:off x="5410200" y="2819400"/>
            <a:ext cx="3733800" cy="3662541"/>
          </a:xfrm>
          <a:prstGeom prst="rect">
            <a:avLst/>
          </a:prstGeom>
          <a:noFill/>
        </p:spPr>
        <p:txBody>
          <a:bodyPr wrap="square" rtlCol="0">
            <a:spAutoFit/>
          </a:bodyPr>
          <a:lstStyle/>
          <a:p>
            <a:r>
              <a:rPr lang="en-US" sz="4000" b="1" dirty="0" smtClean="0">
                <a:solidFill>
                  <a:srgbClr val="FFC000"/>
                </a:solidFill>
              </a:rPr>
              <a:t>      Ruling:    </a:t>
            </a:r>
          </a:p>
          <a:p>
            <a:r>
              <a:rPr lang="en-US" sz="3200" b="1" dirty="0" smtClean="0">
                <a:solidFill>
                  <a:srgbClr val="FFC000"/>
                </a:solidFill>
              </a:rPr>
              <a:t>     </a:t>
            </a:r>
            <a:r>
              <a:rPr lang="en-US" sz="3200" b="1" dirty="0">
                <a:solidFill>
                  <a:srgbClr val="FFC000"/>
                </a:solidFill>
              </a:rPr>
              <a:t>U</a:t>
            </a:r>
            <a:r>
              <a:rPr lang="en-US" sz="3200" b="1" dirty="0" smtClean="0">
                <a:solidFill>
                  <a:srgbClr val="FFC000"/>
                </a:solidFill>
              </a:rPr>
              <a:t>mpire judgment: </a:t>
            </a:r>
            <a:r>
              <a:rPr lang="en-US" sz="3200" b="1" dirty="0">
                <a:solidFill>
                  <a:srgbClr val="FFC000"/>
                </a:solidFill>
              </a:rPr>
              <a:t>if F2 could have thrown out R1 you would have out # 3, otherwise R1 returns </a:t>
            </a:r>
            <a:r>
              <a:rPr lang="en-US" sz="3200" b="1" dirty="0" smtClean="0">
                <a:solidFill>
                  <a:srgbClr val="FFC000"/>
                </a:solidFill>
              </a:rPr>
              <a:t>                        to base at the T.O.P</a:t>
            </a:r>
            <a:endParaRPr lang="en-US" sz="32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6</a:t>
            </a:fld>
            <a:endParaRPr lang="en-US"/>
          </a:p>
        </p:txBody>
      </p:sp>
      <p:sp>
        <p:nvSpPr>
          <p:cNvPr id="10" name="TextBox 9"/>
          <p:cNvSpPr txBox="1"/>
          <p:nvPr/>
        </p:nvSpPr>
        <p:spPr>
          <a:xfrm>
            <a:off x="533400" y="1981200"/>
            <a:ext cx="8153400" cy="830997"/>
          </a:xfrm>
          <a:prstGeom prst="rect">
            <a:avLst/>
          </a:prstGeom>
          <a:noFill/>
        </p:spPr>
        <p:txBody>
          <a:bodyPr wrap="square" rtlCol="0">
            <a:spAutoFit/>
          </a:bodyPr>
          <a:lstStyle/>
          <a:p>
            <a:pPr marL="342900" indent="-342900">
              <a:buBlip>
                <a:blip r:embed="rId3"/>
              </a:buBlip>
            </a:pPr>
            <a:r>
              <a:rPr lang="en-US" sz="3200" b="1" dirty="0"/>
              <a:t> </a:t>
            </a:r>
            <a:r>
              <a:rPr lang="en-US" sz="4800" b="1" dirty="0">
                <a:solidFill>
                  <a:srgbClr val="FFFF00"/>
                </a:solidFill>
              </a:rPr>
              <a:t>Any outs on the play stand</a:t>
            </a:r>
            <a:r>
              <a:rPr lang="en-US" sz="4800" b="1" dirty="0" smtClean="0">
                <a:solidFill>
                  <a:srgbClr val="FFFF00"/>
                </a:solidFill>
              </a:rPr>
              <a:t>.</a:t>
            </a:r>
            <a:endParaRPr lang="en-US" sz="4800" b="1" dirty="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1752600"/>
            <a:ext cx="8001000" cy="4524315"/>
          </a:xfrm>
          <a:prstGeom prst="rect">
            <a:avLst/>
          </a:prstGeom>
          <a:noFill/>
        </p:spPr>
        <p:txBody>
          <a:bodyPr wrap="square" rtlCol="0">
            <a:spAutoFit/>
          </a:bodyPr>
          <a:lstStyle/>
          <a:p>
            <a:r>
              <a:rPr lang="en-US" sz="3600" b="1" dirty="0">
                <a:solidFill>
                  <a:srgbClr val="FF0000"/>
                </a:solidFill>
              </a:rPr>
              <a:t>1 out, R1 on 2</a:t>
            </a:r>
            <a:r>
              <a:rPr lang="en-US" sz="3600" b="1" baseline="30000" dirty="0">
                <a:solidFill>
                  <a:srgbClr val="FF0000"/>
                </a:solidFill>
              </a:rPr>
              <a:t>nd</a:t>
            </a:r>
            <a:r>
              <a:rPr lang="en-US" sz="3600" b="1" dirty="0">
                <a:solidFill>
                  <a:srgbClr val="FF0000"/>
                </a:solidFill>
              </a:rPr>
              <a:t>, </a:t>
            </a:r>
            <a:r>
              <a:rPr lang="en-US" sz="3600" b="1" dirty="0" smtClean="0">
                <a:solidFill>
                  <a:srgbClr val="FF0000"/>
                </a:solidFill>
              </a:rPr>
              <a:t>right-handed </a:t>
            </a:r>
            <a:r>
              <a:rPr lang="en-US" sz="3600" b="1" dirty="0">
                <a:solidFill>
                  <a:srgbClr val="FF0000"/>
                </a:solidFill>
              </a:rPr>
              <a:t>B2 at </a:t>
            </a:r>
            <a:r>
              <a:rPr lang="en-US" sz="3600" b="1" dirty="0" smtClean="0">
                <a:solidFill>
                  <a:srgbClr val="FF0000"/>
                </a:solidFill>
              </a:rPr>
              <a:t>bat</a:t>
            </a:r>
            <a:r>
              <a:rPr lang="en-US" sz="3600" b="1" dirty="0">
                <a:solidFill>
                  <a:srgbClr val="FF0000"/>
                </a:solidFill>
              </a:rPr>
              <a:t>, R1 attempts to steal 3</a:t>
            </a:r>
            <a:r>
              <a:rPr lang="en-US" sz="3600" b="1" baseline="30000" dirty="0">
                <a:solidFill>
                  <a:srgbClr val="FF0000"/>
                </a:solidFill>
              </a:rPr>
              <a:t>rd</a:t>
            </a:r>
            <a:r>
              <a:rPr lang="en-US" sz="3600" b="1" dirty="0">
                <a:solidFill>
                  <a:srgbClr val="FF0000"/>
                </a:solidFill>
              </a:rPr>
              <a:t> while B2 (swinging or not) makes no </a:t>
            </a:r>
            <a:endParaRPr lang="en-US" sz="3600" b="1" dirty="0" smtClean="0">
              <a:solidFill>
                <a:srgbClr val="FF0000"/>
              </a:solidFill>
            </a:endParaRPr>
          </a:p>
          <a:p>
            <a:r>
              <a:rPr lang="en-US" sz="3600" b="1" dirty="0" smtClean="0">
                <a:solidFill>
                  <a:srgbClr val="FF0000"/>
                </a:solidFill>
              </a:rPr>
              <a:t>attempt </a:t>
            </a:r>
            <a:r>
              <a:rPr lang="en-US" sz="3600" b="1" dirty="0">
                <a:solidFill>
                  <a:srgbClr val="FF0000"/>
                </a:solidFill>
              </a:rPr>
              <a:t>to get out of the way </a:t>
            </a:r>
            <a:endParaRPr lang="en-US" sz="3600" b="1" dirty="0" smtClean="0">
              <a:solidFill>
                <a:srgbClr val="FF0000"/>
              </a:solidFill>
            </a:endParaRPr>
          </a:p>
          <a:p>
            <a:r>
              <a:rPr lang="en-US" sz="3600" b="1" dirty="0" smtClean="0">
                <a:solidFill>
                  <a:srgbClr val="FF0000"/>
                </a:solidFill>
              </a:rPr>
              <a:t>or </a:t>
            </a:r>
            <a:r>
              <a:rPr lang="en-US" sz="3600" b="1" dirty="0">
                <a:solidFill>
                  <a:srgbClr val="FF0000"/>
                </a:solidFill>
              </a:rPr>
              <a:t>is unable to </a:t>
            </a:r>
            <a:endParaRPr lang="en-US" sz="3600" b="1" dirty="0" smtClean="0">
              <a:solidFill>
                <a:srgbClr val="FF0000"/>
              </a:solidFill>
            </a:endParaRPr>
          </a:p>
          <a:p>
            <a:r>
              <a:rPr lang="en-US" sz="3600" b="1" dirty="0" smtClean="0">
                <a:solidFill>
                  <a:srgbClr val="FF0000"/>
                </a:solidFill>
              </a:rPr>
              <a:t>get </a:t>
            </a:r>
            <a:r>
              <a:rPr lang="en-US" sz="3600" b="1" dirty="0">
                <a:solidFill>
                  <a:srgbClr val="FF0000"/>
                </a:solidFill>
              </a:rPr>
              <a:t>out of the way </a:t>
            </a:r>
            <a:endParaRPr lang="en-US" sz="3600" b="1" dirty="0" smtClean="0">
              <a:solidFill>
                <a:srgbClr val="FF0000"/>
              </a:solidFill>
            </a:endParaRPr>
          </a:p>
          <a:p>
            <a:r>
              <a:rPr lang="en-US" sz="3600" b="1" dirty="0" smtClean="0">
                <a:solidFill>
                  <a:srgbClr val="FF0000"/>
                </a:solidFill>
              </a:rPr>
              <a:t>of </a:t>
            </a:r>
            <a:r>
              <a:rPr lang="en-US" sz="3600" b="1" dirty="0">
                <a:solidFill>
                  <a:srgbClr val="FF0000"/>
                </a:solidFill>
              </a:rPr>
              <a:t>F2 throwing making </a:t>
            </a:r>
            <a:endParaRPr lang="en-US" sz="3600" b="1" dirty="0" smtClean="0">
              <a:solidFill>
                <a:srgbClr val="FF0000"/>
              </a:solidFill>
            </a:endParaRPr>
          </a:p>
          <a:p>
            <a:r>
              <a:rPr lang="en-US" sz="3600" b="1" dirty="0" smtClean="0">
                <a:solidFill>
                  <a:srgbClr val="FF0000"/>
                </a:solidFill>
              </a:rPr>
              <a:t>a </a:t>
            </a:r>
            <a:r>
              <a:rPr lang="en-US" sz="3600" b="1" dirty="0">
                <a:solidFill>
                  <a:srgbClr val="FF0000"/>
                </a:solidFill>
              </a:rPr>
              <a:t>play to 3</a:t>
            </a:r>
            <a:r>
              <a:rPr lang="en-US" sz="3600" b="1" baseline="30000" dirty="0">
                <a:solidFill>
                  <a:srgbClr val="FF0000"/>
                </a:solidFill>
              </a:rPr>
              <a:t>rd</a:t>
            </a:r>
            <a:r>
              <a:rPr lang="en-US" sz="3600" b="1" dirty="0">
                <a:solidFill>
                  <a:srgbClr val="FF0000"/>
                </a:solidFill>
              </a:rPr>
              <a:t>.</a:t>
            </a:r>
          </a:p>
        </p:txBody>
      </p:sp>
      <p:sp>
        <p:nvSpPr>
          <p:cNvPr id="9" name="TextBox 8"/>
          <p:cNvSpPr txBox="1"/>
          <p:nvPr/>
        </p:nvSpPr>
        <p:spPr>
          <a:xfrm>
            <a:off x="5410200" y="2819400"/>
            <a:ext cx="3733800" cy="3662541"/>
          </a:xfrm>
          <a:prstGeom prst="rect">
            <a:avLst/>
          </a:prstGeom>
          <a:noFill/>
        </p:spPr>
        <p:txBody>
          <a:bodyPr wrap="square" rtlCol="0">
            <a:spAutoFit/>
          </a:bodyPr>
          <a:lstStyle/>
          <a:p>
            <a:r>
              <a:rPr lang="en-US" sz="4000" b="1" dirty="0" smtClean="0">
                <a:solidFill>
                  <a:srgbClr val="FFC000"/>
                </a:solidFill>
              </a:rPr>
              <a:t>      Ruling:    </a:t>
            </a:r>
          </a:p>
          <a:p>
            <a:r>
              <a:rPr lang="en-US" sz="3200" b="1" dirty="0" smtClean="0">
                <a:solidFill>
                  <a:srgbClr val="FFC000"/>
                </a:solidFill>
              </a:rPr>
              <a:t>     </a:t>
            </a:r>
            <a:r>
              <a:rPr lang="en-US" sz="3200" b="1" dirty="0">
                <a:solidFill>
                  <a:srgbClr val="FFC000"/>
                </a:solidFill>
              </a:rPr>
              <a:t>B2 is entitled to his position in the batters box and isn’t guilty of interference in either </a:t>
            </a:r>
            <a:r>
              <a:rPr lang="en-US" sz="3200" b="1" dirty="0" smtClean="0">
                <a:solidFill>
                  <a:srgbClr val="FFC000"/>
                </a:solidFill>
              </a:rPr>
              <a:t>situation.  </a:t>
            </a:r>
            <a:endParaRPr lang="en-US" sz="3200" b="1" dirty="0">
              <a:solidFill>
                <a:srgbClr val="FFC000"/>
              </a:solidFill>
            </a:endParaRPr>
          </a:p>
          <a:p>
            <a:r>
              <a:rPr lang="en-US" sz="3200" dirty="0"/>
              <a:t>                                 </a:t>
            </a:r>
            <a:endParaRPr lang="en-US" sz="3200" b="1"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1752600"/>
            <a:ext cx="8001000" cy="4524315"/>
          </a:xfrm>
          <a:prstGeom prst="rect">
            <a:avLst/>
          </a:prstGeom>
          <a:noFill/>
        </p:spPr>
        <p:txBody>
          <a:bodyPr wrap="square" rtlCol="0">
            <a:spAutoFit/>
          </a:bodyPr>
          <a:lstStyle/>
          <a:p>
            <a:r>
              <a:rPr lang="en-US" sz="3600" b="1" dirty="0">
                <a:solidFill>
                  <a:srgbClr val="FF0000"/>
                </a:solidFill>
              </a:rPr>
              <a:t>1 out, R1 on 2</a:t>
            </a:r>
            <a:r>
              <a:rPr lang="en-US" sz="3600" b="1" baseline="30000" dirty="0">
                <a:solidFill>
                  <a:srgbClr val="FF0000"/>
                </a:solidFill>
              </a:rPr>
              <a:t>nd</a:t>
            </a:r>
            <a:r>
              <a:rPr lang="en-US" sz="3600" b="1" dirty="0">
                <a:solidFill>
                  <a:srgbClr val="FF0000"/>
                </a:solidFill>
              </a:rPr>
              <a:t>, </a:t>
            </a:r>
            <a:r>
              <a:rPr lang="en-US" sz="3600" b="1" dirty="0" smtClean="0">
                <a:solidFill>
                  <a:srgbClr val="FF0000"/>
                </a:solidFill>
              </a:rPr>
              <a:t>right-handed </a:t>
            </a:r>
            <a:r>
              <a:rPr lang="en-US" sz="3600" b="1" dirty="0">
                <a:solidFill>
                  <a:srgbClr val="FF0000"/>
                </a:solidFill>
              </a:rPr>
              <a:t>B2 at </a:t>
            </a:r>
            <a:r>
              <a:rPr lang="en-US" sz="3600" b="1" dirty="0" smtClean="0">
                <a:solidFill>
                  <a:srgbClr val="FF0000"/>
                </a:solidFill>
              </a:rPr>
              <a:t>bat</a:t>
            </a:r>
            <a:r>
              <a:rPr lang="en-US" sz="3600" b="1" dirty="0">
                <a:solidFill>
                  <a:srgbClr val="FF0000"/>
                </a:solidFill>
              </a:rPr>
              <a:t>, R1 attempts to steal 3</a:t>
            </a:r>
            <a:r>
              <a:rPr lang="en-US" sz="3600" b="1" baseline="30000" dirty="0">
                <a:solidFill>
                  <a:srgbClr val="FF0000"/>
                </a:solidFill>
              </a:rPr>
              <a:t>rd</a:t>
            </a:r>
            <a:r>
              <a:rPr lang="en-US" sz="3600" b="1" dirty="0">
                <a:solidFill>
                  <a:srgbClr val="FF0000"/>
                </a:solidFill>
              </a:rPr>
              <a:t> while B2 (swinging or not) makes no </a:t>
            </a:r>
            <a:endParaRPr lang="en-US" sz="3600" b="1" dirty="0" smtClean="0">
              <a:solidFill>
                <a:srgbClr val="FF0000"/>
              </a:solidFill>
            </a:endParaRPr>
          </a:p>
          <a:p>
            <a:r>
              <a:rPr lang="en-US" sz="3600" b="1" dirty="0" smtClean="0">
                <a:solidFill>
                  <a:srgbClr val="FF0000"/>
                </a:solidFill>
              </a:rPr>
              <a:t>attempt </a:t>
            </a:r>
            <a:r>
              <a:rPr lang="en-US" sz="3600" b="1" dirty="0">
                <a:solidFill>
                  <a:srgbClr val="FF0000"/>
                </a:solidFill>
              </a:rPr>
              <a:t>to get out of the way </a:t>
            </a:r>
            <a:endParaRPr lang="en-US" sz="3600" b="1" dirty="0" smtClean="0">
              <a:solidFill>
                <a:srgbClr val="FF0000"/>
              </a:solidFill>
            </a:endParaRPr>
          </a:p>
          <a:p>
            <a:r>
              <a:rPr lang="en-US" sz="3600" b="1" dirty="0" smtClean="0">
                <a:solidFill>
                  <a:srgbClr val="FF0000"/>
                </a:solidFill>
              </a:rPr>
              <a:t>or </a:t>
            </a:r>
            <a:r>
              <a:rPr lang="en-US" sz="3600" b="1" dirty="0">
                <a:solidFill>
                  <a:srgbClr val="FF0000"/>
                </a:solidFill>
              </a:rPr>
              <a:t>is unable to </a:t>
            </a:r>
            <a:endParaRPr lang="en-US" sz="3600" b="1" dirty="0" smtClean="0">
              <a:solidFill>
                <a:srgbClr val="FF0000"/>
              </a:solidFill>
            </a:endParaRPr>
          </a:p>
          <a:p>
            <a:r>
              <a:rPr lang="en-US" sz="3600" b="1" dirty="0" smtClean="0">
                <a:solidFill>
                  <a:srgbClr val="FF0000"/>
                </a:solidFill>
              </a:rPr>
              <a:t>get </a:t>
            </a:r>
            <a:r>
              <a:rPr lang="en-US" sz="3600" b="1" dirty="0">
                <a:solidFill>
                  <a:srgbClr val="FF0000"/>
                </a:solidFill>
              </a:rPr>
              <a:t>out of the way </a:t>
            </a:r>
            <a:endParaRPr lang="en-US" sz="3600" b="1" dirty="0" smtClean="0">
              <a:solidFill>
                <a:srgbClr val="FF0000"/>
              </a:solidFill>
            </a:endParaRPr>
          </a:p>
          <a:p>
            <a:r>
              <a:rPr lang="en-US" sz="3600" b="1" dirty="0" smtClean="0">
                <a:solidFill>
                  <a:srgbClr val="FF0000"/>
                </a:solidFill>
              </a:rPr>
              <a:t>of </a:t>
            </a:r>
            <a:r>
              <a:rPr lang="en-US" sz="3600" b="1" dirty="0">
                <a:solidFill>
                  <a:srgbClr val="FF0000"/>
                </a:solidFill>
              </a:rPr>
              <a:t>F2 throwing making </a:t>
            </a:r>
            <a:endParaRPr lang="en-US" sz="3600" b="1" dirty="0" smtClean="0">
              <a:solidFill>
                <a:srgbClr val="FF0000"/>
              </a:solidFill>
            </a:endParaRPr>
          </a:p>
          <a:p>
            <a:r>
              <a:rPr lang="en-US" sz="3600" b="1" dirty="0" smtClean="0">
                <a:solidFill>
                  <a:srgbClr val="FF0000"/>
                </a:solidFill>
              </a:rPr>
              <a:t>a </a:t>
            </a:r>
            <a:r>
              <a:rPr lang="en-US" sz="3600" b="1" dirty="0">
                <a:solidFill>
                  <a:srgbClr val="FF0000"/>
                </a:solidFill>
              </a:rPr>
              <a:t>play to 3</a:t>
            </a:r>
            <a:r>
              <a:rPr lang="en-US" sz="3600" b="1" baseline="30000" dirty="0">
                <a:solidFill>
                  <a:srgbClr val="FF0000"/>
                </a:solidFill>
              </a:rPr>
              <a:t>rd</a:t>
            </a:r>
            <a:r>
              <a:rPr lang="en-US" sz="3600" b="1" dirty="0">
                <a:solidFill>
                  <a:srgbClr val="FF0000"/>
                </a:solidFill>
              </a:rPr>
              <a:t>.</a:t>
            </a:r>
          </a:p>
        </p:txBody>
      </p:sp>
      <p:sp>
        <p:nvSpPr>
          <p:cNvPr id="9" name="TextBox 8"/>
          <p:cNvSpPr txBox="1"/>
          <p:nvPr/>
        </p:nvSpPr>
        <p:spPr>
          <a:xfrm>
            <a:off x="4953000" y="2819400"/>
            <a:ext cx="4191000" cy="3662541"/>
          </a:xfrm>
          <a:prstGeom prst="rect">
            <a:avLst/>
          </a:prstGeom>
          <a:noFill/>
        </p:spPr>
        <p:txBody>
          <a:bodyPr wrap="square" rtlCol="0">
            <a:spAutoFit/>
          </a:bodyPr>
          <a:lstStyle/>
          <a:p>
            <a:r>
              <a:rPr lang="en-US" sz="4000" b="1" dirty="0" smtClean="0">
                <a:solidFill>
                  <a:srgbClr val="FFC000"/>
                </a:solidFill>
              </a:rPr>
              <a:t>          Ruling:    </a:t>
            </a:r>
          </a:p>
          <a:p>
            <a:r>
              <a:rPr lang="en-US" sz="3200" b="1" dirty="0" smtClean="0">
                <a:solidFill>
                  <a:srgbClr val="FFC000"/>
                </a:solidFill>
              </a:rPr>
              <a:t>            Unless </a:t>
            </a:r>
            <a:r>
              <a:rPr lang="en-US" sz="3200" b="1" dirty="0">
                <a:solidFill>
                  <a:srgbClr val="FFC000"/>
                </a:solidFill>
              </a:rPr>
              <a:t>he moves </a:t>
            </a:r>
            <a:r>
              <a:rPr lang="en-US" sz="3200" b="1" dirty="0" smtClean="0">
                <a:solidFill>
                  <a:srgbClr val="FFC000"/>
                </a:solidFill>
              </a:rPr>
              <a:t>  </a:t>
            </a:r>
          </a:p>
          <a:p>
            <a:r>
              <a:rPr lang="en-US" sz="3200" b="1" dirty="0" smtClean="0">
                <a:solidFill>
                  <a:srgbClr val="FFC000"/>
                </a:solidFill>
              </a:rPr>
              <a:t>    or </a:t>
            </a:r>
            <a:r>
              <a:rPr lang="en-US" sz="3200" b="1" dirty="0">
                <a:solidFill>
                  <a:srgbClr val="FFC000"/>
                </a:solidFill>
              </a:rPr>
              <a:t>re-establishes his </a:t>
            </a:r>
            <a:r>
              <a:rPr lang="en-US" sz="3200" b="1" dirty="0" smtClean="0">
                <a:solidFill>
                  <a:srgbClr val="FFC000"/>
                </a:solidFill>
              </a:rPr>
              <a:t>   </a:t>
            </a:r>
          </a:p>
          <a:p>
            <a:r>
              <a:rPr lang="en-US" sz="3200" b="1" dirty="0" smtClean="0">
                <a:solidFill>
                  <a:srgbClr val="FFC000"/>
                </a:solidFill>
              </a:rPr>
              <a:t>   position </a:t>
            </a:r>
            <a:r>
              <a:rPr lang="en-US" sz="3200" b="1" dirty="0">
                <a:solidFill>
                  <a:srgbClr val="FFC000"/>
                </a:solidFill>
              </a:rPr>
              <a:t>after F2 has </a:t>
            </a:r>
            <a:r>
              <a:rPr lang="en-US" sz="3200" b="1" dirty="0" smtClean="0">
                <a:solidFill>
                  <a:srgbClr val="FFC000"/>
                </a:solidFill>
              </a:rPr>
              <a:t>  </a:t>
            </a:r>
          </a:p>
          <a:p>
            <a:r>
              <a:rPr lang="en-US" sz="3200" b="1" dirty="0" smtClean="0">
                <a:solidFill>
                  <a:srgbClr val="FFC000"/>
                </a:solidFill>
              </a:rPr>
              <a:t>     received </a:t>
            </a:r>
            <a:r>
              <a:rPr lang="en-US" sz="3200" b="1" dirty="0">
                <a:solidFill>
                  <a:srgbClr val="FFC000"/>
                </a:solidFill>
              </a:rPr>
              <a:t>the pitch, </a:t>
            </a:r>
            <a:endParaRPr lang="en-US" sz="3200" b="1" dirty="0" smtClean="0">
              <a:solidFill>
                <a:srgbClr val="FFC000"/>
              </a:solidFill>
            </a:endParaRPr>
          </a:p>
          <a:p>
            <a:r>
              <a:rPr lang="en-US" sz="3200" b="1" dirty="0" smtClean="0">
                <a:solidFill>
                  <a:srgbClr val="FFC000"/>
                </a:solidFill>
              </a:rPr>
              <a:t>   which </a:t>
            </a:r>
            <a:r>
              <a:rPr lang="en-US" sz="3200" b="1" dirty="0">
                <a:solidFill>
                  <a:srgbClr val="FFC000"/>
                </a:solidFill>
              </a:rPr>
              <a:t>then prevents</a:t>
            </a:r>
          </a:p>
          <a:p>
            <a:r>
              <a:rPr lang="en-US" sz="3200" b="1" dirty="0">
                <a:solidFill>
                  <a:srgbClr val="FFC000"/>
                </a:solidFill>
              </a:rPr>
              <a:t> </a:t>
            </a:r>
            <a:r>
              <a:rPr lang="en-US" sz="3200" b="1" dirty="0" smtClean="0">
                <a:solidFill>
                  <a:srgbClr val="FFC000"/>
                </a:solidFill>
              </a:rPr>
              <a:t> F2 </a:t>
            </a:r>
            <a:r>
              <a:rPr lang="en-US" sz="3200" b="1" dirty="0">
                <a:solidFill>
                  <a:srgbClr val="FFC000"/>
                </a:solidFill>
              </a:rPr>
              <a:t>from making a play.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1752600"/>
            <a:ext cx="8001000" cy="4524315"/>
          </a:xfrm>
          <a:prstGeom prst="rect">
            <a:avLst/>
          </a:prstGeom>
          <a:noFill/>
        </p:spPr>
        <p:txBody>
          <a:bodyPr wrap="square" rtlCol="0">
            <a:spAutoFit/>
          </a:bodyPr>
          <a:lstStyle/>
          <a:p>
            <a:r>
              <a:rPr lang="en-US" sz="3600" b="1" dirty="0">
                <a:solidFill>
                  <a:srgbClr val="FF0000"/>
                </a:solidFill>
              </a:rPr>
              <a:t>1 out, R1 on 2</a:t>
            </a:r>
            <a:r>
              <a:rPr lang="en-US" sz="3600" b="1" baseline="30000" dirty="0">
                <a:solidFill>
                  <a:srgbClr val="FF0000"/>
                </a:solidFill>
              </a:rPr>
              <a:t>nd</a:t>
            </a:r>
            <a:r>
              <a:rPr lang="en-US" sz="3600" b="1" dirty="0">
                <a:solidFill>
                  <a:srgbClr val="FF0000"/>
                </a:solidFill>
              </a:rPr>
              <a:t>, </a:t>
            </a:r>
            <a:r>
              <a:rPr lang="en-US" sz="3600" b="1" dirty="0" smtClean="0">
                <a:solidFill>
                  <a:srgbClr val="FF0000"/>
                </a:solidFill>
              </a:rPr>
              <a:t>right-handed </a:t>
            </a:r>
            <a:r>
              <a:rPr lang="en-US" sz="3600" b="1" dirty="0">
                <a:solidFill>
                  <a:srgbClr val="FF0000"/>
                </a:solidFill>
              </a:rPr>
              <a:t>B2 at </a:t>
            </a:r>
            <a:r>
              <a:rPr lang="en-US" sz="3600" b="1" dirty="0" smtClean="0">
                <a:solidFill>
                  <a:srgbClr val="FF0000"/>
                </a:solidFill>
              </a:rPr>
              <a:t>bat</a:t>
            </a:r>
            <a:r>
              <a:rPr lang="en-US" sz="3600" b="1" dirty="0">
                <a:solidFill>
                  <a:srgbClr val="FF0000"/>
                </a:solidFill>
              </a:rPr>
              <a:t>, R1 attempts to steal 3</a:t>
            </a:r>
            <a:r>
              <a:rPr lang="en-US" sz="3600" b="1" baseline="30000" dirty="0">
                <a:solidFill>
                  <a:srgbClr val="FF0000"/>
                </a:solidFill>
              </a:rPr>
              <a:t>rd</a:t>
            </a:r>
            <a:r>
              <a:rPr lang="en-US" sz="3600" b="1" dirty="0">
                <a:solidFill>
                  <a:srgbClr val="FF0000"/>
                </a:solidFill>
              </a:rPr>
              <a:t> while B2 (swinging or not) makes no </a:t>
            </a:r>
            <a:endParaRPr lang="en-US" sz="3600" b="1" dirty="0" smtClean="0">
              <a:solidFill>
                <a:srgbClr val="FF0000"/>
              </a:solidFill>
            </a:endParaRPr>
          </a:p>
          <a:p>
            <a:r>
              <a:rPr lang="en-US" sz="3600" b="1" dirty="0" smtClean="0">
                <a:solidFill>
                  <a:srgbClr val="FF0000"/>
                </a:solidFill>
              </a:rPr>
              <a:t>attempt </a:t>
            </a:r>
            <a:r>
              <a:rPr lang="en-US" sz="3600" b="1" dirty="0">
                <a:solidFill>
                  <a:srgbClr val="FF0000"/>
                </a:solidFill>
              </a:rPr>
              <a:t>to get out of the way </a:t>
            </a:r>
            <a:endParaRPr lang="en-US" sz="3600" b="1" dirty="0" smtClean="0">
              <a:solidFill>
                <a:srgbClr val="FF0000"/>
              </a:solidFill>
            </a:endParaRPr>
          </a:p>
          <a:p>
            <a:r>
              <a:rPr lang="en-US" sz="3600" b="1" dirty="0" smtClean="0">
                <a:solidFill>
                  <a:srgbClr val="FF0000"/>
                </a:solidFill>
              </a:rPr>
              <a:t>or </a:t>
            </a:r>
            <a:r>
              <a:rPr lang="en-US" sz="3600" b="1" dirty="0">
                <a:solidFill>
                  <a:srgbClr val="FF0000"/>
                </a:solidFill>
              </a:rPr>
              <a:t>is unable to </a:t>
            </a:r>
            <a:endParaRPr lang="en-US" sz="3600" b="1" dirty="0" smtClean="0">
              <a:solidFill>
                <a:srgbClr val="FF0000"/>
              </a:solidFill>
            </a:endParaRPr>
          </a:p>
          <a:p>
            <a:r>
              <a:rPr lang="en-US" sz="3600" b="1" dirty="0" smtClean="0">
                <a:solidFill>
                  <a:srgbClr val="FF0000"/>
                </a:solidFill>
              </a:rPr>
              <a:t>get </a:t>
            </a:r>
            <a:r>
              <a:rPr lang="en-US" sz="3600" b="1" dirty="0">
                <a:solidFill>
                  <a:srgbClr val="FF0000"/>
                </a:solidFill>
              </a:rPr>
              <a:t>out of the way </a:t>
            </a:r>
            <a:endParaRPr lang="en-US" sz="3600" b="1" dirty="0" smtClean="0">
              <a:solidFill>
                <a:srgbClr val="FF0000"/>
              </a:solidFill>
            </a:endParaRPr>
          </a:p>
          <a:p>
            <a:r>
              <a:rPr lang="en-US" sz="3600" b="1" dirty="0" smtClean="0">
                <a:solidFill>
                  <a:srgbClr val="FF0000"/>
                </a:solidFill>
              </a:rPr>
              <a:t>of </a:t>
            </a:r>
            <a:r>
              <a:rPr lang="en-US" sz="3600" b="1" dirty="0">
                <a:solidFill>
                  <a:srgbClr val="FF0000"/>
                </a:solidFill>
              </a:rPr>
              <a:t>F2 throwing making </a:t>
            </a:r>
            <a:endParaRPr lang="en-US" sz="3600" b="1" dirty="0" smtClean="0">
              <a:solidFill>
                <a:srgbClr val="FF0000"/>
              </a:solidFill>
            </a:endParaRPr>
          </a:p>
          <a:p>
            <a:r>
              <a:rPr lang="en-US" sz="3600" b="1" dirty="0" smtClean="0">
                <a:solidFill>
                  <a:srgbClr val="FF0000"/>
                </a:solidFill>
              </a:rPr>
              <a:t>a </a:t>
            </a:r>
            <a:r>
              <a:rPr lang="en-US" sz="3600" b="1" dirty="0">
                <a:solidFill>
                  <a:srgbClr val="FF0000"/>
                </a:solidFill>
              </a:rPr>
              <a:t>play to 3</a:t>
            </a:r>
            <a:r>
              <a:rPr lang="en-US" sz="3600" b="1" baseline="30000" dirty="0">
                <a:solidFill>
                  <a:srgbClr val="FF0000"/>
                </a:solidFill>
              </a:rPr>
              <a:t>rd</a:t>
            </a:r>
            <a:r>
              <a:rPr lang="en-US" sz="3600" b="1" dirty="0">
                <a:solidFill>
                  <a:srgbClr val="FF0000"/>
                </a:solidFill>
              </a:rPr>
              <a:t>.</a:t>
            </a:r>
          </a:p>
        </p:txBody>
      </p:sp>
      <p:sp>
        <p:nvSpPr>
          <p:cNvPr id="9" name="TextBox 8"/>
          <p:cNvSpPr txBox="1"/>
          <p:nvPr/>
        </p:nvSpPr>
        <p:spPr>
          <a:xfrm>
            <a:off x="5410200" y="2819400"/>
            <a:ext cx="3733800" cy="3170099"/>
          </a:xfrm>
          <a:prstGeom prst="rect">
            <a:avLst/>
          </a:prstGeom>
          <a:noFill/>
        </p:spPr>
        <p:txBody>
          <a:bodyPr wrap="square" rtlCol="0">
            <a:spAutoFit/>
          </a:bodyPr>
          <a:lstStyle/>
          <a:p>
            <a:r>
              <a:rPr lang="en-US" sz="4000" b="1" dirty="0" smtClean="0">
                <a:solidFill>
                  <a:srgbClr val="FFC000"/>
                </a:solidFill>
              </a:rPr>
              <a:t>      Ruling:    </a:t>
            </a:r>
          </a:p>
          <a:p>
            <a:r>
              <a:rPr lang="en-US" sz="3200" dirty="0" smtClean="0"/>
              <a:t>     </a:t>
            </a:r>
            <a:r>
              <a:rPr lang="en-US" sz="3200" b="1" dirty="0" smtClean="0">
                <a:solidFill>
                  <a:srgbClr val="FFC000"/>
                </a:solidFill>
              </a:rPr>
              <a:t>Failing </a:t>
            </a:r>
            <a:r>
              <a:rPr lang="en-US" sz="3200" b="1" dirty="0">
                <a:solidFill>
                  <a:srgbClr val="FFC000"/>
                </a:solidFill>
              </a:rPr>
              <a:t>to move so F2 can make the play isn’t interference in itself.</a:t>
            </a:r>
          </a:p>
          <a:p>
            <a:endParaRPr lang="en-US" sz="3200" b="1" dirty="0">
              <a:solidFill>
                <a:srgbClr val="FFC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John\Pictures\Baseball Umpire.jpg"/>
          <p:cNvPicPr>
            <a:picLocks noChangeAspect="1" noChangeArrowheads="1"/>
          </p:cNvPicPr>
          <p:nvPr/>
        </p:nvPicPr>
        <p:blipFill>
          <a:blip r:embed="rId3" cstate="print"/>
          <a:srcRect/>
          <a:stretch>
            <a:fillRect/>
          </a:stretch>
        </p:blipFill>
        <p:spPr bwMode="auto">
          <a:xfrm>
            <a:off x="-838200" y="1824823"/>
            <a:ext cx="7005638" cy="5033177"/>
          </a:xfrm>
          <a:prstGeom prst="rect">
            <a:avLst/>
          </a:prstGeom>
          <a:noFill/>
        </p:spPr>
      </p:pic>
      <p:sp>
        <p:nvSpPr>
          <p:cNvPr id="4" name="Slide Number Placeholder 3"/>
          <p:cNvSpPr>
            <a:spLocks noGrp="1"/>
          </p:cNvSpPr>
          <p:nvPr>
            <p:ph type="sldNum" sz="quarter" idx="12"/>
          </p:nvPr>
        </p:nvSpPr>
        <p:spPr/>
        <p:txBody>
          <a:bodyPr/>
          <a:lstStyle/>
          <a:p>
            <a:fld id="{8A47D250-FD55-46D5-85CD-5F83EB68D27C}"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TextBox 6"/>
          <p:cNvSpPr txBox="1"/>
          <p:nvPr/>
        </p:nvSpPr>
        <p:spPr>
          <a:xfrm>
            <a:off x="228600" y="457200"/>
            <a:ext cx="5867400" cy="1077218"/>
          </a:xfrm>
          <a:prstGeom prst="rect">
            <a:avLst/>
          </a:prstGeom>
          <a:noFill/>
        </p:spPr>
        <p:txBody>
          <a:bodyPr wrap="square" rtlCol="0">
            <a:spAutoFit/>
          </a:bodyPr>
          <a:lstStyle/>
          <a:p>
            <a:r>
              <a:rPr lang="en-US" sz="3200" b="1" dirty="0" smtClean="0">
                <a:solidFill>
                  <a:srgbClr val="FFC000"/>
                </a:solidFill>
              </a:rPr>
              <a:t>Interference with the CATCHER...</a:t>
            </a:r>
          </a:p>
          <a:p>
            <a:r>
              <a:rPr lang="en-US" sz="3200" b="1" dirty="0" smtClean="0">
                <a:solidFill>
                  <a:srgbClr val="FF0000"/>
                </a:solidFill>
                <a:effectLst>
                  <a:outerShdw blurRad="38100" dist="38100" dir="2700000" algn="tl">
                    <a:srgbClr val="000000">
                      <a:alpha val="43137"/>
                    </a:srgbClr>
                  </a:outerShdw>
                </a:effectLst>
              </a:rPr>
              <a:t>Situation:</a:t>
            </a:r>
            <a:endParaRPr lang="en-US" sz="32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1447800"/>
            <a:ext cx="8001000" cy="2862322"/>
          </a:xfrm>
          <a:prstGeom prst="rect">
            <a:avLst/>
          </a:prstGeom>
          <a:noFill/>
        </p:spPr>
        <p:txBody>
          <a:bodyPr wrap="square" rtlCol="0">
            <a:spAutoFit/>
          </a:bodyPr>
          <a:lstStyle/>
          <a:p>
            <a:r>
              <a:rPr lang="en-US" sz="3600" b="1" dirty="0">
                <a:solidFill>
                  <a:srgbClr val="FF0000"/>
                </a:solidFill>
              </a:rPr>
              <a:t>No Outs, R1 on 3</a:t>
            </a:r>
            <a:r>
              <a:rPr lang="en-US" sz="3600" b="1" baseline="30000" dirty="0">
                <a:solidFill>
                  <a:srgbClr val="FF0000"/>
                </a:solidFill>
              </a:rPr>
              <a:t>rd</a:t>
            </a:r>
            <a:r>
              <a:rPr lang="en-US" sz="3600" b="1" dirty="0">
                <a:solidFill>
                  <a:srgbClr val="FF0000"/>
                </a:solidFill>
              </a:rPr>
              <a:t>, F1 in the set legally step backwards off the rubber and throw home to make play </a:t>
            </a:r>
            <a:endParaRPr lang="en-US" sz="3600" b="1" dirty="0" smtClean="0">
              <a:solidFill>
                <a:srgbClr val="FF0000"/>
              </a:solidFill>
            </a:endParaRPr>
          </a:p>
          <a:p>
            <a:r>
              <a:rPr lang="en-US" sz="3600" b="1" dirty="0" smtClean="0">
                <a:solidFill>
                  <a:srgbClr val="FF0000"/>
                </a:solidFill>
              </a:rPr>
              <a:t>on R1 </a:t>
            </a:r>
            <a:r>
              <a:rPr lang="en-US" sz="3600" b="1" dirty="0">
                <a:solidFill>
                  <a:srgbClr val="FF0000"/>
                </a:solidFill>
              </a:rPr>
              <a:t>stealing home.  </a:t>
            </a:r>
            <a:endParaRPr lang="en-US" sz="3600" b="1" dirty="0" smtClean="0">
              <a:solidFill>
                <a:srgbClr val="FF0000"/>
              </a:solidFill>
            </a:endParaRPr>
          </a:p>
          <a:p>
            <a:r>
              <a:rPr lang="en-US" sz="3600" b="1" dirty="0" smtClean="0">
                <a:solidFill>
                  <a:srgbClr val="FF0000"/>
                </a:solidFill>
              </a:rPr>
              <a:t>B2 </a:t>
            </a:r>
            <a:r>
              <a:rPr lang="en-US" sz="3600" b="1" dirty="0">
                <a:solidFill>
                  <a:srgbClr val="FF0000"/>
                </a:solidFill>
              </a:rPr>
              <a:t>hits the ball.</a:t>
            </a:r>
          </a:p>
        </p:txBody>
      </p:sp>
      <p:sp>
        <p:nvSpPr>
          <p:cNvPr id="9" name="TextBox 8"/>
          <p:cNvSpPr txBox="1"/>
          <p:nvPr/>
        </p:nvSpPr>
        <p:spPr>
          <a:xfrm>
            <a:off x="-381000" y="2819400"/>
            <a:ext cx="9525000" cy="3847207"/>
          </a:xfrm>
          <a:prstGeom prst="rect">
            <a:avLst/>
          </a:prstGeom>
          <a:noFill/>
        </p:spPr>
        <p:txBody>
          <a:bodyPr wrap="square" rtlCol="0">
            <a:spAutoFit/>
          </a:bodyPr>
          <a:lstStyle/>
          <a:p>
            <a:r>
              <a:rPr lang="en-US" sz="4000" b="1" dirty="0" smtClean="0">
                <a:solidFill>
                  <a:srgbClr val="FFC000"/>
                </a:solidFill>
              </a:rPr>
              <a:t>                                                         </a:t>
            </a:r>
            <a:r>
              <a:rPr lang="en-US" sz="2800" b="1" dirty="0" smtClean="0">
                <a:solidFill>
                  <a:srgbClr val="FFC000"/>
                </a:solidFill>
              </a:rPr>
              <a:t>Ruling:    </a:t>
            </a:r>
          </a:p>
          <a:p>
            <a:r>
              <a:rPr lang="en-US" sz="2800" b="1" dirty="0" smtClean="0">
                <a:solidFill>
                  <a:srgbClr val="FFC000"/>
                </a:solidFill>
              </a:rPr>
              <a:t>                                                           </a:t>
            </a:r>
            <a:r>
              <a:rPr lang="en-US" sz="2400" b="1" dirty="0" smtClean="0">
                <a:solidFill>
                  <a:srgbClr val="FFC000"/>
                </a:solidFill>
              </a:rPr>
              <a:t>                     </a:t>
            </a:r>
            <a:r>
              <a:rPr lang="en-US" sz="2400" dirty="0" smtClean="0">
                <a:solidFill>
                  <a:srgbClr val="FFC000"/>
                </a:solidFill>
              </a:rPr>
              <a:t>Typically</a:t>
            </a:r>
            <a:r>
              <a:rPr lang="en-US" sz="2400" dirty="0">
                <a:solidFill>
                  <a:srgbClr val="FFC000"/>
                </a:solidFill>
              </a:rPr>
              <a:t>, batter’s </a:t>
            </a:r>
            <a:r>
              <a:rPr lang="en-US" sz="2400" dirty="0" smtClean="0">
                <a:solidFill>
                  <a:srgbClr val="FFC000"/>
                </a:solidFill>
              </a:rPr>
              <a:t>  </a:t>
            </a:r>
          </a:p>
          <a:p>
            <a:r>
              <a:rPr lang="en-US" sz="2400" dirty="0" smtClean="0">
                <a:solidFill>
                  <a:srgbClr val="FFC000"/>
                </a:solidFill>
              </a:rPr>
              <a:t>                                                                                 interference </a:t>
            </a:r>
            <a:r>
              <a:rPr lang="en-US" sz="2400" dirty="0">
                <a:solidFill>
                  <a:srgbClr val="FFC000"/>
                </a:solidFill>
              </a:rPr>
              <a:t>is a delayed </a:t>
            </a:r>
            <a:endParaRPr lang="en-US" sz="2400" dirty="0" smtClean="0">
              <a:solidFill>
                <a:srgbClr val="FFC000"/>
              </a:solidFill>
            </a:endParaRPr>
          </a:p>
          <a:p>
            <a:r>
              <a:rPr lang="en-US" sz="2400" dirty="0" smtClean="0">
                <a:solidFill>
                  <a:srgbClr val="FFC000"/>
                </a:solidFill>
              </a:rPr>
              <a:t>                                                                dead </a:t>
            </a:r>
            <a:r>
              <a:rPr lang="en-US" sz="2400" dirty="0">
                <a:solidFill>
                  <a:srgbClr val="FFC000"/>
                </a:solidFill>
              </a:rPr>
              <a:t>ball in order to give the </a:t>
            </a:r>
            <a:r>
              <a:rPr lang="en-US" sz="2400" dirty="0" smtClean="0">
                <a:solidFill>
                  <a:srgbClr val="FFC000"/>
                </a:solidFill>
              </a:rPr>
              <a:t>defense </a:t>
            </a:r>
          </a:p>
          <a:p>
            <a:r>
              <a:rPr lang="en-US" sz="2400" dirty="0" smtClean="0">
                <a:solidFill>
                  <a:srgbClr val="FFC000"/>
                </a:solidFill>
              </a:rPr>
              <a:t>                                                an </a:t>
            </a:r>
            <a:r>
              <a:rPr lang="en-US" sz="2400" dirty="0">
                <a:solidFill>
                  <a:srgbClr val="FFC000"/>
                </a:solidFill>
              </a:rPr>
              <a:t>opportunity </a:t>
            </a:r>
            <a:r>
              <a:rPr lang="en-US" sz="2400" dirty="0" smtClean="0">
                <a:solidFill>
                  <a:srgbClr val="FFC000"/>
                </a:solidFill>
              </a:rPr>
              <a:t>to make an out </a:t>
            </a:r>
            <a:r>
              <a:rPr lang="en-US" sz="2400" dirty="0">
                <a:solidFill>
                  <a:srgbClr val="FFC000"/>
                </a:solidFill>
              </a:rPr>
              <a:t>on the initial </a:t>
            </a:r>
            <a:endParaRPr lang="en-US" sz="2400" dirty="0" smtClean="0">
              <a:solidFill>
                <a:srgbClr val="FFC000"/>
              </a:solidFill>
            </a:endParaRPr>
          </a:p>
          <a:p>
            <a:r>
              <a:rPr lang="en-US" sz="2400" dirty="0" smtClean="0">
                <a:solidFill>
                  <a:srgbClr val="FFC000"/>
                </a:solidFill>
              </a:rPr>
              <a:t>                                              putout </a:t>
            </a:r>
            <a:r>
              <a:rPr lang="en-US" sz="2400" dirty="0">
                <a:solidFill>
                  <a:srgbClr val="FFC000"/>
                </a:solidFill>
              </a:rPr>
              <a:t>attempt.  </a:t>
            </a:r>
            <a:r>
              <a:rPr lang="en-US" sz="2400" dirty="0" smtClean="0">
                <a:solidFill>
                  <a:srgbClr val="FFC000"/>
                </a:solidFill>
              </a:rPr>
              <a:t> Since </a:t>
            </a:r>
            <a:r>
              <a:rPr lang="en-US" sz="2400" dirty="0">
                <a:solidFill>
                  <a:srgbClr val="FFC000"/>
                </a:solidFill>
              </a:rPr>
              <a:t>the batter hit the ball </a:t>
            </a:r>
            <a:r>
              <a:rPr lang="en-US" sz="2400" dirty="0" smtClean="0">
                <a:solidFill>
                  <a:srgbClr val="FFC000"/>
                </a:solidFill>
              </a:rPr>
              <a:t>the </a:t>
            </a:r>
          </a:p>
          <a:p>
            <a:r>
              <a:rPr lang="en-US" sz="2400" dirty="0" smtClean="0">
                <a:solidFill>
                  <a:srgbClr val="FFC000"/>
                </a:solidFill>
              </a:rPr>
              <a:t>                                          defense </a:t>
            </a:r>
            <a:r>
              <a:rPr lang="en-US" sz="2400" dirty="0">
                <a:solidFill>
                  <a:srgbClr val="FFC000"/>
                </a:solidFill>
              </a:rPr>
              <a:t>wasn’t </a:t>
            </a:r>
            <a:r>
              <a:rPr lang="en-US" sz="2400" dirty="0" smtClean="0">
                <a:solidFill>
                  <a:srgbClr val="FFC000"/>
                </a:solidFill>
              </a:rPr>
              <a:t>afforded the opportunity to make a </a:t>
            </a:r>
          </a:p>
          <a:p>
            <a:r>
              <a:rPr lang="en-US" sz="2400" dirty="0" smtClean="0">
                <a:solidFill>
                  <a:srgbClr val="FFC000"/>
                </a:solidFill>
              </a:rPr>
              <a:t>                                            play. Therefore, the ball is declared dead </a:t>
            </a:r>
          </a:p>
          <a:p>
            <a:r>
              <a:rPr lang="en-US" sz="2400" dirty="0" smtClean="0">
                <a:solidFill>
                  <a:srgbClr val="FFC000"/>
                </a:solidFill>
              </a:rPr>
              <a:t>                                           </a:t>
            </a:r>
            <a:r>
              <a:rPr lang="en-US" sz="2400" dirty="0" smtClean="0">
                <a:solidFill>
                  <a:srgbClr val="DEA900"/>
                </a:solidFill>
              </a:rPr>
              <a:t>i</a:t>
            </a:r>
            <a:r>
              <a:rPr lang="en-US" sz="2400" dirty="0" smtClean="0">
                <a:solidFill>
                  <a:srgbClr val="FFC000"/>
                </a:solidFill>
              </a:rPr>
              <a:t>mmediately, R1 is out because of B2’s interference.</a:t>
            </a:r>
            <a:r>
              <a:rPr lang="en-US" sz="3200" b="1" dirty="0" smtClean="0">
                <a:solidFill>
                  <a:srgbClr val="FFC000"/>
                </a:solidFill>
              </a:rPr>
              <a:t> </a:t>
            </a:r>
            <a:endParaRPr lang="en-US" sz="3200" b="1"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47D250-FD55-46D5-85CD-5F83EB68D27C}"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pic>
        <p:nvPicPr>
          <p:cNvPr id="8" name="porky_thats_all_folks.wav">
            <a:hlinkClick r:id="" action="ppaction://media"/>
          </p:cNvPr>
          <p:cNvPicPr>
            <a:picLocks noRot="1" noChangeAspect="1"/>
          </p:cNvPicPr>
          <p:nvPr>
            <a:wavAudioFile r:embed="rId1" name="porky_thats_all_folks.wav"/>
          </p:nvPr>
        </p:nvPicPr>
        <p:blipFill>
          <a:blip r:embed="rId4" cstate="print"/>
          <a:stretch>
            <a:fillRect/>
          </a:stretch>
        </p:blipFill>
        <p:spPr>
          <a:xfrm>
            <a:off x="8839200" y="6324600"/>
            <a:ext cx="304800" cy="304800"/>
          </a:xfrm>
          <a:prstGeom prst="rect">
            <a:avLst/>
          </a:prstGeom>
        </p:spPr>
      </p:pic>
      <p:pic>
        <p:nvPicPr>
          <p:cNvPr id="73730" name="Picture 2" descr="&quot;That's all Folks!&quot;"/>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2000" fill="hold"/>
                                        <p:tgtEl>
                                          <p:spTgt spid="73730"/>
                                        </p:tgtEl>
                                        <p:attrNameLst>
                                          <p:attrName>ppt_w</p:attrName>
                                        </p:attrNameLst>
                                      </p:cBhvr>
                                      <p:tavLst>
                                        <p:tav tm="0">
                                          <p:val>
                                            <p:fltVal val="0"/>
                                          </p:val>
                                        </p:tav>
                                        <p:tav tm="100000">
                                          <p:val>
                                            <p:strVal val="#ppt_w"/>
                                          </p:val>
                                        </p:tav>
                                      </p:tavLst>
                                    </p:anim>
                                    <p:anim calcmode="lin" valueType="num">
                                      <p:cBhvr>
                                        <p:cTn id="8" dur="2000" fill="hold"/>
                                        <p:tgtEl>
                                          <p:spTgt spid="73730"/>
                                        </p:tgtEl>
                                        <p:attrNameLst>
                                          <p:attrName>ppt_h</p:attrName>
                                        </p:attrNameLst>
                                      </p:cBhvr>
                                      <p:tavLst>
                                        <p:tav tm="0">
                                          <p:val>
                                            <p:fltVal val="0"/>
                                          </p:val>
                                        </p:tav>
                                        <p:tav tm="100000">
                                          <p:val>
                                            <p:strVal val="#ppt_h"/>
                                          </p:val>
                                        </p:tav>
                                      </p:tavLst>
                                    </p:anim>
                                  </p:childTnLst>
                                </p:cTn>
                              </p:par>
                              <p:par>
                                <p:cTn id="9" presetID="1" presetClass="mediacall" presetSubtype="0" fill="hold" nodeType="withEffect">
                                  <p:stCondLst>
                                    <p:cond delay="1000"/>
                                  </p:stCondLst>
                                  <p:childTnLst>
                                    <p:cmd type="call" cmd="playFrom(0.0)">
                                      <p:cBhvr>
                                        <p:cTn id="10" dur="17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19200"/>
            <a:ext cx="5080855" cy="5105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22060" y="479921"/>
            <a:ext cx="4069540" cy="637807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A47D250-FD55-46D5-85CD-5F83EB68D27C}"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pic>
        <p:nvPicPr>
          <p:cNvPr id="73730" name="Picture 2" descr="&quot;That's all Folks!&quot;"/>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3" name="TextBox 2"/>
          <p:cNvSpPr txBox="1"/>
          <p:nvPr/>
        </p:nvSpPr>
        <p:spPr>
          <a:xfrm>
            <a:off x="228600" y="1600200"/>
            <a:ext cx="6553200" cy="3170099"/>
          </a:xfrm>
          <a:prstGeom prst="rect">
            <a:avLst/>
          </a:prstGeom>
          <a:noFill/>
        </p:spPr>
        <p:txBody>
          <a:bodyPr wrap="square" rtlCol="0">
            <a:spAutoFit/>
          </a:bodyPr>
          <a:lstStyle/>
          <a:p>
            <a:pPr marL="342900" indent="-342900">
              <a:buBlip>
                <a:blip r:embed="rId4"/>
              </a:buBlip>
            </a:pPr>
            <a:r>
              <a:rPr lang="en-US" sz="3200" b="1" dirty="0">
                <a:solidFill>
                  <a:srgbClr val="FFC000"/>
                </a:solidFill>
              </a:rPr>
              <a:t> </a:t>
            </a:r>
            <a:r>
              <a:rPr lang="en-US" sz="4000" b="1" dirty="0">
                <a:solidFill>
                  <a:srgbClr val="FFC000"/>
                </a:solidFill>
              </a:rPr>
              <a:t>An out for </a:t>
            </a:r>
            <a:endParaRPr lang="en-US" sz="4000" b="1" dirty="0" smtClean="0">
              <a:solidFill>
                <a:srgbClr val="FFC000"/>
              </a:solidFill>
            </a:endParaRPr>
          </a:p>
          <a:p>
            <a:pPr marL="342900" indent="-342900"/>
            <a:r>
              <a:rPr lang="en-US" sz="4000" b="1" dirty="0" smtClean="0">
                <a:solidFill>
                  <a:srgbClr val="FFC000"/>
                </a:solidFill>
              </a:rPr>
              <a:t>batting </a:t>
            </a:r>
            <a:r>
              <a:rPr lang="en-US" sz="4000" b="1" dirty="0">
                <a:solidFill>
                  <a:srgbClr val="FFC000"/>
                </a:solidFill>
              </a:rPr>
              <a:t>out of </a:t>
            </a:r>
            <a:r>
              <a:rPr lang="en-US" sz="4000" b="1" dirty="0" smtClean="0">
                <a:solidFill>
                  <a:srgbClr val="FFC000"/>
                </a:solidFill>
              </a:rPr>
              <a:t>order </a:t>
            </a:r>
          </a:p>
          <a:p>
            <a:pPr marL="342900" indent="-342900"/>
            <a:r>
              <a:rPr lang="en-US" sz="4000" b="1" dirty="0" smtClean="0">
                <a:solidFill>
                  <a:srgbClr val="FFC000"/>
                </a:solidFill>
              </a:rPr>
              <a:t>supersedes </a:t>
            </a:r>
            <a:r>
              <a:rPr lang="en-US" sz="4000" b="1" dirty="0">
                <a:solidFill>
                  <a:srgbClr val="FFC000"/>
                </a:solidFill>
              </a:rPr>
              <a:t>an out </a:t>
            </a:r>
            <a:endParaRPr lang="en-US" sz="4000" b="1" dirty="0" smtClean="0">
              <a:solidFill>
                <a:srgbClr val="FFC000"/>
              </a:solidFill>
            </a:endParaRPr>
          </a:p>
          <a:p>
            <a:pPr marL="342900" indent="-342900"/>
            <a:r>
              <a:rPr lang="en-US" sz="4000" b="1" dirty="0" smtClean="0">
                <a:solidFill>
                  <a:srgbClr val="FFC000"/>
                </a:solidFill>
              </a:rPr>
              <a:t>made </a:t>
            </a:r>
            <a:r>
              <a:rPr lang="en-US" sz="4000" b="1" dirty="0">
                <a:solidFill>
                  <a:srgbClr val="FFC000"/>
                </a:solidFill>
              </a:rPr>
              <a:t>by </a:t>
            </a:r>
            <a:r>
              <a:rPr lang="en-US" sz="4000" b="1" dirty="0" smtClean="0">
                <a:solidFill>
                  <a:srgbClr val="FFC000"/>
                </a:solidFill>
              </a:rPr>
              <a:t>the improper batter </a:t>
            </a:r>
          </a:p>
          <a:p>
            <a:pPr marL="342900" indent="-342900"/>
            <a:r>
              <a:rPr lang="en-US" sz="4000" b="1" dirty="0" smtClean="0">
                <a:solidFill>
                  <a:srgbClr val="FFC000"/>
                </a:solidFill>
              </a:rPr>
              <a:t>on </a:t>
            </a:r>
            <a:r>
              <a:rPr lang="en-US" sz="4000" b="1" dirty="0">
                <a:solidFill>
                  <a:srgbClr val="FFC000"/>
                </a:solidFill>
              </a:rPr>
              <a:t>a play.</a:t>
            </a: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a:off x="3886200" y="1524000"/>
            <a:ext cx="5791200" cy="4874089"/>
          </a:xfrm>
          <a:prstGeom prst="rect">
            <a:avLst/>
          </a:prstGeom>
          <a:noFill/>
          <a:ln w="9525">
            <a:noFill/>
            <a:miter lim="800000"/>
            <a:headEnd/>
            <a:tailEnd/>
          </a:ln>
        </p:spPr>
      </p:pic>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3" name="TextBox 2"/>
          <p:cNvSpPr txBox="1"/>
          <p:nvPr/>
        </p:nvSpPr>
        <p:spPr>
          <a:xfrm>
            <a:off x="228600" y="2133600"/>
            <a:ext cx="6553200" cy="3170099"/>
          </a:xfrm>
          <a:prstGeom prst="rect">
            <a:avLst/>
          </a:prstGeom>
          <a:noFill/>
        </p:spPr>
        <p:txBody>
          <a:bodyPr wrap="square" rtlCol="0">
            <a:spAutoFit/>
          </a:bodyPr>
          <a:lstStyle/>
          <a:p>
            <a:pPr marL="342900" indent="-342900">
              <a:buBlip>
                <a:blip r:embed="rId4"/>
              </a:buBlip>
            </a:pPr>
            <a:r>
              <a:rPr lang="en-US" sz="3200" b="1" dirty="0">
                <a:solidFill>
                  <a:srgbClr val="FFC000"/>
                </a:solidFill>
              </a:rPr>
              <a:t> </a:t>
            </a:r>
            <a:r>
              <a:rPr lang="en-US" sz="4000" b="1" dirty="0">
                <a:solidFill>
                  <a:srgbClr val="FFC000"/>
                </a:solidFill>
              </a:rPr>
              <a:t>While the improper </a:t>
            </a:r>
            <a:endParaRPr lang="en-US" sz="4000" b="1" dirty="0" smtClean="0">
              <a:solidFill>
                <a:srgbClr val="FFC000"/>
              </a:solidFill>
            </a:endParaRPr>
          </a:p>
          <a:p>
            <a:pPr marL="342900" indent="-342900"/>
            <a:r>
              <a:rPr lang="en-US" sz="4000" b="1" dirty="0" smtClean="0">
                <a:solidFill>
                  <a:srgbClr val="FFC000"/>
                </a:solidFill>
              </a:rPr>
              <a:t>batter </a:t>
            </a:r>
            <a:r>
              <a:rPr lang="en-US" sz="4000" b="1" dirty="0">
                <a:solidFill>
                  <a:srgbClr val="FFC000"/>
                </a:solidFill>
              </a:rPr>
              <a:t>is at bat, </a:t>
            </a:r>
            <a:endParaRPr lang="en-US" sz="4000" b="1" dirty="0" smtClean="0">
              <a:solidFill>
                <a:srgbClr val="FFC000"/>
              </a:solidFill>
            </a:endParaRPr>
          </a:p>
          <a:p>
            <a:pPr marL="342900" indent="-342900"/>
            <a:r>
              <a:rPr lang="en-US" sz="4000" b="1" dirty="0" smtClean="0">
                <a:solidFill>
                  <a:srgbClr val="FFC000"/>
                </a:solidFill>
              </a:rPr>
              <a:t>any </a:t>
            </a:r>
            <a:r>
              <a:rPr lang="en-US" sz="4000" b="1" dirty="0">
                <a:solidFill>
                  <a:srgbClr val="FFC000"/>
                </a:solidFill>
              </a:rPr>
              <a:t>advances via stolen base, </a:t>
            </a:r>
            <a:endParaRPr lang="en-US" sz="4000" b="1" dirty="0" smtClean="0">
              <a:solidFill>
                <a:srgbClr val="FFC000"/>
              </a:solidFill>
            </a:endParaRPr>
          </a:p>
          <a:p>
            <a:pPr marL="342900" indent="-342900"/>
            <a:r>
              <a:rPr lang="en-US" sz="4000" b="1" dirty="0" smtClean="0">
                <a:solidFill>
                  <a:srgbClr val="FFC000"/>
                </a:solidFill>
              </a:rPr>
              <a:t>balk</a:t>
            </a:r>
            <a:r>
              <a:rPr lang="en-US" sz="4000" b="1" dirty="0">
                <a:solidFill>
                  <a:srgbClr val="FFC000"/>
                </a:solidFill>
              </a:rPr>
              <a:t>, wild pitch or </a:t>
            </a:r>
            <a:endParaRPr lang="en-US" sz="4000" b="1" dirty="0" smtClean="0">
              <a:solidFill>
                <a:srgbClr val="FFC000"/>
              </a:solidFill>
            </a:endParaRPr>
          </a:p>
          <a:p>
            <a:pPr marL="342900" indent="-342900"/>
            <a:r>
              <a:rPr lang="en-US" sz="4000" b="1" dirty="0" smtClean="0">
                <a:solidFill>
                  <a:srgbClr val="FFC000"/>
                </a:solidFill>
              </a:rPr>
              <a:t>passed </a:t>
            </a:r>
            <a:r>
              <a:rPr lang="en-US" sz="4000" b="1" dirty="0">
                <a:solidFill>
                  <a:srgbClr val="FFC000"/>
                </a:solidFill>
              </a:rPr>
              <a:t>ball are legal.</a:t>
            </a:r>
          </a:p>
        </p:txBody>
      </p:sp>
      <p:sp>
        <p:nvSpPr>
          <p:cNvPr id="5" name="Footer Placeholder 4"/>
          <p:cNvSpPr>
            <a:spLocks noGrp="1"/>
          </p:cNvSpPr>
          <p:nvPr>
            <p:ph type="ftr" sz="quarter" idx="11"/>
          </p:nvPr>
        </p:nvSpPr>
        <p:spPr/>
        <p:txBody>
          <a:bodyPr/>
          <a:lstStyle/>
          <a:p>
            <a:r>
              <a:rPr lang="en-US"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533400" y="1447800"/>
            <a:ext cx="5425913" cy="4572000"/>
          </a:xfrm>
          <a:prstGeom prst="rect">
            <a:avLst/>
          </a:prstGeom>
          <a:noFill/>
          <a:ln w="9525">
            <a:noFill/>
            <a:miter lim="800000"/>
            <a:headEnd/>
            <a:tailEnd/>
          </a:ln>
          <a:effectLst/>
        </p:spPr>
      </p:pic>
      <p:sp>
        <p:nvSpPr>
          <p:cNvPr id="2" name="TextBox 1"/>
          <p:cNvSpPr txBox="1"/>
          <p:nvPr/>
        </p:nvSpPr>
        <p:spPr>
          <a:xfrm>
            <a:off x="1219200" y="381000"/>
            <a:ext cx="6400800" cy="1138773"/>
          </a:xfrm>
          <a:prstGeom prst="rect">
            <a:avLst/>
          </a:prstGeom>
          <a:noFill/>
        </p:spPr>
        <p:txBody>
          <a:bodyPr wrap="square" rtlCol="0">
            <a:spAutoFit/>
          </a:bodyPr>
          <a:lstStyle/>
          <a:p>
            <a:pPr algn="ctr"/>
            <a:r>
              <a:rPr lang="en-US" sz="4000" b="1" dirty="0" smtClean="0">
                <a:solidFill>
                  <a:srgbClr val="FFFF00"/>
                </a:solidFill>
              </a:rPr>
              <a:t>Batting</a:t>
            </a:r>
          </a:p>
          <a:p>
            <a:pPr algn="ctr"/>
            <a:r>
              <a:rPr lang="en-US" sz="2800" dirty="0" smtClean="0">
                <a:solidFill>
                  <a:srgbClr val="FFFF00"/>
                </a:solidFill>
              </a:rPr>
              <a:t>Position </a:t>
            </a:r>
            <a:r>
              <a:rPr lang="en-US" sz="2800" dirty="0">
                <a:solidFill>
                  <a:srgbClr val="FFFF00"/>
                </a:solidFill>
              </a:rPr>
              <a:t>in the Batting </a:t>
            </a:r>
            <a:r>
              <a:rPr lang="en-US" sz="2800" dirty="0" smtClean="0">
                <a:solidFill>
                  <a:srgbClr val="FFFF00"/>
                </a:solidFill>
              </a:rPr>
              <a:t>Order</a:t>
            </a:r>
            <a:endParaRPr lang="en-US" sz="2800" dirty="0">
              <a:solidFill>
                <a:srgbClr val="FFFF00"/>
              </a:solidFill>
            </a:endParaRPr>
          </a:p>
        </p:txBody>
      </p:sp>
      <p:sp>
        <p:nvSpPr>
          <p:cNvPr id="3" name="TextBox 2"/>
          <p:cNvSpPr txBox="1"/>
          <p:nvPr/>
        </p:nvSpPr>
        <p:spPr>
          <a:xfrm>
            <a:off x="2743200" y="2057400"/>
            <a:ext cx="6400800" cy="3046988"/>
          </a:xfrm>
          <a:prstGeom prst="rect">
            <a:avLst/>
          </a:prstGeom>
          <a:noFill/>
        </p:spPr>
        <p:txBody>
          <a:bodyPr wrap="square" rtlCol="0">
            <a:spAutoFit/>
          </a:bodyPr>
          <a:lstStyle/>
          <a:p>
            <a:pPr marL="342900" indent="-342900" algn="ctr">
              <a:buBlip>
                <a:blip r:embed="rId4"/>
              </a:buBlip>
            </a:pPr>
            <a:r>
              <a:rPr lang="en-US" sz="3200" b="1" dirty="0">
                <a:solidFill>
                  <a:srgbClr val="FFC000"/>
                </a:solidFill>
              </a:rPr>
              <a:t> </a:t>
            </a:r>
            <a:r>
              <a:rPr lang="en-US" sz="3200" b="1" dirty="0" smtClean="0">
                <a:solidFill>
                  <a:srgbClr val="FFC000"/>
                </a:solidFill>
              </a:rPr>
              <a:t>    The </a:t>
            </a:r>
            <a:r>
              <a:rPr lang="en-US" sz="3200" b="1" dirty="0">
                <a:solidFill>
                  <a:srgbClr val="FFC000"/>
                </a:solidFill>
              </a:rPr>
              <a:t>improper batter </a:t>
            </a:r>
            <a:endParaRPr lang="en-US" sz="3200" b="1" dirty="0" smtClean="0">
              <a:solidFill>
                <a:srgbClr val="FFC000"/>
              </a:solidFill>
            </a:endParaRPr>
          </a:p>
          <a:p>
            <a:pPr marL="342900" indent="-342900" algn="ctr"/>
            <a:r>
              <a:rPr lang="en-US" sz="3200" b="1" dirty="0" smtClean="0">
                <a:solidFill>
                  <a:srgbClr val="FFC000"/>
                </a:solidFill>
              </a:rPr>
              <a:t>becomes </a:t>
            </a:r>
            <a:r>
              <a:rPr lang="en-US" sz="3200" b="1" dirty="0">
                <a:solidFill>
                  <a:srgbClr val="FFC000"/>
                </a:solidFill>
              </a:rPr>
              <a:t>a proper batter </a:t>
            </a:r>
            <a:endParaRPr lang="en-US" sz="3200" b="1" dirty="0" smtClean="0">
              <a:solidFill>
                <a:srgbClr val="FFC000"/>
              </a:solidFill>
            </a:endParaRPr>
          </a:p>
          <a:p>
            <a:pPr marL="342900" indent="-342900" algn="ctr"/>
            <a:r>
              <a:rPr lang="en-US" sz="3200" b="1" dirty="0" smtClean="0">
                <a:solidFill>
                  <a:srgbClr val="FFC000"/>
                </a:solidFill>
              </a:rPr>
              <a:t>because no </a:t>
            </a:r>
            <a:r>
              <a:rPr lang="en-US" sz="3200" b="1" dirty="0">
                <a:solidFill>
                  <a:srgbClr val="FFC000"/>
                </a:solidFill>
              </a:rPr>
              <a:t>appeal is properly made </a:t>
            </a:r>
            <a:endParaRPr lang="en-US" sz="3200" b="1" dirty="0" smtClean="0">
              <a:solidFill>
                <a:srgbClr val="FFC000"/>
              </a:solidFill>
            </a:endParaRPr>
          </a:p>
          <a:p>
            <a:pPr marL="342900" indent="-342900" algn="ctr"/>
            <a:r>
              <a:rPr lang="en-US" sz="3200" b="1" dirty="0" smtClean="0">
                <a:solidFill>
                  <a:srgbClr val="FFC000"/>
                </a:solidFill>
              </a:rPr>
              <a:t>the </a:t>
            </a:r>
            <a:r>
              <a:rPr lang="en-US" sz="3200" b="1" dirty="0">
                <a:solidFill>
                  <a:srgbClr val="FFC000"/>
                </a:solidFill>
              </a:rPr>
              <a:t>next legal batter shall be </a:t>
            </a:r>
            <a:endParaRPr lang="en-US" sz="3200" b="1" dirty="0" smtClean="0">
              <a:solidFill>
                <a:srgbClr val="FFC000"/>
              </a:solidFill>
            </a:endParaRPr>
          </a:p>
          <a:p>
            <a:pPr marL="342900" indent="-342900" algn="ctr"/>
            <a:r>
              <a:rPr lang="en-US" sz="3200" b="1" dirty="0" smtClean="0">
                <a:solidFill>
                  <a:srgbClr val="FFC000"/>
                </a:solidFill>
              </a:rPr>
              <a:t>the </a:t>
            </a:r>
            <a:r>
              <a:rPr lang="en-US" sz="3200" b="1" dirty="0">
                <a:solidFill>
                  <a:srgbClr val="FFC000"/>
                </a:solidFill>
              </a:rPr>
              <a:t>name that follows </a:t>
            </a:r>
            <a:endParaRPr lang="en-US" sz="3200" b="1" dirty="0" smtClean="0">
              <a:solidFill>
                <a:srgbClr val="FFC000"/>
              </a:solidFill>
            </a:endParaRPr>
          </a:p>
          <a:p>
            <a:pPr marL="342900" indent="-342900" algn="ctr"/>
            <a:r>
              <a:rPr lang="en-US" sz="3200" b="1" dirty="0" smtClean="0">
                <a:solidFill>
                  <a:srgbClr val="FFC000"/>
                </a:solidFill>
              </a:rPr>
              <a:t>the </a:t>
            </a:r>
            <a:r>
              <a:rPr lang="en-US" sz="3200" b="1" dirty="0">
                <a:solidFill>
                  <a:srgbClr val="FFC000"/>
                </a:solidFill>
              </a:rPr>
              <a:t>legalized batter in the lineup.</a:t>
            </a:r>
          </a:p>
        </p:txBody>
      </p:sp>
      <p:sp>
        <p:nvSpPr>
          <p:cNvPr id="5" name="Footer Placeholder 4"/>
          <p:cNvSpPr>
            <a:spLocks noGrp="1"/>
          </p:cNvSpPr>
          <p:nvPr>
            <p:ph type="ftr" sz="quarter" idx="11"/>
          </p:nvPr>
        </p:nvSpPr>
        <p:spPr/>
        <p:txBody>
          <a:bodyPr/>
          <a:lstStyle/>
          <a:p>
            <a:r>
              <a:rPr lang="en-US" dirty="0" smtClean="0">
                <a:solidFill>
                  <a:schemeClr val="bg1">
                    <a:lumMod val="95000"/>
                    <a:lumOff val="5000"/>
                  </a:schemeClr>
                </a:solidFill>
              </a:rPr>
              <a:t>Baseball Training Presentation             created by John Hickey</a:t>
            </a:r>
            <a:endParaRPr lang="en-US" dirty="0">
              <a:solidFill>
                <a:schemeClr val="bg1">
                  <a:lumMod val="95000"/>
                  <a:lumOff val="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TotalTime>
  <Words>3365</Words>
  <Application>Microsoft Office PowerPoint</Application>
  <PresentationFormat>On-screen Show (4:3)</PresentationFormat>
  <Paragraphs>610</Paragraphs>
  <Slides>65</Slides>
  <Notes>65</Notes>
  <HiddenSlides>0</HiddenSlides>
  <MMClips>1</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103</cp:revision>
  <dcterms:created xsi:type="dcterms:W3CDTF">2012-02-26T03:55:44Z</dcterms:created>
  <dcterms:modified xsi:type="dcterms:W3CDTF">2012-03-01T14:17:00Z</dcterms:modified>
</cp:coreProperties>
</file>