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260" r:id="rId4"/>
    <p:sldId id="261" r:id="rId5"/>
    <p:sldId id="262" r:id="rId6"/>
    <p:sldId id="263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3" r:id="rId41"/>
    <p:sldId id="304" r:id="rId42"/>
    <p:sldId id="305" r:id="rId43"/>
    <p:sldId id="306" r:id="rId44"/>
    <p:sldId id="307" r:id="rId45"/>
    <p:sldId id="309" r:id="rId46"/>
    <p:sldId id="31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0" r:id="rId57"/>
    <p:sldId id="329" r:id="rId58"/>
    <p:sldId id="33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3366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5AE26-8B81-40BC-BC02-13591FA51B8C}" type="datetimeFigureOut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DD840-0F31-4386-A803-9F46361F07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5975D-0E78-4E12-B340-50AC9B7A1CE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72E79-E2BC-4145-B82C-5550E425F0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D7B3E-54E1-48A4-80AA-E7556C83C37F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2F111-EC25-4FAE-8D96-881CCCA163BA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07F1B-3F3F-4B3B-8EC2-BC0ED23C94A4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F9355-25A3-4307-AF4C-294F3960E28A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F6F8-B91D-4412-A0BF-2F2B7CDA9CE6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46F19-59E9-4BF6-BFBF-C8BD385C1CCD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11156-AD90-4AF2-8B45-7A768EB73ADC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045D5-915A-467C-9C9E-F5661E8DC0E9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005E-5D91-4576-B5C3-A174D2647F5B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11721-6650-45FF-BFCE-A39FB0F1C630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05980-9C19-482E-8144-17E60DFC8198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73BC6-03A3-4E74-B633-A938C2E8CB56}" type="datetime1">
              <a:rPr lang="en-US" smtClean="0"/>
              <a:pPr/>
              <a:t>3/4/2012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9D0A2-FB7C-46F0-B726-A0788D180B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hecompletepitcher.com/pitching_mechanics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4.png"/><Relationship Id="rId4" Type="http://schemas.openxmlformats.org/officeDocument/2006/relationships/image" Target="../media/image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1.png"/><Relationship Id="rId4" Type="http://schemas.openxmlformats.org/officeDocument/2006/relationships/image" Target="../media/image3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9.wav"/><Relationship Id="rId6" Type="http://schemas.openxmlformats.org/officeDocument/2006/relationships/image" Target="../media/image11.png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1.wav"/><Relationship Id="rId1" Type="http://schemas.openxmlformats.org/officeDocument/2006/relationships/audio" Target="../media/audio10.wav"/><Relationship Id="rId6" Type="http://schemas.openxmlformats.org/officeDocument/2006/relationships/image" Target="../media/image16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"/>
            <a:ext cx="695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626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lephant" pitchFamily="18" charset="0"/>
              </a:rPr>
              <a:t>NEMOA</a:t>
            </a:r>
            <a:r>
              <a:rPr lang="en-US" dirty="0" smtClean="0"/>
              <a:t> Baseball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1905000"/>
            <a:ext cx="472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Franklin Gothic Heavy" pitchFamily="34" charset="0"/>
              </a:rPr>
              <a:t>Baseball </a:t>
            </a:r>
            <a:r>
              <a:rPr lang="en-US" sz="4400" dirty="0" smtClean="0">
                <a:latin typeface="Franklin Gothic Heavy" pitchFamily="34" charset="0"/>
              </a:rPr>
              <a:t>Umpire Training</a:t>
            </a:r>
          </a:p>
          <a:p>
            <a:pPr algn="ctr"/>
            <a:r>
              <a:rPr lang="en-US" sz="1200" dirty="0" smtClean="0"/>
              <a:t>PowerPoint created by John Hickey, 2012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Baseball Training Presentation             created by John Hickey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6-1-1</a:t>
            </a:r>
          </a:p>
          <a:p>
            <a:pPr algn="ctr"/>
            <a:r>
              <a:rPr lang="en-US" sz="4000" b="1" dirty="0" smtClean="0"/>
              <a:t>Pitching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3352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800" b="1" dirty="0" smtClean="0">
                <a:solidFill>
                  <a:srgbClr val="800000"/>
                </a:solidFill>
              </a:rPr>
              <a:t>Legal.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1430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3200" b="1" dirty="0" smtClean="0"/>
              <a:t>Situation: </a:t>
            </a:r>
          </a:p>
          <a:p>
            <a:pPr marL="342900" lvl="0" indent="-342900"/>
            <a:r>
              <a:rPr lang="en-US" sz="3200" b="1" dirty="0" smtClean="0"/>
              <a:t>Runner on 3rd, Pitcher steps on the rubber, </a:t>
            </a:r>
          </a:p>
          <a:p>
            <a:pPr marL="342900" lvl="0" indent="-342900"/>
            <a:r>
              <a:rPr lang="en-US" sz="3200" b="1" dirty="0" smtClean="0"/>
              <a:t>glove hand in front pitching hand down at side,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8956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2800" b="1" dirty="0" smtClean="0"/>
              <a:t>Gets the sign then brings hands together and stops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39624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2800" b="1" dirty="0" smtClean="0"/>
              <a:t>Immediately brings hands together to take sign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50292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2800" b="1" dirty="0" smtClean="0"/>
              <a:t>Gets the sign then begins delivery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6800" y="4495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800" b="1" dirty="0" smtClean="0">
                <a:solidFill>
                  <a:srgbClr val="800000"/>
                </a:solidFill>
              </a:rPr>
              <a:t>Legal.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55626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800" b="1" dirty="0" smtClean="0">
                <a:solidFill>
                  <a:srgbClr val="800000"/>
                </a:solidFill>
              </a:rPr>
              <a:t>Legal.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95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This is a Balk.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R1 on 3rd, Pitcher steps on rubber with hands together in front of body, then drops pitching hand to side and stops. </a:t>
            </a:r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5791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95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"Balk" with runners, 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illegal pitch without.</a:t>
            </a:r>
          </a:p>
          <a:p>
            <a:pPr algn="ctr"/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F1 steps with both hands together, moves his non-pivot foot behind the rubber then stops</a:t>
            </a:r>
          </a:p>
          <a:p>
            <a:endParaRPr lang="en-US" sz="4000" b="1" dirty="0" smtClean="0"/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958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Legal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With one hand at his side and one in front of his body the pitcher brings hands together, pauses,</a:t>
            </a:r>
          </a:p>
          <a:p>
            <a:endParaRPr lang="en-US" sz="4000" b="1" dirty="0" smtClean="0"/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6-1-2</a:t>
            </a:r>
          </a:p>
          <a:p>
            <a:pPr algn="ctr"/>
            <a:r>
              <a:rPr lang="en-US" sz="4000" b="1" dirty="0" smtClean="0"/>
              <a:t>Pitching in the WIND-UP</a:t>
            </a:r>
            <a:endParaRPr lang="en-US" sz="4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2098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en-US" sz="4000" b="1" dirty="0" smtClean="0"/>
              <a:t>The pitcher’s non-pivot foot can be in any position on or behind the line extending through the front edge of the pitching plate.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6-1-2</a:t>
            </a:r>
          </a:p>
          <a:p>
            <a:pPr algn="ctr"/>
            <a:r>
              <a:rPr lang="en-US" sz="4000" b="1" dirty="0" smtClean="0"/>
              <a:t>Pitching in the WIND-UP</a:t>
            </a:r>
            <a:endParaRPr lang="en-US" sz="4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2209800"/>
            <a:ext cx="8153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en-US" sz="4000" b="1" dirty="0" smtClean="0"/>
              <a:t>The pitcher is limited </a:t>
            </a:r>
          </a:p>
          <a:p>
            <a:pPr marL="342900" lvl="0" indent="-342900" algn="ctr"/>
            <a:r>
              <a:rPr lang="en-US" sz="4000" b="1" dirty="0" smtClean="0"/>
              <a:t>to 2 pumps or rotations, </a:t>
            </a:r>
          </a:p>
          <a:p>
            <a:pPr marL="342900" lvl="0" indent="-342900" algn="ctr"/>
            <a:r>
              <a:rPr lang="en-US" sz="4000" b="1" dirty="0" smtClean="0"/>
              <a:t>once he starts his movement he must continue the motion without interrupting or alteration.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6-1-2</a:t>
            </a:r>
          </a:p>
          <a:p>
            <a:pPr algn="ctr"/>
            <a:r>
              <a:rPr lang="en-US" sz="4000" b="1" dirty="0" smtClean="0"/>
              <a:t>Pitching in the WIND-UP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2004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4000" b="1" dirty="0" smtClean="0"/>
              <a:t> 1) step forward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en-US" sz="4000" b="1" dirty="0" smtClean="0"/>
              <a:t>During delivery, the pitcher may </a:t>
            </a:r>
          </a:p>
          <a:p>
            <a:pPr marL="342900" lvl="0" indent="-342900" algn="ctr"/>
            <a:r>
              <a:rPr lang="en-US" sz="4000" b="1" dirty="0" smtClean="0"/>
              <a:t>lift his non-pivot foot in a: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1148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4000" b="1" dirty="0" smtClean="0"/>
              <a:t> 2) step sideways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953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4000" b="1" dirty="0" smtClean="0"/>
              <a:t> 3) step backwards and forwards.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6-1-2</a:t>
            </a:r>
          </a:p>
          <a:p>
            <a:pPr algn="ctr"/>
            <a:r>
              <a:rPr lang="en-US" sz="4000" b="1" dirty="0" smtClean="0"/>
              <a:t>Pitching in the WIND-UP</a:t>
            </a:r>
            <a:endParaRPr lang="en-US" sz="4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6002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4000" b="1" dirty="0" smtClean="0"/>
              <a:t>After the pitcher has placed his pivot </a:t>
            </a:r>
          </a:p>
          <a:p>
            <a:pPr marL="342900" lvl="0" indent="-342900"/>
            <a:r>
              <a:rPr lang="en-US" sz="4000" b="1" dirty="0" smtClean="0"/>
              <a:t>foot clearly behind the pitcher’s </a:t>
            </a:r>
          </a:p>
          <a:p>
            <a:pPr marL="342900" lvl="0" indent="-342900"/>
            <a:r>
              <a:rPr lang="en-US" sz="4000" b="1" dirty="0" smtClean="0"/>
              <a:t>plate, he has the right to throw or </a:t>
            </a:r>
          </a:p>
          <a:p>
            <a:pPr marL="342900" lvl="0" indent="-342900"/>
            <a:r>
              <a:rPr lang="en-US" sz="4000" b="1" dirty="0" smtClean="0"/>
              <a:t>feint to any occupied base.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303455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4000" b="1" dirty="0" smtClean="0"/>
              <a:t>Once he clearly steps and places his </a:t>
            </a:r>
          </a:p>
          <a:p>
            <a:pPr marL="342900" lvl="0" indent="-342900"/>
            <a:r>
              <a:rPr lang="en-US" sz="4000" b="1" dirty="0" smtClean="0"/>
              <a:t>pivot foot behind the pitching plate </a:t>
            </a:r>
          </a:p>
          <a:p>
            <a:pPr marL="342900" lvl="0" indent="-342900"/>
            <a:r>
              <a:rPr lang="en-US" sz="4000" b="1" dirty="0" smtClean="0"/>
              <a:t>he may assume the set position.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8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6-1-3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Pitching from the SET POSITION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4800" b="1" dirty="0" smtClean="0"/>
              <a:t>  The pitching restriction </a:t>
            </a:r>
          </a:p>
          <a:p>
            <a:pPr marL="342900" indent="-342900"/>
            <a:r>
              <a:rPr lang="en-US" sz="4800" b="1" dirty="0" smtClean="0"/>
              <a:t>begins as soon as the pitcher</a:t>
            </a:r>
          </a:p>
          <a:p>
            <a:pPr marL="342900" indent="-342900"/>
            <a:r>
              <a:rPr lang="en-US" sz="4800" b="1" dirty="0" smtClean="0"/>
              <a:t>intentionally contacts </a:t>
            </a:r>
          </a:p>
          <a:p>
            <a:pPr marL="342900" indent="-342900"/>
            <a:r>
              <a:rPr lang="en-US" sz="4800" b="1" dirty="0" smtClean="0"/>
              <a:t>the pitcher’s plate.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4" descr="http://4.bp.blogspot.com/-KzquMNZL_Ds/TaGJbWLPj1I/AAAAAAAAAME/QuFFmji3Aco/s1600/S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10000"/>
            <a:ext cx="1995713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6-1-3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Pitching from the SET POSITION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4800" b="1" dirty="0" smtClean="0"/>
              <a:t>  The pitcher may hold the ball in the glove or pitching hand.</a:t>
            </a:r>
            <a:endParaRPr lang="en-US" sz="2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37338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4800" b="1" dirty="0" smtClean="0"/>
              <a:t> With or without the ball the pitching hand shall be down at his side or behind his back.</a:t>
            </a:r>
            <a:endParaRPr lang="en-US" sz="20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"/>
            <a:ext cx="695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38600" y="2057400"/>
            <a:ext cx="4724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Franklin Gothic Heavy" pitchFamily="34" charset="0"/>
              </a:rPr>
              <a:t>Baseball </a:t>
            </a:r>
            <a:r>
              <a:rPr lang="en-US" sz="4400" dirty="0" smtClean="0">
                <a:latin typeface="Franklin Gothic Heavy" pitchFamily="34" charset="0"/>
              </a:rPr>
              <a:t>Training Presentation</a:t>
            </a:r>
          </a:p>
          <a:p>
            <a:pPr algn="ctr"/>
            <a:r>
              <a:rPr lang="en-US" sz="4400" dirty="0" smtClean="0">
                <a:latin typeface="Franklin Gothic Heavy" pitchFamily="34" charset="0"/>
              </a:rPr>
              <a:t> NFHS Rule 6</a:t>
            </a:r>
          </a:p>
          <a:p>
            <a:pPr algn="ctr"/>
            <a:r>
              <a:rPr lang="en-US" sz="4400" dirty="0" smtClean="0">
                <a:latin typeface="Franklin Gothic Heavy" pitchFamily="34" charset="0"/>
              </a:rPr>
              <a:t>Pitching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pic>
        <p:nvPicPr>
          <p:cNvPr id="6" name="Picture 4" descr="http://files.leagueathletics.com/Images/Club/1398/baseball_pitch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143000"/>
            <a:ext cx="3352800" cy="4889502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5908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4000" b="1" dirty="0" smtClean="0"/>
              <a:t> non pivot foot shall be in front of the line extending through the front of the pitching plate.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en-US" sz="4000" b="1" dirty="0" smtClean="0"/>
              <a:t>Before starting his delivery his entire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5720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4000" b="1" dirty="0" smtClean="0"/>
              <a:t> Pivot Foot in contact with or directly in front and within the edges of the pitching plate.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4572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6-1-3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Pitching from the SET POSITION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6-1-32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Pitching from the SET POSITION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9812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4800" b="1" dirty="0" smtClean="0"/>
              <a:t>  The pitcher shall go to the set position without interruption and in one continuous motion.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6-1-32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Pitching from the SET POSITION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45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4800" b="1" dirty="0" smtClean="0"/>
              <a:t>        </a:t>
            </a:r>
            <a:r>
              <a:rPr lang="en-US" sz="3200" b="1" dirty="0" smtClean="0"/>
              <a:t>The pitcher shall come to a </a:t>
            </a:r>
          </a:p>
          <a:p>
            <a:pPr marL="342900" indent="-342900"/>
            <a:r>
              <a:rPr lang="en-US" sz="3200" b="1" dirty="0"/>
              <a:t> </a:t>
            </a:r>
            <a:r>
              <a:rPr lang="en-US" sz="3200" b="1" dirty="0" smtClean="0"/>
              <a:t>              complete and discernible stop </a:t>
            </a:r>
          </a:p>
          <a:p>
            <a:pPr marL="342900" indent="-342900" algn="ctr"/>
            <a:r>
              <a:rPr lang="en-US" sz="2800" b="1" dirty="0" smtClean="0"/>
              <a:t>(a change in direction is not an acceptable stop)</a:t>
            </a:r>
          </a:p>
          <a:p>
            <a:pPr marL="342900" indent="-342900" algn="ctr"/>
            <a:r>
              <a:rPr lang="en-US" sz="3200" b="1" dirty="0" smtClean="0"/>
              <a:t>with the ball in both hands in front of his body</a:t>
            </a:r>
          </a:p>
          <a:p>
            <a:pPr marL="342900" indent="-342900" algn="ctr"/>
            <a:r>
              <a:rPr lang="en-US" sz="3200" b="1" dirty="0" smtClean="0"/>
              <a:t>and his glove at or below his chin.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0" y="45720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Blip>
                <a:blip r:embed="rId3"/>
              </a:buBlip>
            </a:pPr>
            <a:r>
              <a:rPr lang="en-US" sz="3200" b="1" dirty="0" smtClean="0"/>
              <a:t>  Only 1 stretch may be made.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54864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http://www.thecompletepitcher.com/pitching_mechanics.htm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6-1-32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Pitching from the SET POSITION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4800" b="1" dirty="0" smtClean="0"/>
              <a:t> </a:t>
            </a:r>
            <a:r>
              <a:rPr lang="en-US" sz="3200" b="1" dirty="0" smtClean="0"/>
              <a:t>Any time prior to a delivery motion the pitcher may turn on his pivot foot or lift and jump to step with the non pivot foot towards a base while throwing or feinting to that base.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4800" b="1" dirty="0" smtClean="0"/>
              <a:t> </a:t>
            </a:r>
            <a:r>
              <a:rPr lang="en-US" sz="3200" b="1" dirty="0" smtClean="0"/>
              <a:t>Or he may step with the pivot foot backward but must be partially within the 24" plate.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6-1-32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Pitching from the SET POSITION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4800" b="1" dirty="0" smtClean="0"/>
              <a:t> </a:t>
            </a:r>
            <a:r>
              <a:rPr lang="en-US" sz="3200" b="1" dirty="0" smtClean="0"/>
              <a:t>Any time prior to a delivery motion the pitcher may turn on his pivot foot or lift and jump to step with the non pivot foot towards a base while throwing or feinting to that base.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44196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4800" b="1" dirty="0" smtClean="0"/>
              <a:t> </a:t>
            </a:r>
            <a:r>
              <a:rPr lang="en-US" sz="3200" b="1" dirty="0" smtClean="0"/>
              <a:t>Only after the pivot foot is clearly place on the ground he has the right to feint or throw.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00000"/>
                </a:solidFill>
              </a:rPr>
              <a:t>6-1-32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Pitching from the SET POSITION</a:t>
            </a:r>
            <a:endParaRPr lang="en-US" sz="4000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76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US" sz="4000" b="1" dirty="0" smtClean="0"/>
              <a:t> Be aware of left handed pitchers throwing prior to the pivot foot on the ground.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37338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Blip>
                <a:blip r:embed="rId3"/>
              </a:buBlip>
            </a:pPr>
            <a:r>
              <a:rPr lang="en-US" sz="3200" b="1" dirty="0" smtClean="0">
                <a:solidFill>
                  <a:srgbClr val="800000"/>
                </a:solidFill>
              </a:rPr>
              <a:t>This would be a “Dead Ball," </a:t>
            </a:r>
          </a:p>
          <a:p>
            <a:pPr marL="342900" indent="-342900" algn="ctr"/>
            <a:r>
              <a:rPr lang="en-US" sz="3200" b="1" dirty="0" smtClean="0">
                <a:solidFill>
                  <a:srgbClr val="800000"/>
                </a:solidFill>
              </a:rPr>
              <a:t>a </a:t>
            </a:r>
            <a:r>
              <a:rPr lang="en-US" sz="3200" b="1" u="sng" dirty="0" smtClean="0">
                <a:solidFill>
                  <a:srgbClr val="800000"/>
                </a:solidFill>
              </a:rPr>
              <a:t>Balk</a:t>
            </a:r>
            <a:r>
              <a:rPr lang="en-US" sz="3200" b="1" dirty="0" smtClean="0">
                <a:solidFill>
                  <a:srgbClr val="800000"/>
                </a:solidFill>
              </a:rPr>
              <a:t> with runners.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95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Legal as long as pivot foot 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is on the ground.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Left handed F1 in set position, R1 on 1st, F1 steps back off with the pivot and throws to 1st without stepping .</a:t>
            </a:r>
          </a:p>
          <a:p>
            <a:endParaRPr lang="en-US" sz="4000" b="1" dirty="0" smtClean="0"/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“Balk!”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R1 on 1st, with ball in glove and pitching hand down at his side, takes sign, then removes ball from glove and goes into set position.</a:t>
            </a:r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6482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Legal.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R1 on 2nd, F1 stretches then sets, R1 stealing 3rd, while in contact F1 steps towards 3rd and throws to put out runner.</a:t>
            </a:r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4196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Legal.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After the pitcher becomes set 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it would be a Balk.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R1 on 1st, F1 in set position in a wide stance, he lifts his non pivot foot to shorten stance, then returns to wide stance, during his stretch and before his stop.			</a:t>
            </a:r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6-1-1</a:t>
            </a:r>
          </a:p>
          <a:p>
            <a:pPr algn="ctr"/>
            <a:r>
              <a:rPr lang="en-US" sz="4000" b="1" dirty="0" smtClean="0"/>
              <a:t>Pitching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657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The pitcher shall take his sign from the catcher with his pivot foot in contact with the pitching plate.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The pitcher shall face the batter from either the windup or set position, determined by the positioning of his feet.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114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Legal. </a:t>
            </a:r>
            <a:r>
              <a:rPr lang="en-US" sz="4000" b="1" dirty="0">
                <a:solidFill>
                  <a:srgbClr val="800000"/>
                </a:solidFill>
              </a:rPr>
              <a:t> </a:t>
            </a:r>
            <a:r>
              <a:rPr lang="en-US" sz="4000" b="1" dirty="0" smtClean="0">
                <a:solidFill>
                  <a:srgbClr val="800000"/>
                </a:solidFill>
              </a:rPr>
              <a:t> Stopping is only required before a pitch.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R1 on 1st, F1 stretches and without stopping steps and throws to first.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343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"Balk"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458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Right handed F1 assumes the set position as a left handed pitcher to keep R1 close @ 1st.</a:t>
            </a:r>
          </a:p>
          <a:p>
            <a:pPr algn="ctr"/>
            <a:endParaRPr lang="en-US" sz="1400" b="1" dirty="0" smtClean="0"/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2672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“Balk.”   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The pitcher must come set 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with his glove at or below his chin.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With runners on, F1 from the set position and both hands in front of his body comes to a stop over top his head.</a:t>
            </a:r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Situation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733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Ruling:  “Balk.” The pitcher must go to set in one continuous motion.   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Awards: R1, home; R2, 2nd base.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9906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R1 on 3rd, R2 on 1st, F1 in contact with rubber and not yet set, brings hand to mouth and distinctly wipes.</a:t>
            </a:r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533400"/>
            <a:ext cx="695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626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lephant" pitchFamily="18" charset="0"/>
              </a:rPr>
              <a:t>NEMOA</a:t>
            </a:r>
            <a:r>
              <a:rPr lang="en-US" dirty="0" smtClean="0"/>
              <a:t> Baseball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38600" y="2057400"/>
            <a:ext cx="472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Franklin Gothic Heavy" pitchFamily="34" charset="0"/>
              </a:rPr>
              <a:t>Pitching </a:t>
            </a:r>
          </a:p>
          <a:p>
            <a:pPr algn="ctr"/>
            <a:r>
              <a:rPr lang="en-US" sz="6600" dirty="0" smtClean="0">
                <a:latin typeface="Franklin Gothic Heavy" pitchFamily="34" charset="0"/>
              </a:rPr>
              <a:t>Infractions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783662"/>
            <a:ext cx="3352800" cy="52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Franklin Gothic Heavy" pitchFamily="34" charset="0"/>
              </a:rPr>
              <a:t>Pitching Infractions:</a:t>
            </a:r>
            <a:endParaRPr lang="en-US" sz="4000" b="1" dirty="0">
              <a:latin typeface="Franklin Gothic Heavy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153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4"/>
              </a:buBlip>
            </a:pPr>
            <a:r>
              <a:rPr lang="en-US" sz="4000" b="1" dirty="0" smtClean="0"/>
              <a:t> </a:t>
            </a:r>
            <a:r>
              <a:rPr lang="en-US" sz="3600" b="1" dirty="0" smtClean="0"/>
              <a:t>a) Applying a foreign substance to the ball.  </a:t>
            </a:r>
            <a:r>
              <a:rPr lang="en-US" sz="3200" b="1" dirty="0" smtClean="0"/>
              <a:t>(dirt, spit, sweat, Vaseline, etc.)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438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4"/>
              </a:buBlip>
            </a:pPr>
            <a:r>
              <a:rPr lang="en-US" sz="3600" b="1" dirty="0" smtClean="0"/>
              <a:t> b) Spitting on the ball or glove.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3200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4"/>
              </a:buBlip>
            </a:pPr>
            <a:r>
              <a:rPr lang="en-US" sz="3600" b="1" dirty="0" smtClean="0"/>
              <a:t> c) Rubbing the ball on the glove, clothing or person, if it defaces the ball.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44196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4"/>
              </a:buBlip>
            </a:pPr>
            <a:r>
              <a:rPr lang="en-US" sz="4000" b="1" dirty="0" smtClean="0"/>
              <a:t> </a:t>
            </a:r>
            <a:r>
              <a:rPr lang="en-US" sz="3600" b="1" dirty="0" smtClean="0"/>
              <a:t>d) Discoloring the ball with dirt.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1054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Penalty: "Dead Ball.“ </a:t>
            </a:r>
            <a:r>
              <a:rPr lang="en-US" sz="2000" b="1" dirty="0" smtClean="0">
                <a:solidFill>
                  <a:srgbClr val="800000"/>
                </a:solidFill>
              </a:rPr>
              <a:t>(Replace the ball.)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5638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</a:rPr>
              <a:t>The pitcher may be ejected. </a:t>
            </a:r>
            <a:r>
              <a:rPr lang="en-US" b="1" dirty="0" smtClean="0">
                <a:solidFill>
                  <a:srgbClr val="800000"/>
                </a:solidFill>
              </a:rPr>
              <a:t>(Umpire’s Judgment.)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686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0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Franklin Gothic Heavy" pitchFamily="34" charset="0"/>
              </a:rPr>
              <a:t>Pitching Infractions:</a:t>
            </a:r>
            <a:endParaRPr lang="en-US" sz="4000" b="1" dirty="0">
              <a:latin typeface="Franklin Gothic Heavy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153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4"/>
              </a:buBlip>
            </a:pPr>
            <a:r>
              <a:rPr lang="en-US" sz="4000" b="1" dirty="0" smtClean="0"/>
              <a:t> </a:t>
            </a:r>
            <a:r>
              <a:rPr lang="en-US" sz="3600" b="1" dirty="0" smtClean="0"/>
              <a:t>e) Bringing the pitching hand in contact with the mouth without distinctly wiping off the pitching hand before it touches the ball. </a:t>
            </a:r>
            <a:endParaRPr lang="en-US" sz="32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810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Penalty: Ball on the batter 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for each occurrence</a:t>
            </a:r>
            <a:endParaRPr lang="en-US" sz="2000" b="1" dirty="0" smtClean="0">
              <a:solidFill>
                <a:srgbClr val="8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686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4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Franklin Gothic Heavy" pitchFamily="34" charset="0"/>
              </a:rPr>
              <a:t>Pitching Infractions:</a:t>
            </a:r>
            <a:endParaRPr lang="en-US" sz="4000" b="1" dirty="0">
              <a:latin typeface="Franklin Gothic Heavy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4"/>
              </a:buBlip>
            </a:pPr>
            <a:r>
              <a:rPr lang="en-US" sz="4000" b="1" dirty="0" smtClean="0"/>
              <a:t> </a:t>
            </a:r>
            <a:r>
              <a:rPr lang="en-US" sz="3200" b="1" dirty="0" smtClean="0"/>
              <a:t>f) Wearing any items on the hands, wrists or arms that may be distracting to the batter.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6670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4"/>
              </a:buBlip>
            </a:pPr>
            <a:r>
              <a:rPr lang="en-US" sz="3200" b="1" dirty="0" smtClean="0"/>
              <a:t>g) Wearing or placing tape, bandages or other foreign material (other than rosin) on the fingers or palm of the pitching hand that could contact the ball.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876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Penalty: Must be corrected 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before next pitch.</a:t>
            </a:r>
            <a:endParaRPr lang="en-US" sz="2000" b="1" dirty="0" smtClean="0">
              <a:solidFill>
                <a:srgbClr val="8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7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Franklin Gothic Heavy" pitchFamily="34" charset="0"/>
              </a:rPr>
              <a:t>Pitching Infractions:</a:t>
            </a:r>
            <a:endParaRPr lang="en-US" sz="4000" b="1" dirty="0">
              <a:latin typeface="Franklin Gothic Heavy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143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h) Wearing a glove/mitt that includes the colors white or gray.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2590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4000" b="1" dirty="0" smtClean="0"/>
              <a:t> </a:t>
            </a:r>
            <a:r>
              <a:rPr lang="en-US" sz="3200" b="1" dirty="0" smtClean="0"/>
              <a:t>I) Wearing exposed undershirt sleeves that are white or gray.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267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Penalty: Must be corrected 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before next pitch.</a:t>
            </a:r>
            <a:endParaRPr lang="en-US" sz="2000" b="1" dirty="0" smtClean="0">
              <a:solidFill>
                <a:srgbClr val="80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33400"/>
            <a:ext cx="6953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5626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Elephant" pitchFamily="18" charset="0"/>
              </a:rPr>
              <a:t>NEMOA</a:t>
            </a:r>
            <a:r>
              <a:rPr lang="en-US" dirty="0" smtClean="0"/>
              <a:t> Baseball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33800" y="914400"/>
            <a:ext cx="472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Franklin Gothic Heavy" pitchFamily="34" charset="0"/>
              </a:rPr>
              <a:t>Delay</a:t>
            </a:r>
          </a:p>
          <a:p>
            <a:pPr algn="ctr"/>
            <a:endParaRPr lang="en-US" sz="6600" dirty="0" smtClean="0">
              <a:latin typeface="Franklin Gothic Heavy" pitchFamily="34" charset="0"/>
            </a:endParaRPr>
          </a:p>
          <a:p>
            <a:pPr algn="ctr"/>
            <a:r>
              <a:rPr lang="en-US" sz="6600" dirty="0" smtClean="0">
                <a:latin typeface="Franklin Gothic Heavy" pitchFamily="34" charset="0"/>
              </a:rPr>
              <a:t>Of</a:t>
            </a:r>
          </a:p>
          <a:p>
            <a:pPr algn="ctr"/>
            <a:r>
              <a:rPr lang="en-US" sz="6600" dirty="0" smtClean="0">
                <a:latin typeface="Franklin Gothic Heavy" pitchFamily="34" charset="0"/>
              </a:rPr>
              <a:t> </a:t>
            </a:r>
          </a:p>
          <a:p>
            <a:pPr algn="ctr"/>
            <a:r>
              <a:rPr lang="en-US" sz="6600" dirty="0" smtClean="0">
                <a:latin typeface="Franklin Gothic Heavy" pitchFamily="34" charset="0"/>
              </a:rPr>
              <a:t>Game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pic>
        <p:nvPicPr>
          <p:cNvPr id="26629" name="Picture 5" descr="http://mlblogsblithescribe.files.wordpress.com/2011/08/20110824-angels-vs-white-sox-conger-looks-asleep-for-blog.jpg?w=5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01" y="1371600"/>
            <a:ext cx="4978399" cy="3733800"/>
          </a:xfrm>
          <a:prstGeom prst="rect">
            <a:avLst/>
          </a:prstGeom>
          <a:noFill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86106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6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6-1-1</a:t>
            </a:r>
          </a:p>
          <a:p>
            <a:pPr algn="ctr"/>
            <a:r>
              <a:rPr lang="en-US" sz="4000" b="1" dirty="0" smtClean="0"/>
              <a:t>Pitching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657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Turning the shoulders after bringing the hands together during or after the stretch is a balk.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The pitching regulations begin when the pitcher intentionally contacts the pitchers plate.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2" descr="http://www.toonpool.com/user/5308/files/the_windup_6324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0"/>
            <a:ext cx="1209294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572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DELAY of GAME</a:t>
            </a:r>
            <a:r>
              <a:rPr lang="en-US" sz="4000" b="1" dirty="0" smtClean="0"/>
              <a:t>: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Penalty:  Pitcher warning, then ejection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Throwing to players other than the catcher with bases empty and batter in box.</a:t>
            </a:r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DELAY of GAME</a:t>
            </a:r>
            <a:r>
              <a:rPr lang="en-US" sz="4000" b="1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962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Penalty: Pitcher shall be removed as pitcher for remainder of the game.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838200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Consuming time conferring with defensive players who have talked with coaches after 3 charged conferences.</a:t>
            </a:r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DELAY of GAME</a:t>
            </a:r>
            <a:r>
              <a:rPr lang="en-US" sz="4000" b="1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962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Penalty: Batter shall be awarded </a:t>
            </a:r>
          </a:p>
          <a:p>
            <a:pPr algn="ctr"/>
            <a:r>
              <a:rPr lang="en-US" sz="4000" b="1" dirty="0" smtClean="0">
                <a:solidFill>
                  <a:srgbClr val="800000"/>
                </a:solidFill>
              </a:rPr>
              <a:t>a ball.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11430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 Failing to make a pitch, attempt a play or a legal feint within 20 seconds after receiving the ball.</a:t>
            </a:r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DELAY of GAME</a:t>
            </a:r>
            <a:r>
              <a:rPr lang="en-US" sz="4000" b="1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Subsequent innings the pitcher may warm up using 5 pitches within 1 minute from time of the 3rd out of the previous inning. </a:t>
            </a:r>
            <a:endParaRPr lang="en-US" sz="32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9144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 Warm up pitches: The starting pitcher and relief pitcher may have 8 warm ups within 1 minute from the time of the first throw..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DELAY of GAME</a:t>
            </a:r>
            <a:r>
              <a:rPr lang="en-US" sz="4000" b="1" dirty="0" smtClean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8956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Penalty: If in the umpire’s judgment it is intentional the pitcher is ejected from the game.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533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&gt;  Intentionally pitch close to or hit a batter with a pitched ball.</a:t>
            </a:r>
          </a:p>
          <a:p>
            <a:pPr algn="ctr"/>
            <a:r>
              <a:rPr lang="en-US" sz="4000" b="1" dirty="0" smtClean="0"/>
              <a:t>Ruling: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48006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00000"/>
                </a:solidFill>
              </a:rPr>
              <a:t>If there is suspicion or doubt, warn both teams and eject on next occurrence by either team.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610600" y="6172200"/>
            <a:ext cx="304800" cy="3048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001000" y="1828800"/>
            <a:ext cx="304800" cy="304800"/>
          </a:xfrm>
          <a:prstGeom prst="rect">
            <a:avLst/>
          </a:prstGeom>
        </p:spPr>
      </p:pic>
      <p:pic>
        <p:nvPicPr>
          <p:cNvPr id="30722" name="Picture 2" descr="http://terrapintrail.com/files/2010/03/032010BSEvsGTech_Bakich_smo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066800"/>
            <a:ext cx="3048000" cy="1976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3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91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5200" y="762000"/>
            <a:ext cx="4953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Cooper Black" pitchFamily="18" charset="0"/>
              </a:rPr>
              <a:t>That’s </a:t>
            </a:r>
          </a:p>
          <a:p>
            <a:pPr algn="ctr"/>
            <a:r>
              <a:rPr lang="en-US" sz="8800" dirty="0" smtClean="0">
                <a:latin typeface="Cooper Black" pitchFamily="18" charset="0"/>
              </a:rPr>
              <a:t>a</a:t>
            </a:r>
          </a:p>
          <a:p>
            <a:pPr algn="ctr"/>
            <a:r>
              <a:rPr lang="en-US" sz="8800" dirty="0" smtClean="0">
                <a:latin typeface="Cooper Black" pitchFamily="18" charset="0"/>
              </a:rPr>
              <a:t>BALK</a:t>
            </a:r>
            <a:endParaRPr lang="en-US" sz="8800" dirty="0">
              <a:latin typeface="Cooper Black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With runner(s) on </a:t>
            </a:r>
          </a:p>
          <a:p>
            <a:pPr algn="ctr"/>
            <a:r>
              <a:rPr lang="en-US" sz="2800" b="1" dirty="0" smtClean="0"/>
              <a:t>and the pitcher in contact with the rubber: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600200"/>
            <a:ext cx="426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Franklin Gothic Demi" pitchFamily="34" charset="0"/>
              </a:rPr>
              <a:t>The pitcher feints toward the batter or first base.</a:t>
            </a:r>
            <a:endParaRPr lang="en-US" sz="540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334000"/>
            <a:ext cx="449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Franklin Gothic Demi" pitchFamily="34" charset="0"/>
              </a:rPr>
              <a:t>     </a:t>
            </a:r>
            <a:r>
              <a:rPr lang="en-US" sz="5400" dirty="0" smtClean="0">
                <a:solidFill>
                  <a:srgbClr val="800000"/>
                </a:solidFill>
                <a:latin typeface="Franklin Gothic Demi" pitchFamily="34" charset="0"/>
              </a:rPr>
              <a:t>“BALK”</a:t>
            </a:r>
          </a:p>
          <a:p>
            <a:r>
              <a:rPr lang="en-US" sz="2800" dirty="0" smtClean="0">
                <a:solidFill>
                  <a:srgbClr val="800000"/>
                </a:solidFill>
                <a:latin typeface="Franklin Gothic Demi" pitchFamily="34" charset="0"/>
              </a:rPr>
              <a:t>Runners advance one base.</a:t>
            </a:r>
            <a:endParaRPr lang="en-US" sz="28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9144000" y="3124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173"/>
            <a:ext cx="9144000" cy="688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With runner(s) on </a:t>
            </a:r>
          </a:p>
          <a:p>
            <a:pPr algn="ctr"/>
            <a:r>
              <a:rPr lang="en-US" sz="2800" b="1" dirty="0" smtClean="0"/>
              <a:t>and the pitcher in contact with the rubber: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15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Franklin Gothic Demi" pitchFamily="34" charset="0"/>
              </a:rPr>
              <a:t>Dropped ball ( intentional or unintentional) that doesn't cross the foul line.</a:t>
            </a:r>
            <a:endParaRPr lang="en-US" sz="540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4114800"/>
            <a:ext cx="5257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800000"/>
                </a:solidFill>
                <a:latin typeface="Franklin Gothic Demi" pitchFamily="34" charset="0"/>
              </a:rPr>
              <a:t>“That’s a BALK!”</a:t>
            </a:r>
          </a:p>
          <a:p>
            <a:pPr algn="ctr"/>
            <a:r>
              <a:rPr lang="en-US" sz="2800" dirty="0" smtClean="0">
                <a:solidFill>
                  <a:srgbClr val="800000"/>
                </a:solidFill>
                <a:latin typeface="Franklin Gothic Demi" pitchFamily="34" charset="0"/>
              </a:rPr>
              <a:t>Runners advance one base.</a:t>
            </a:r>
            <a:endParaRPr lang="en-US" sz="28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486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Demi" pitchFamily="34" charset="0"/>
              </a:rPr>
              <a:t>With no runners on, it’s nothing as long as the pitch happens with in 20 seconds.</a:t>
            </a:r>
            <a:endParaRPr lang="en-US" dirty="0">
              <a:latin typeface="Franklin Gothic Dem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400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173"/>
            <a:ext cx="9144000" cy="688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With runner(s) on </a:t>
            </a:r>
          </a:p>
          <a:p>
            <a:pPr algn="ctr"/>
            <a:r>
              <a:rPr lang="en-US" sz="2800" b="1" dirty="0" smtClean="0"/>
              <a:t>and the pitcher in contact with the rubber: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991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anklin Gothic Demi" pitchFamily="34" charset="0"/>
              </a:rPr>
              <a:t>Failing to step with the non-pivot foot directly towards a base (occupied or unoccupied) when throwing or feinting in an attempt to put out or drive a runner back. </a:t>
            </a:r>
            <a:endParaRPr lang="en-US" sz="440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4876800"/>
            <a:ext cx="4495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Franklin Gothic Demi" pitchFamily="34" charset="0"/>
              </a:rPr>
              <a:t>     </a:t>
            </a:r>
            <a:r>
              <a:rPr lang="en-US" sz="5400" dirty="0" smtClean="0">
                <a:solidFill>
                  <a:srgbClr val="800000"/>
                </a:solidFill>
                <a:latin typeface="Franklin Gothic Demi" pitchFamily="34" charset="0"/>
              </a:rPr>
              <a:t>“BALK”</a:t>
            </a:r>
          </a:p>
          <a:p>
            <a:r>
              <a:rPr lang="en-US" sz="2800" dirty="0" smtClean="0">
                <a:solidFill>
                  <a:srgbClr val="800000"/>
                </a:solidFill>
                <a:latin typeface="Franklin Gothic Demi" pitchFamily="34" charset="0"/>
              </a:rPr>
              <a:t>Runners advance one base.</a:t>
            </a:r>
            <a:endParaRPr lang="en-US" sz="28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95250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29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8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With runner(s) on </a:t>
            </a:r>
          </a:p>
          <a:p>
            <a:pPr algn="ctr"/>
            <a:r>
              <a:rPr lang="en-US" sz="2800" b="1" dirty="0" smtClean="0"/>
              <a:t>and the pitcher in contact with the rubber: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75260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Franklin Gothic Demi" pitchFamily="34" charset="0"/>
              </a:rPr>
              <a:t>Make an illegal pitch from any position.</a:t>
            </a:r>
            <a:endParaRPr lang="en-US" sz="540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51816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Franklin Gothic Demi" pitchFamily="34" charset="0"/>
              </a:rPr>
              <a:t>     </a:t>
            </a:r>
            <a:r>
              <a:rPr lang="en-US" sz="5400" dirty="0" smtClean="0">
                <a:solidFill>
                  <a:srgbClr val="800000"/>
                </a:solidFill>
                <a:latin typeface="Franklin Gothic Demi" pitchFamily="34" charset="0"/>
              </a:rPr>
              <a:t>“BALK”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9144000" y="3505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7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6-1-1</a:t>
            </a:r>
          </a:p>
          <a:p>
            <a:pPr algn="ctr"/>
            <a:r>
              <a:rPr lang="en-US" sz="4000" b="1" dirty="0" smtClean="0"/>
              <a:t>Pitching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657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The catcher shall have both feet within the catchers box (8', 43") at T.O.P.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The pitcher shall not make a quick-return pitch in an attempt to catch the batter off balance.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0594" name="Picture 2" descr="https://encrypted-tbn1.google.com/images?q=tbn:ANd9GcTkBuTPENzFS01R0KgFxkn8nZiKxWW6yUpjvCb_daReMZeYBlh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343400"/>
            <a:ext cx="2879998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1173"/>
            <a:ext cx="9144000" cy="688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With runner(s) on </a:t>
            </a:r>
          </a:p>
          <a:p>
            <a:pPr algn="ctr"/>
            <a:r>
              <a:rPr lang="en-US" sz="2800" b="1" dirty="0" smtClean="0"/>
              <a:t>and the pitcher in contact with the rubber: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752600"/>
            <a:ext cx="7696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anklin Gothic Demi" pitchFamily="34" charset="0"/>
              </a:rPr>
              <a:t>Failure to pitch to the batter in a continuous motion after his initial move commits him to pitch. (T.O.P)</a:t>
            </a:r>
            <a:endParaRPr lang="en-US" sz="440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45720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800000"/>
                </a:solidFill>
                <a:latin typeface="Franklin Gothic Demi" pitchFamily="34" charset="0"/>
              </a:rPr>
              <a:t>“That is a BALK!”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8392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91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Demi" pitchFamily="34" charset="0"/>
              </a:rPr>
              <a:t>If the pitcher stops or hesitates in his delivery because the batter steps out of the box</a:t>
            </a:r>
            <a:endParaRPr lang="en-US" sz="2800" dirty="0">
              <a:latin typeface="Franklin Gothic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71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Demi" pitchFamily="34" charset="0"/>
              </a:rPr>
              <a:t>a) with one foot</a:t>
            </a:r>
            <a:endParaRPr lang="en-US" sz="2800" dirty="0">
              <a:latin typeface="Franklin Gothic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133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Demi" pitchFamily="34" charset="0"/>
              </a:rPr>
              <a:t>b) holds his hand up and requests  "time" </a:t>
            </a:r>
            <a:endParaRPr lang="en-US" sz="2800" dirty="0"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2004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Franklin Gothic Demi" pitchFamily="34" charset="0"/>
              </a:rPr>
              <a:t>If pitcher legally delivers the ball </a:t>
            </a:r>
          </a:p>
          <a:p>
            <a:pPr algn="ctr"/>
            <a:r>
              <a:rPr lang="en-US" sz="3600" dirty="0" smtClean="0">
                <a:solidFill>
                  <a:srgbClr val="800000"/>
                </a:solidFill>
                <a:latin typeface="Franklin Gothic Demi" pitchFamily="34" charset="0"/>
              </a:rPr>
              <a:t>it shall be called a </a:t>
            </a:r>
            <a:r>
              <a:rPr lang="en-US" sz="3600" b="1" dirty="0" smtClean="0">
                <a:solidFill>
                  <a:srgbClr val="800000"/>
                </a:solidFill>
                <a:latin typeface="Franklin Gothic Demi" pitchFamily="34" charset="0"/>
              </a:rPr>
              <a:t>“</a:t>
            </a:r>
            <a:r>
              <a:rPr lang="en-US" sz="3600" u="sng" dirty="0" smtClean="0">
                <a:solidFill>
                  <a:srgbClr val="800000"/>
                </a:solidFill>
                <a:latin typeface="Franklin Gothic Demi" pitchFamily="34" charset="0"/>
              </a:rPr>
              <a:t>strike</a:t>
            </a:r>
            <a:r>
              <a:rPr lang="en-US" sz="3600" b="1" dirty="0" smtClean="0">
                <a:solidFill>
                  <a:srgbClr val="800000"/>
                </a:solidFill>
                <a:latin typeface="Franklin Gothic Demi" pitchFamily="34" charset="0"/>
              </a:rPr>
              <a:t>” </a:t>
            </a:r>
          </a:p>
          <a:p>
            <a:pPr algn="ctr"/>
            <a:r>
              <a:rPr lang="en-US" sz="3600" dirty="0" smtClean="0">
                <a:solidFill>
                  <a:srgbClr val="800000"/>
                </a:solidFill>
                <a:latin typeface="Franklin Gothic Demi" pitchFamily="34" charset="0"/>
              </a:rPr>
              <a:t>regardless of location.</a:t>
            </a:r>
            <a:endParaRPr lang="en-US" sz="36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917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4572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Demi" pitchFamily="34" charset="0"/>
              </a:rPr>
              <a:t>If the pitcher stops or hesitates in his delivery because the batter steps out of the box</a:t>
            </a:r>
            <a:endParaRPr lang="en-US" sz="2800" dirty="0">
              <a:latin typeface="Franklin Gothic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1371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Franklin Gothic Demi" pitchFamily="34" charset="0"/>
              </a:rPr>
              <a:t>a) with both feet</a:t>
            </a:r>
            <a:endParaRPr lang="en-US" sz="2800" dirty="0">
              <a:latin typeface="Franklin Gothic Dem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2133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Franklin Gothic Demi" pitchFamily="34" charset="0"/>
              </a:rPr>
              <a:t>A “strike” will be called on the batter </a:t>
            </a:r>
          </a:p>
          <a:p>
            <a:pPr algn="ctr"/>
            <a:r>
              <a:rPr lang="en-US" sz="3600" dirty="0" smtClean="0">
                <a:solidFill>
                  <a:srgbClr val="800000"/>
                </a:solidFill>
                <a:latin typeface="Franklin Gothic Demi" pitchFamily="34" charset="0"/>
              </a:rPr>
              <a:t>for Delay-of-Game.</a:t>
            </a:r>
            <a:endParaRPr lang="en-US" sz="36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6576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Franklin Gothic Demi" pitchFamily="34" charset="0"/>
              </a:rPr>
              <a:t>If pitcher legally delivers the ball </a:t>
            </a:r>
          </a:p>
          <a:p>
            <a:pPr algn="ctr"/>
            <a:r>
              <a:rPr lang="en-US" sz="3600" dirty="0" smtClean="0">
                <a:solidFill>
                  <a:srgbClr val="800000"/>
                </a:solidFill>
                <a:latin typeface="Franklin Gothic Demi" pitchFamily="34" charset="0"/>
              </a:rPr>
              <a:t>it shall be called yet another </a:t>
            </a:r>
            <a:r>
              <a:rPr lang="en-US" sz="3600" b="1" dirty="0" smtClean="0">
                <a:solidFill>
                  <a:srgbClr val="800000"/>
                </a:solidFill>
                <a:latin typeface="Franklin Gothic Demi" pitchFamily="34" charset="0"/>
              </a:rPr>
              <a:t>“</a:t>
            </a:r>
            <a:r>
              <a:rPr lang="en-US" sz="3600" u="sng" dirty="0" smtClean="0">
                <a:solidFill>
                  <a:srgbClr val="800000"/>
                </a:solidFill>
                <a:latin typeface="Franklin Gothic Demi" pitchFamily="34" charset="0"/>
              </a:rPr>
              <a:t>strike</a:t>
            </a:r>
            <a:r>
              <a:rPr lang="en-US" sz="3600" b="1" dirty="0" smtClean="0">
                <a:solidFill>
                  <a:srgbClr val="800000"/>
                </a:solidFill>
                <a:latin typeface="Franklin Gothic Demi" pitchFamily="34" charset="0"/>
              </a:rPr>
              <a:t>” </a:t>
            </a:r>
          </a:p>
          <a:p>
            <a:pPr algn="ctr"/>
            <a:r>
              <a:rPr lang="en-US" sz="3600" dirty="0" smtClean="0">
                <a:solidFill>
                  <a:srgbClr val="800000"/>
                </a:solidFill>
                <a:latin typeface="Franklin Gothic Demi" pitchFamily="34" charset="0"/>
              </a:rPr>
              <a:t>regardless of location.</a:t>
            </a:r>
            <a:endParaRPr lang="en-US" sz="3600" dirty="0">
              <a:solidFill>
                <a:srgbClr val="800000"/>
              </a:solidFill>
              <a:latin typeface="Franklin Gothic Demi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173"/>
            <a:ext cx="9144000" cy="688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With runner(s) on </a:t>
            </a:r>
          </a:p>
          <a:p>
            <a:pPr algn="ctr"/>
            <a:r>
              <a:rPr lang="en-US" sz="2800" b="1" dirty="0" smtClean="0"/>
              <a:t>and the pitcher in contact with the rubber: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5240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Franklin Gothic Demi" pitchFamily="34" charset="0"/>
              </a:rPr>
              <a:t>Failing to pitch, throw or feint to 2nd base after non-pivot foot passes behind the perpendicular plane of the back edge of the plate.</a:t>
            </a:r>
            <a:endParaRPr lang="en-US" sz="4400" dirty="0">
              <a:latin typeface="Franklin Gothic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53340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800000"/>
                </a:solidFill>
                <a:latin typeface="Franklin Gothic Demi" pitchFamily="34" charset="0"/>
              </a:rPr>
              <a:t>“That is a BALK!”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173"/>
            <a:ext cx="9144000" cy="688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800000"/>
                </a:solidFill>
                <a:latin typeface="Franklin Gothic Demi" pitchFamily="34" charset="0"/>
              </a:rPr>
              <a:t>A “BALK” will be called: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anklin Gothic Demi" pitchFamily="34" charset="0"/>
              </a:rPr>
              <a:t>The pitcher is on or astride the rubber without having the ball,</a:t>
            </a:r>
            <a:endParaRPr lang="en-US" sz="4800" dirty="0">
              <a:latin typeface="Franklin Gothic Dem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173"/>
            <a:ext cx="9144000" cy="688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800000"/>
                </a:solidFill>
                <a:latin typeface="Franklin Gothic Demi" pitchFamily="34" charset="0"/>
              </a:rPr>
              <a:t>A “BALK” will be called: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0574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anklin Gothic Demi" pitchFamily="34" charset="0"/>
              </a:rPr>
              <a:t>The pitcher is </a:t>
            </a:r>
          </a:p>
          <a:p>
            <a:r>
              <a:rPr lang="en-US" sz="4800" dirty="0" smtClean="0">
                <a:latin typeface="Franklin Gothic Demi" pitchFamily="34" charset="0"/>
              </a:rPr>
              <a:t>within 5 feet of the rubber without having the ball,</a:t>
            </a:r>
            <a:endParaRPr lang="en-US" sz="4800" dirty="0">
              <a:latin typeface="Franklin Gothic Dem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173"/>
            <a:ext cx="9144000" cy="688917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609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800000"/>
                </a:solidFill>
                <a:latin typeface="Franklin Gothic Demi" pitchFamily="34" charset="0"/>
              </a:rPr>
              <a:t>A “BALK” will be called: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981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Franklin Gothic Demi" pitchFamily="34" charset="0"/>
              </a:rPr>
              <a:t>The pitcher makes </a:t>
            </a:r>
          </a:p>
          <a:p>
            <a:r>
              <a:rPr lang="en-US" sz="4800" dirty="0" smtClean="0">
                <a:latin typeface="Franklin Gothic Demi" pitchFamily="34" charset="0"/>
              </a:rPr>
              <a:t>ANY movement </a:t>
            </a:r>
          </a:p>
          <a:p>
            <a:r>
              <a:rPr lang="en-US" sz="4800" dirty="0" smtClean="0">
                <a:latin typeface="Franklin Gothic Demi" pitchFamily="34" charset="0"/>
              </a:rPr>
              <a:t>associated with pitching.</a:t>
            </a:r>
            <a:endParaRPr lang="en-US" sz="4800" dirty="0">
              <a:latin typeface="Franklin Gothic Dem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917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wpclipart.com/page_frames/sports/baseball/baseball_diamond_p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9173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6-1-1</a:t>
            </a:r>
          </a:p>
          <a:p>
            <a:pPr algn="ctr"/>
            <a:r>
              <a:rPr lang="en-US" sz="4000" b="1" dirty="0" smtClean="0"/>
              <a:t>Pitching</a:t>
            </a:r>
            <a:endParaRPr lang="en-US" sz="40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 An ambidextrous pitcher is required to face the batter as either a left or right handed batter, not both. He may change with each new batter.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886200"/>
            <a:ext cx="933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86200"/>
            <a:ext cx="933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86200"/>
            <a:ext cx="933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886200"/>
            <a:ext cx="933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86200"/>
            <a:ext cx="933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886200"/>
            <a:ext cx="933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3886200"/>
            <a:ext cx="933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886200"/>
            <a:ext cx="933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886200"/>
            <a:ext cx="9334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3886200"/>
            <a:ext cx="933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886200"/>
            <a:ext cx="933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6-1-1</a:t>
            </a:r>
          </a:p>
          <a:p>
            <a:pPr algn="ctr"/>
            <a:r>
              <a:rPr lang="en-US" sz="4000" b="1" dirty="0" smtClean="0"/>
              <a:t>Pitching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038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>
                <a:solidFill>
                  <a:srgbClr val="800000"/>
                </a:solidFill>
              </a:rPr>
              <a:t>Ruling:</a:t>
            </a:r>
          </a:p>
          <a:p>
            <a:pPr marL="342900" lvl="0" indent="-342900"/>
            <a:r>
              <a:rPr lang="en-US" sz="3200" b="1" dirty="0" smtClean="0">
                <a:solidFill>
                  <a:srgbClr val="800000"/>
                </a:solidFill>
              </a:rPr>
              <a:t>Okay and legal as long as the motion isn't associated with a pitching motion.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Situation: </a:t>
            </a:r>
          </a:p>
          <a:p>
            <a:pPr marL="342900" lvl="0" indent="-342900"/>
            <a:r>
              <a:rPr lang="en-US" sz="3200" b="1" dirty="0" smtClean="0"/>
              <a:t>While in the wind-up or set position, the </a:t>
            </a:r>
          </a:p>
          <a:p>
            <a:pPr marL="342900" lvl="0" indent="-342900"/>
            <a:r>
              <a:rPr lang="en-US" sz="3200" b="1" dirty="0" smtClean="0"/>
              <a:t>pitcher can adjust his hat, shake off a signal </a:t>
            </a:r>
          </a:p>
          <a:p>
            <a:pPr marL="342900" lvl="0" indent="-342900"/>
            <a:r>
              <a:rPr lang="en-US" sz="3200" b="1" dirty="0" smtClean="0"/>
              <a:t>with either his glove or head.</a:t>
            </a:r>
          </a:p>
          <a:p>
            <a:pPr marL="342900" lvl="0" indent="-342900" algn="ctr"/>
            <a:r>
              <a:rPr lang="en-US" sz="3200" b="1" dirty="0" smtClean="0"/>
              <a:t>Ruling: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6-1-2</a:t>
            </a:r>
          </a:p>
          <a:p>
            <a:pPr algn="ctr"/>
            <a:r>
              <a:rPr lang="en-US" sz="4000" b="1" dirty="0" smtClean="0"/>
              <a:t>Pitching in the WIND-UP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200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1) deliver a pitch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en-US" sz="4000" b="1" dirty="0" smtClean="0"/>
              <a:t>With his feet in the wind up position </a:t>
            </a:r>
          </a:p>
          <a:p>
            <a:pPr marL="342900" lvl="0" indent="-342900" algn="ctr"/>
            <a:r>
              <a:rPr lang="en-US" sz="4000" b="1" dirty="0" smtClean="0"/>
              <a:t>the pitcher can only: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40386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2) step backward off the pitcher's plate with his pivot foot.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4" descr="http://baseball.isport.com/userfiles/Guide/image/Baseball/Baseball_Understanding-the-Balk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95800"/>
            <a:ext cx="17716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81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6-1-2</a:t>
            </a:r>
          </a:p>
          <a:p>
            <a:pPr algn="ctr"/>
            <a:r>
              <a:rPr lang="en-US" sz="4000" b="1" dirty="0" smtClean="0"/>
              <a:t>Pitching in the WIND-UP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3200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Together in front of his body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Baseball Training Presentation             created by John Hickey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5240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en-US" sz="4000" b="1" dirty="0" smtClean="0"/>
              <a:t>The pitcher is not restricted </a:t>
            </a:r>
          </a:p>
          <a:p>
            <a:pPr marL="342900" lvl="0" indent="-342900" algn="ctr"/>
            <a:r>
              <a:rPr lang="en-US" sz="4000" b="1" dirty="0" smtClean="0"/>
              <a:t>as to how he holds his hands.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962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Both hands down at his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Blip>
                <a:blip r:embed="rId3"/>
              </a:buBlip>
            </a:pPr>
            <a:r>
              <a:rPr lang="en-US" sz="3200" b="1" dirty="0" smtClean="0"/>
              <a:t> Either hand in front and the other at his side.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9D0A2-FB7C-46F0-B726-A0788D180B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2699</Words>
  <Application>Microsoft Office PowerPoint</Application>
  <PresentationFormat>On-screen Show (4:3)</PresentationFormat>
  <Paragraphs>452</Paragraphs>
  <Slides>58</Slides>
  <Notes>58</Notes>
  <HiddenSlides>0</HiddenSlides>
  <MMClips>16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73</cp:revision>
  <dcterms:created xsi:type="dcterms:W3CDTF">2012-02-25T03:40:40Z</dcterms:created>
  <dcterms:modified xsi:type="dcterms:W3CDTF">2012-03-04T14:14:57Z</dcterms:modified>
</cp:coreProperties>
</file>