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2"/>
  </p:notesMasterIdLst>
  <p:sldIdLst>
    <p:sldId id="285" r:id="rId2"/>
    <p:sldId id="280" r:id="rId3"/>
    <p:sldId id="295" r:id="rId4"/>
    <p:sldId id="258" r:id="rId5"/>
    <p:sldId id="333" r:id="rId6"/>
    <p:sldId id="282" r:id="rId7"/>
    <p:sldId id="334" r:id="rId8"/>
    <p:sldId id="281" r:id="rId9"/>
    <p:sldId id="335" r:id="rId10"/>
    <p:sldId id="283" r:id="rId11"/>
    <p:sldId id="284" r:id="rId12"/>
    <p:sldId id="257" r:id="rId13"/>
    <p:sldId id="287" r:id="rId14"/>
    <p:sldId id="286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6" r:id="rId23"/>
    <p:sldId id="298" r:id="rId24"/>
    <p:sldId id="299" r:id="rId25"/>
    <p:sldId id="300" r:id="rId26"/>
    <p:sldId id="301" r:id="rId27"/>
    <p:sldId id="302" r:id="rId28"/>
    <p:sldId id="303" r:id="rId29"/>
    <p:sldId id="304" r:id="rId30"/>
    <p:sldId id="305" r:id="rId31"/>
    <p:sldId id="306" r:id="rId32"/>
    <p:sldId id="307" r:id="rId33"/>
    <p:sldId id="261" r:id="rId34"/>
    <p:sldId id="308" r:id="rId35"/>
    <p:sldId id="309" r:id="rId36"/>
    <p:sldId id="310" r:id="rId37"/>
    <p:sldId id="311" r:id="rId38"/>
    <p:sldId id="312" r:id="rId39"/>
    <p:sldId id="313" r:id="rId40"/>
    <p:sldId id="314" r:id="rId41"/>
    <p:sldId id="315" r:id="rId42"/>
    <p:sldId id="316" r:id="rId43"/>
    <p:sldId id="318" r:id="rId44"/>
    <p:sldId id="320" r:id="rId45"/>
    <p:sldId id="319" r:id="rId46"/>
    <p:sldId id="264" r:id="rId47"/>
    <p:sldId id="321" r:id="rId48"/>
    <p:sldId id="336" r:id="rId49"/>
    <p:sldId id="322" r:id="rId50"/>
    <p:sldId id="323" r:id="rId51"/>
    <p:sldId id="324" r:id="rId52"/>
    <p:sldId id="325" r:id="rId53"/>
    <p:sldId id="326" r:id="rId54"/>
    <p:sldId id="327" r:id="rId55"/>
    <p:sldId id="328" r:id="rId56"/>
    <p:sldId id="329" r:id="rId57"/>
    <p:sldId id="330" r:id="rId58"/>
    <p:sldId id="331" r:id="rId59"/>
    <p:sldId id="332" r:id="rId60"/>
    <p:sldId id="265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9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A245C-B014-40B9-AF1F-5A972C8A1911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72E79-E2BC-4145-B82C-5550E425F0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72E79-E2BC-4145-B82C-5550E425F0F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862B0-3742-45C5-ABAA-4226974A72B2}" type="datetime1">
              <a:rPr lang="en-US" smtClean="0"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Baseball Training Presentation    created by John Hickey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05FD-85F8-47A3-AB8C-66E448D4C4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35E1-A47C-441F-869D-B24E124DE592}" type="datetime1">
              <a:rPr lang="en-US" smtClean="0"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Baseball Training Presentation    created by John Hickey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05FD-85F8-47A3-AB8C-66E448D4C4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BC21-9499-49D4-8A42-4FEEFE327205}" type="datetime1">
              <a:rPr lang="en-US" smtClean="0"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Baseball Training Presentation    created by John Hickey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05FD-85F8-47A3-AB8C-66E448D4C4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0B0E-E94E-4580-9676-4A74F7C2D8C7}" type="datetime1">
              <a:rPr lang="en-US" smtClean="0"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Baseball Training Presentation    created by John Hickey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05FD-85F8-47A3-AB8C-66E448D4C4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D288-F6AB-483F-892F-FCE7C87D2676}" type="datetime1">
              <a:rPr lang="en-US" smtClean="0"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Baseball Training Presentation    created by John Hickey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05FD-85F8-47A3-AB8C-66E448D4C4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B1B3-9AAD-4710-B732-1D5C13C02447}" type="datetime1">
              <a:rPr lang="en-US" smtClean="0"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Baseball Training Presentation    created by John Hickey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05FD-85F8-47A3-AB8C-66E448D4C4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43F26-FBB9-4CC5-8F05-DD2FE2D998CE}" type="datetime1">
              <a:rPr lang="en-US" smtClean="0"/>
              <a:t>3/1/2012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Baseball Training Presentation    created by John Hickey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05FD-85F8-47A3-AB8C-66E448D4C4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22961-2E5C-4FE4-B2A8-6A055F96EC95}" type="datetime1">
              <a:rPr lang="en-US" smtClean="0"/>
              <a:t>3/1/2012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Baseball Training Presentation    created by John Hickey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05FD-85F8-47A3-AB8C-66E448D4C4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C35C3-7BD3-4C98-B0B7-53B24F0AC0AC}" type="datetime1">
              <a:rPr lang="en-US" smtClean="0"/>
              <a:t>3/1/2012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Baseball Training Presentation    created by John Hickey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05FD-85F8-47A3-AB8C-66E448D4C4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0B5C7-D3C7-4ACA-8465-02ACEC9871E6}" type="datetime1">
              <a:rPr lang="en-US" smtClean="0"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Baseball Training Presentation    created by John Hickey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05FD-85F8-47A3-AB8C-66E448D4C4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0F39-A984-4747-B010-5F29F61C67DD}" type="datetime1">
              <a:rPr lang="en-US" smtClean="0"/>
              <a:t>3/1/2012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Baseball Training Presentation    created by John Hickey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05FD-85F8-47A3-AB8C-66E448D4C4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13481-3262-49A8-8306-58A85989AD6B}" type="datetime1">
              <a:rPr lang="en-US" smtClean="0"/>
              <a:t>3/1/2012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Baseball Training Presentation    created by John Hickey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E05FD-85F8-47A3-AB8C-66E448D4C4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533400"/>
            <a:ext cx="6953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562600" y="609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Elephant" pitchFamily="18" charset="0"/>
              </a:rPr>
              <a:t>NEMOA</a:t>
            </a:r>
            <a:r>
              <a:rPr lang="en-US" dirty="0" smtClean="0"/>
              <a:t> Baseball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09800" y="1905000"/>
            <a:ext cx="47244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Franklin Gothic Heavy" pitchFamily="34" charset="0"/>
              </a:rPr>
              <a:t>2013</a:t>
            </a:r>
          </a:p>
          <a:p>
            <a:pPr algn="ctr"/>
            <a:r>
              <a:rPr lang="en-US" sz="4400" dirty="0" smtClean="0">
                <a:latin typeface="Franklin Gothic Heavy" pitchFamily="34" charset="0"/>
              </a:rPr>
              <a:t>Baseball </a:t>
            </a:r>
            <a:r>
              <a:rPr lang="en-US" sz="4400" dirty="0" smtClean="0">
                <a:latin typeface="Franklin Gothic Heavy" pitchFamily="34" charset="0"/>
              </a:rPr>
              <a:t>Umpire Training</a:t>
            </a:r>
          </a:p>
          <a:p>
            <a:pPr algn="ctr"/>
            <a:r>
              <a:rPr lang="en-US" sz="1400" dirty="0" smtClean="0"/>
              <a:t>PowerPoint created by John Hickey, </a:t>
            </a:r>
            <a:r>
              <a:rPr lang="en-US" sz="1400" dirty="0" smtClean="0"/>
              <a:t>2012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5-1-1</a:t>
            </a:r>
          </a:p>
          <a:p>
            <a:pPr marL="0" lvl="2" algn="ctr"/>
            <a:r>
              <a:rPr lang="en-US" sz="4000" b="1" i="1" dirty="0" smtClean="0"/>
              <a:t>Ball becomes dead immediately when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2514600"/>
            <a:ext cx="7086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 algn="ctr">
              <a:buAutoNum type="alphaLcParenR" startAt="4"/>
            </a:pPr>
            <a:r>
              <a:rPr lang="en-US" sz="4000" b="1" dirty="0" smtClean="0"/>
              <a:t>The batter enters the box </a:t>
            </a:r>
          </a:p>
          <a:p>
            <a:pPr marL="514350" lvl="0" indent="-514350" algn="ctr"/>
            <a:r>
              <a:rPr lang="en-US" sz="4000" b="1" dirty="0" smtClean="0"/>
              <a:t>	with an illegal bat.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2-16-1</a:t>
            </a:r>
          </a:p>
          <a:p>
            <a:pPr marL="0" lvl="2" algn="ctr"/>
            <a:r>
              <a:rPr lang="en-US" sz="2400" b="1" i="1" dirty="0" smtClean="0"/>
              <a:t>A</a:t>
            </a:r>
            <a:r>
              <a:rPr lang="en-US" sz="4000" b="1" i="1" dirty="0" smtClean="0"/>
              <a:t> FOUL BALL</a:t>
            </a:r>
            <a:r>
              <a:rPr lang="en-US" sz="4000" b="1" dirty="0" smtClean="0"/>
              <a:t> </a:t>
            </a:r>
            <a:r>
              <a:rPr lang="en-US" sz="2400" b="1" dirty="0" smtClean="0"/>
              <a:t>Is a Dead Ball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2954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1. touches any object other than the ground or any person other than a fielder in foul territory.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2667000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2. goes from the bat to the catcher’s protector, mask or person without touching his hand/mitt first.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4495800"/>
            <a:ext cx="8077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3. goes from the bat and hits the plate umpire or lodges in his uniform or equipment.</a:t>
            </a:r>
            <a:endParaRPr lang="en-US" sz="3200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Franklin Gothic Heavy" pitchFamily="34" charset="0"/>
              </a:rPr>
              <a:t>Dead Ball Mechanic</a:t>
            </a:r>
            <a:endParaRPr lang="en-US" dirty="0">
              <a:latin typeface="Franklin Gothic Heavy" pitchFamily="34" charset="0"/>
            </a:endParaRPr>
          </a:p>
        </p:txBody>
      </p:sp>
      <p:pic>
        <p:nvPicPr>
          <p:cNvPr id="44034" name="Picture 2" descr="http://www.umpire.org/mechanics/signals/Twohandsfou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2438400"/>
            <a:ext cx="4876800" cy="3657600"/>
          </a:xfrm>
          <a:prstGeom prst="rect">
            <a:avLst/>
          </a:prstGeom>
          <a:noFill/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5-1-1</a:t>
            </a:r>
          </a:p>
          <a:p>
            <a:pPr marL="0" lvl="2" algn="ctr"/>
            <a:r>
              <a:rPr lang="en-US" sz="4000" b="1" i="1" dirty="0" smtClean="0"/>
              <a:t>Ball becomes dead immediately when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2514600"/>
            <a:ext cx="815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 startAt="5"/>
            </a:pPr>
            <a:r>
              <a:rPr lang="en-US" sz="3200" b="1" dirty="0" smtClean="0"/>
              <a:t>Interference by a runner, batter-runner, retired runner, batter or any other person </a:t>
            </a:r>
          </a:p>
          <a:p>
            <a:pPr marL="457200" indent="-457200"/>
            <a:r>
              <a:rPr lang="en-US" sz="3200" b="1" dirty="0" smtClean="0"/>
              <a:t>  </a:t>
            </a:r>
            <a:r>
              <a:rPr lang="en-US" sz="2000" b="1" dirty="0" smtClean="0"/>
              <a:t>(coach, batboy, media personnel or non-participating player on the field).</a:t>
            </a:r>
            <a:endParaRPr lang="en-US" sz="20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295400"/>
            <a:ext cx="8305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b="1" dirty="0" smtClean="0"/>
              <a:t>&gt; B3 hits ground ball to left.  F7 throws to the infield where it hits the umpire or R1 between 2</a:t>
            </a:r>
            <a:r>
              <a:rPr lang="en-US" sz="3200" b="1" baseline="30000" dirty="0" smtClean="0"/>
              <a:t>nd</a:t>
            </a:r>
            <a:r>
              <a:rPr lang="en-US" sz="3200" b="1" dirty="0" smtClean="0"/>
              <a:t> &amp; 3</a:t>
            </a:r>
            <a:r>
              <a:rPr lang="en-US" sz="3200" b="1" baseline="30000" dirty="0" smtClean="0"/>
              <a:t>rd</a:t>
            </a:r>
            <a:r>
              <a:rPr lang="en-US" sz="3200" b="1" dirty="0" smtClean="0"/>
              <a:t>, </a:t>
            </a:r>
          </a:p>
          <a:p>
            <a:pPr algn="ctr"/>
            <a:r>
              <a:rPr lang="en-US" sz="3200" b="1" dirty="0" smtClean="0"/>
              <a:t>Is the ball dead? 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36576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No this is a thrown not batted ball;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unless intentional interference by runner.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295400"/>
            <a:ext cx="8305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 &gt; R1 on 1</a:t>
            </a:r>
            <a:r>
              <a:rPr lang="en-US" sz="3200" b="1" baseline="30000" dirty="0" smtClean="0"/>
              <a:t>st</a:t>
            </a:r>
            <a:r>
              <a:rPr lang="en-US" sz="3200" b="1" dirty="0" smtClean="0"/>
              <a:t>, grounder F6 </a:t>
            </a:r>
          </a:p>
          <a:p>
            <a:pPr algn="ctr"/>
            <a:r>
              <a:rPr lang="en-US" sz="3200" b="1" dirty="0" smtClean="0"/>
              <a:t>thrown to F4 (start of a double play) </a:t>
            </a:r>
          </a:p>
          <a:p>
            <a:pPr algn="ctr"/>
            <a:r>
              <a:rPr lang="en-US" sz="3200" b="1" dirty="0" smtClean="0"/>
              <a:t>R1 (legal slide) contacts F4 in front of bag,</a:t>
            </a:r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36576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Ruling: No violation provided slide is legal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and not malicious.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2954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 &gt; R1 on 1</a:t>
            </a:r>
            <a:r>
              <a:rPr lang="en-US" sz="3200" b="1" baseline="30000" dirty="0" smtClean="0"/>
              <a:t>st</a:t>
            </a:r>
            <a:r>
              <a:rPr lang="en-US" sz="3200" b="1" dirty="0" smtClean="0"/>
              <a:t>, B2 hits grounder towards F4, </a:t>
            </a:r>
          </a:p>
          <a:p>
            <a:pPr algn="ctr"/>
            <a:r>
              <a:rPr lang="en-US" sz="3200" b="1" dirty="0" smtClean="0"/>
              <a:t>ball hits R1 in front of F4, “interference”</a:t>
            </a:r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36576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Ruling: Immediate “Dead Ball,”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R1 out and BR out at time of interference..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24384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5-1-1</a:t>
            </a:r>
          </a:p>
          <a:p>
            <a:pPr marL="0" lvl="2" algn="ctr"/>
            <a:r>
              <a:rPr lang="en-US" sz="4000" b="1" i="1" dirty="0" smtClean="0"/>
              <a:t>Ball becomes dead immediately when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209800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b="1" dirty="0" smtClean="0"/>
              <a:t>f) a Fair Batted Ball: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9718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b="1" dirty="0" smtClean="0"/>
              <a:t>1. Touches a runner or umpire in front of a </a:t>
            </a:r>
            <a:r>
              <a:rPr lang="en-US" sz="3200" b="1" i="1" dirty="0" smtClean="0"/>
              <a:t>fielder or fielders</a:t>
            </a:r>
            <a:r>
              <a:rPr lang="en-US" sz="3200" b="1" dirty="0" smtClean="0"/>
              <a:t> other than the pitcher.</a:t>
            </a:r>
            <a:endParaRPr lang="en-US" sz="20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286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8382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&gt; R1 on 2</a:t>
            </a:r>
            <a:r>
              <a:rPr lang="en-US" sz="3200" b="1" baseline="30000" dirty="0" smtClean="0"/>
              <a:t>nd</a:t>
            </a:r>
            <a:r>
              <a:rPr lang="en-US" sz="3200" b="1" dirty="0" smtClean="0"/>
              <a:t>, B2 hits ball between f5 &amp; f6 who are playing up for the bunt and neither have a chance to make play on the ball, the batted ball accidentally hits R1, </a:t>
            </a:r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32766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Ruling: R1 contact with the ball is ignored and ball is live. Ruling: R1 contact with the ball is ignored and ball is live.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502920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Note: If R1 had intentionally deflected the batted ball, “Dead Ball, R1 is Out, B2 is credited w/hit.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447801"/>
            <a:ext cx="8305800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 </a:t>
            </a:r>
            <a:r>
              <a:rPr lang="en-US" sz="3200" dirty="0" smtClean="0"/>
              <a:t> </a:t>
            </a:r>
            <a:r>
              <a:rPr lang="en-US" sz="3200" b="1" dirty="0" smtClean="0"/>
              <a:t>&gt; R1 on 3</a:t>
            </a:r>
            <a:r>
              <a:rPr lang="en-US" sz="3200" b="1" baseline="30000" dirty="0" smtClean="0"/>
              <a:t>rd</a:t>
            </a:r>
            <a:r>
              <a:rPr lang="en-US" sz="3200" b="1" dirty="0" smtClean="0"/>
              <a:t>, R2 on 1</a:t>
            </a:r>
            <a:r>
              <a:rPr lang="en-US" sz="3200" b="1" baseline="30000" dirty="0" smtClean="0"/>
              <a:t>st</a:t>
            </a:r>
            <a:r>
              <a:rPr lang="en-US" sz="3200" b="1" dirty="0" smtClean="0"/>
              <a:t>, </a:t>
            </a:r>
          </a:p>
          <a:p>
            <a:pPr algn="ctr"/>
            <a:r>
              <a:rPr lang="en-US" sz="3200" b="1" dirty="0" smtClean="0"/>
              <a:t>batted ball by B3 hits umpire </a:t>
            </a:r>
          </a:p>
          <a:p>
            <a:pPr algn="ctr"/>
            <a:r>
              <a:rPr lang="en-US" sz="3200" b="1" dirty="0" smtClean="0"/>
              <a:t>in fair territory behind F5.</a:t>
            </a:r>
          </a:p>
          <a:p>
            <a:pPr algn="ctr"/>
            <a:endParaRPr lang="en-US" sz="1100" b="1" dirty="0" smtClean="0"/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38862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Ruling: The ball remains live since it passed an infielder other than the pitcher. 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533400"/>
            <a:ext cx="6953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2209800" y="1905000"/>
            <a:ext cx="4724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smtClean="0">
                <a:latin typeface="Franklin Gothic Heavy" pitchFamily="34" charset="0"/>
              </a:rPr>
              <a:t>NFHS </a:t>
            </a:r>
            <a:r>
              <a:rPr lang="en-US" sz="4400" smtClean="0">
                <a:latin typeface="Franklin Gothic Heavy" pitchFamily="34" charset="0"/>
              </a:rPr>
              <a:t>Baseball Rule </a:t>
            </a:r>
            <a:r>
              <a:rPr lang="en-US" sz="4400" dirty="0" smtClean="0">
                <a:latin typeface="Franklin Gothic Heavy" pitchFamily="34" charset="0"/>
              </a:rPr>
              <a:t>5</a:t>
            </a:r>
          </a:p>
          <a:p>
            <a:pPr algn="ctr"/>
            <a:r>
              <a:rPr lang="en-US" sz="4400" dirty="0" smtClean="0">
                <a:latin typeface="Franklin Gothic Heavy" pitchFamily="34" charset="0"/>
              </a:rPr>
              <a:t>Dead Ball- Suspension of Play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447801"/>
            <a:ext cx="8305800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 </a:t>
            </a:r>
            <a:r>
              <a:rPr lang="en-US" sz="3200" dirty="0" smtClean="0"/>
              <a:t> </a:t>
            </a:r>
            <a:r>
              <a:rPr lang="en-US" sz="3200" b="1" dirty="0" smtClean="0"/>
              <a:t>&gt; R1 on 3</a:t>
            </a:r>
            <a:r>
              <a:rPr lang="en-US" sz="3200" b="1" baseline="30000" dirty="0" smtClean="0"/>
              <a:t>rd</a:t>
            </a:r>
            <a:r>
              <a:rPr lang="en-US" sz="3200" b="1" dirty="0" smtClean="0"/>
              <a:t>, R2 on 1</a:t>
            </a:r>
            <a:r>
              <a:rPr lang="en-US" sz="3200" b="1" baseline="30000" dirty="0" smtClean="0"/>
              <a:t>st</a:t>
            </a:r>
            <a:r>
              <a:rPr lang="en-US" sz="3200" b="1" dirty="0" smtClean="0"/>
              <a:t>, batted ball by B3 hits umpire behind pitcher but in front of F4.</a:t>
            </a:r>
          </a:p>
          <a:p>
            <a:pPr algn="ctr"/>
            <a:endParaRPr lang="en-US" sz="1100" b="1" dirty="0" smtClean="0"/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3886200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Ruling: “Dead Ball”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all runners return to time of pitch unless forced by B3 who is credited with a hit.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0480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447801"/>
            <a:ext cx="8534400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&gt; R1 on 2</a:t>
            </a:r>
            <a:r>
              <a:rPr lang="en-US" sz="3200" b="1" baseline="30000" dirty="0" smtClean="0"/>
              <a:t>nd</a:t>
            </a:r>
            <a:r>
              <a:rPr lang="en-US" sz="3200" b="1" dirty="0" smtClean="0"/>
              <a:t>, R2 on 1</a:t>
            </a:r>
            <a:r>
              <a:rPr lang="en-US" sz="3200" b="1" baseline="30000" dirty="0" smtClean="0"/>
              <a:t>st</a:t>
            </a:r>
            <a:r>
              <a:rPr lang="en-US" sz="3200" b="1" dirty="0" smtClean="0"/>
              <a:t>, fielder in position to make play on batted ball behind runner standing on bag. The ball hits R1 standing on 2</a:t>
            </a:r>
            <a:r>
              <a:rPr lang="en-US" sz="3200" b="1" baseline="30000" dirty="0" smtClean="0"/>
              <a:t>nd</a:t>
            </a:r>
            <a:r>
              <a:rPr lang="en-US" sz="3200" b="1" dirty="0" smtClean="0"/>
              <a:t>.</a:t>
            </a:r>
          </a:p>
          <a:p>
            <a:pPr algn="ctr"/>
            <a:endParaRPr lang="en-US" sz="1100" b="1" dirty="0" smtClean="0"/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3886200"/>
            <a:ext cx="7848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Ruling: “Dead Ball” R1 is out. </a:t>
            </a:r>
          </a:p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(The base isn’t a sanctuary.)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B3 is credited with a hit.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R2 &amp; B3, 1</a:t>
            </a:r>
            <a:r>
              <a:rPr lang="en-US" sz="3200" b="1" baseline="30000" dirty="0" smtClean="0">
                <a:solidFill>
                  <a:srgbClr val="C00000"/>
                </a:solidFill>
              </a:rPr>
              <a:t>st</a:t>
            </a:r>
            <a:r>
              <a:rPr lang="en-US" sz="3200" b="1" dirty="0" smtClean="0">
                <a:solidFill>
                  <a:srgbClr val="C00000"/>
                </a:solidFill>
              </a:rPr>
              <a:t> &amp; 2</a:t>
            </a:r>
            <a:r>
              <a:rPr lang="en-US" sz="3200" b="1" baseline="30000" dirty="0" smtClean="0">
                <a:solidFill>
                  <a:srgbClr val="C00000"/>
                </a:solidFill>
              </a:rPr>
              <a:t>nd</a:t>
            </a:r>
            <a:r>
              <a:rPr lang="en-US" sz="3200" b="1" dirty="0" smtClean="0">
                <a:solidFill>
                  <a:srgbClr val="C00000"/>
                </a:solidFill>
              </a:rPr>
              <a:t>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44958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3581400"/>
            <a:ext cx="13049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447801"/>
            <a:ext cx="8305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&gt;R1 on 3</a:t>
            </a:r>
            <a:r>
              <a:rPr lang="en-US" sz="3200" b="1" baseline="30000" dirty="0" smtClean="0"/>
              <a:t>rd</a:t>
            </a:r>
            <a:r>
              <a:rPr lang="en-US" sz="3200" b="1" dirty="0" smtClean="0"/>
              <a:t>, batted ball caroms off 3</a:t>
            </a:r>
            <a:r>
              <a:rPr lang="en-US" sz="3200" b="1" baseline="30000" dirty="0" smtClean="0"/>
              <a:t>rd</a:t>
            </a:r>
            <a:r>
              <a:rPr lang="en-US" sz="3200" b="1" dirty="0" smtClean="0"/>
              <a:t> base </a:t>
            </a:r>
          </a:p>
          <a:p>
            <a:pPr algn="ctr"/>
            <a:r>
              <a:rPr lang="en-US" sz="3200" b="1" dirty="0" smtClean="0"/>
              <a:t>and hits R1 in foul territory,</a:t>
            </a:r>
          </a:p>
          <a:p>
            <a:pPr algn="ctr"/>
            <a:r>
              <a:rPr lang="en-US" sz="3200" b="1" dirty="0" smtClean="0"/>
              <a:t> </a:t>
            </a:r>
          </a:p>
          <a:p>
            <a:pPr algn="ctr"/>
            <a:r>
              <a:rPr lang="en-US" sz="3200" b="1" dirty="0" smtClean="0"/>
              <a:t>Mechanic: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3886200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It is a Live Ball,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point fair- but do not speak. 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The runner is where he belongs.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pic>
        <p:nvPicPr>
          <p:cNvPr id="7" name="Picture 2" descr="http://midwaymadness.com/wp-content/uploads/2012/02/umpir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343400"/>
            <a:ext cx="1719940" cy="12352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286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219200"/>
            <a:ext cx="8534400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&gt; 2 outs, R1 &amp; R2 are on 3</a:t>
            </a:r>
            <a:r>
              <a:rPr lang="en-US" sz="3200" b="1" baseline="30000" dirty="0" smtClean="0"/>
              <a:t>rd</a:t>
            </a:r>
            <a:r>
              <a:rPr lang="en-US" sz="3200" b="1" dirty="0" smtClean="0"/>
              <a:t> &amp; 2</a:t>
            </a:r>
            <a:r>
              <a:rPr lang="en-US" sz="3200" b="1" baseline="30000" dirty="0" smtClean="0"/>
              <a:t>nd</a:t>
            </a:r>
            <a:r>
              <a:rPr lang="en-US" sz="3200" b="1" dirty="0" smtClean="0"/>
              <a:t>, </a:t>
            </a:r>
          </a:p>
          <a:p>
            <a:r>
              <a:rPr lang="en-US" sz="3200" b="1" dirty="0" smtClean="0"/>
              <a:t>B5 hits a line drive scoring R1 &amp; R2, </a:t>
            </a:r>
          </a:p>
          <a:p>
            <a:r>
              <a:rPr lang="en-US" sz="3200" b="1" dirty="0" smtClean="0"/>
              <a:t>B5 collapses with knee injury before reaching 1</a:t>
            </a:r>
            <a:r>
              <a:rPr lang="en-US" sz="3200" b="1" baseline="30000" dirty="0" smtClean="0"/>
              <a:t>st</a:t>
            </a:r>
            <a:r>
              <a:rPr lang="en-US" sz="3200" b="1" dirty="0" smtClean="0"/>
              <a:t>, ball is relayed to 1</a:t>
            </a:r>
            <a:r>
              <a:rPr lang="en-US" sz="3200" b="1" baseline="30000" dirty="0" smtClean="0"/>
              <a:t>st</a:t>
            </a:r>
            <a:r>
              <a:rPr lang="en-US" sz="3200" b="1" dirty="0" smtClean="0"/>
              <a:t>, 3 outs</a:t>
            </a:r>
          </a:p>
          <a:p>
            <a:pPr algn="ctr"/>
            <a:endParaRPr lang="en-US" sz="1100" b="1" dirty="0" smtClean="0"/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4419600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Ruling: No runs score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because BR didn’t reach 1</a:t>
            </a:r>
            <a:r>
              <a:rPr lang="en-US" sz="3200" b="1" baseline="30000" dirty="0" smtClean="0">
                <a:solidFill>
                  <a:srgbClr val="C00000"/>
                </a:solidFill>
              </a:rPr>
              <a:t>st</a:t>
            </a:r>
            <a:r>
              <a:rPr lang="en-US" sz="3200" b="1" dirty="0" smtClean="0">
                <a:solidFill>
                  <a:srgbClr val="C00000"/>
                </a:solidFill>
              </a:rPr>
              <a:t> before 3</a:t>
            </a:r>
            <a:r>
              <a:rPr lang="en-US" sz="3200" b="1" baseline="30000" dirty="0" smtClean="0">
                <a:solidFill>
                  <a:srgbClr val="C00000"/>
                </a:solidFill>
              </a:rPr>
              <a:t>rd</a:t>
            </a:r>
            <a:r>
              <a:rPr lang="en-US" sz="3200" b="1" dirty="0" smtClean="0">
                <a:solidFill>
                  <a:srgbClr val="C00000"/>
                </a:solidFill>
              </a:rPr>
              <a:t> out.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5-1-1</a:t>
            </a:r>
          </a:p>
          <a:p>
            <a:pPr marL="0" lvl="2" algn="ctr"/>
            <a:r>
              <a:rPr lang="en-US" sz="4000" b="1" i="1" dirty="0" smtClean="0"/>
              <a:t>Ball becomes dead immediately when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209800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b="1" dirty="0" smtClean="0"/>
              <a:t>f) a Fair Batted Ball: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971800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2. Touches spectator fair or foul</a:t>
            </a:r>
            <a:endParaRPr lang="en-US" sz="32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40386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“DEAD BALL !”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45720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5-1-1</a:t>
            </a:r>
          </a:p>
          <a:p>
            <a:pPr marL="0" lvl="2" algn="ctr"/>
            <a:r>
              <a:rPr lang="en-US" sz="4000" b="1" i="1" dirty="0" smtClean="0"/>
              <a:t>Ball becomes dead immediately when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209800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b="1" dirty="0" smtClean="0"/>
              <a:t>f) a Fair Batted Ball: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971800"/>
            <a:ext cx="815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3. Goes over or through or wedges in the field fence or lodges in players equipment or uniform.</a:t>
            </a:r>
            <a:endParaRPr lang="en-US" sz="32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48768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“DEAD BALL !”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13716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447801"/>
            <a:ext cx="83058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&gt; Line drive rips the glove from the pitcher’s hand. The pitcher retrieves glove containing ball and throws to first baseman.</a:t>
            </a:r>
          </a:p>
          <a:p>
            <a:pPr algn="ctr"/>
            <a:endParaRPr lang="en-US" sz="1400" dirty="0" smtClean="0"/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38862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Ruling: “Dead Ball” immediately as soon as it becomes apparent it’s lodged- 2 bases.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49530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447801"/>
            <a:ext cx="8305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&gt; Line drive to F6, after several attempts to remove the ball from his glove and batter runner has reached 1</a:t>
            </a:r>
            <a:r>
              <a:rPr lang="en-US" sz="3200" b="1" baseline="30000" dirty="0" smtClean="0"/>
              <a:t>st</a:t>
            </a:r>
            <a:r>
              <a:rPr lang="en-US" sz="3200" b="1" dirty="0" smtClean="0"/>
              <a:t>, F6 removes ball</a:t>
            </a:r>
            <a:r>
              <a:rPr lang="en-US" sz="3200" dirty="0" smtClean="0"/>
              <a:t>.</a:t>
            </a:r>
            <a:endParaRPr lang="en-US" sz="1400" dirty="0" smtClean="0"/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3886200"/>
            <a:ext cx="830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Ruling: Ball temporarily stuck, play stands. 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5-1-1</a:t>
            </a:r>
          </a:p>
          <a:p>
            <a:pPr marL="0" lvl="2" algn="ctr"/>
            <a:r>
              <a:rPr lang="en-US" sz="4000" b="1" i="1" dirty="0" smtClean="0"/>
              <a:t>Ball becomes dead immediately when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209800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b="1" dirty="0" smtClean="0"/>
              <a:t>g) Pitch or Thrown Ball is: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971800"/>
            <a:ext cx="8153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1. Touched by a spectator, non-participating player, or goes into dead ball area, or lodges in an umpire’s, catcher’s or offensive player’s equipment or uniform. </a:t>
            </a:r>
            <a:endParaRPr lang="en-US" sz="32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50292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“DEAD BALL !”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48768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7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447801"/>
            <a:ext cx="8763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&gt; 3</a:t>
            </a:r>
            <a:r>
              <a:rPr lang="en-US" sz="3200" b="1" baseline="30000" dirty="0" smtClean="0"/>
              <a:t>rd</a:t>
            </a:r>
            <a:r>
              <a:rPr lang="en-US" sz="3200" b="1" dirty="0" smtClean="0"/>
              <a:t> strike to B1 is missed by F2, </a:t>
            </a:r>
          </a:p>
          <a:p>
            <a:r>
              <a:rPr lang="en-US" sz="3200" b="1" dirty="0" smtClean="0"/>
              <a:t>the ball lodges between catcher and his protector, while the catcher is hunting for ball B1 continues to 2</a:t>
            </a:r>
            <a:r>
              <a:rPr lang="en-US" sz="3200" b="1" baseline="30000" dirty="0" smtClean="0"/>
              <a:t>nd</a:t>
            </a:r>
            <a:r>
              <a:rPr lang="en-US" sz="3200" b="1" dirty="0" smtClean="0"/>
              <a:t> base.</a:t>
            </a:r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3434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Ruling: “Dead Ball” one base from the rubber.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BR get 1</a:t>
            </a:r>
            <a:r>
              <a:rPr lang="en-US" sz="3200" b="1" baseline="30000" dirty="0" smtClean="0">
                <a:solidFill>
                  <a:srgbClr val="C00000"/>
                </a:solidFill>
              </a:rPr>
              <a:t>st</a:t>
            </a:r>
            <a:r>
              <a:rPr lang="en-US" sz="3200" b="1" dirty="0" smtClean="0">
                <a:solidFill>
                  <a:srgbClr val="C00000"/>
                </a:solidFill>
              </a:rPr>
              <a:t>, all others get 1 base from T.O.P.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53340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Franklin Gothic Heavy" pitchFamily="34" charset="0"/>
              </a:rPr>
              <a:t>Dead Ball !</a:t>
            </a:r>
            <a:endParaRPr lang="en-US" dirty="0">
              <a:latin typeface="Franklin Gothic Heavy" pitchFamily="34" charset="0"/>
            </a:endParaRPr>
          </a:p>
        </p:txBody>
      </p:sp>
      <p:pic>
        <p:nvPicPr>
          <p:cNvPr id="44034" name="Picture 2" descr="http://www.umpire.org/mechanics/signals/Twohandsfou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2438400"/>
            <a:ext cx="4876800" cy="3657600"/>
          </a:xfrm>
          <a:prstGeom prst="rect">
            <a:avLst/>
          </a:prstGeom>
          <a:noFill/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5-1-1</a:t>
            </a:r>
          </a:p>
          <a:p>
            <a:pPr marL="0" lvl="2" algn="ctr"/>
            <a:r>
              <a:rPr lang="en-US" sz="4000" b="1" i="1" dirty="0" smtClean="0"/>
              <a:t>Ball becomes dead immediately when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362200"/>
            <a:ext cx="800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h) If the umpire handles a live ball, </a:t>
            </a:r>
          </a:p>
          <a:p>
            <a:r>
              <a:rPr lang="en-US" sz="3200" b="1" dirty="0" smtClean="0"/>
              <a:t>calls “Time”, gives “Do Not Pitch Signal” </a:t>
            </a:r>
          </a:p>
          <a:p>
            <a:r>
              <a:rPr lang="en-US" sz="3200" b="1" dirty="0" smtClean="0"/>
              <a:t>or </a:t>
            </a:r>
            <a:r>
              <a:rPr lang="en-US" sz="3200" b="1" i="1" dirty="0" smtClean="0"/>
              <a:t>inadvertently </a:t>
            </a:r>
            <a:r>
              <a:rPr lang="en-US" sz="3200" b="1" dirty="0" smtClean="0"/>
              <a:t>announces “Foul”.</a:t>
            </a:r>
            <a:endParaRPr lang="en-US" sz="32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365125"/>
          </a:xfrm>
        </p:spPr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41148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“DEAD BALL !”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4876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...dummy...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40386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447801"/>
            <a:ext cx="876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&gt; R1 &amp; R2 on 1</a:t>
            </a:r>
            <a:r>
              <a:rPr lang="en-US" sz="3200" b="1" baseline="30000" dirty="0" smtClean="0"/>
              <a:t>st</a:t>
            </a:r>
            <a:r>
              <a:rPr lang="en-US" sz="3200" b="1" dirty="0" smtClean="0"/>
              <a:t> &amp; 3</a:t>
            </a:r>
            <a:r>
              <a:rPr lang="en-US" sz="3200" b="1" baseline="30000" dirty="0" smtClean="0"/>
              <a:t>rd</a:t>
            </a:r>
            <a:r>
              <a:rPr lang="en-US" sz="3200" b="1" dirty="0" smtClean="0"/>
              <a:t>, runners double steal, </a:t>
            </a:r>
          </a:p>
          <a:p>
            <a:r>
              <a:rPr lang="en-US" sz="3200" b="1" dirty="0" smtClean="0"/>
              <a:t>B3 hits pop up over foul territory, </a:t>
            </a:r>
          </a:p>
          <a:p>
            <a:r>
              <a:rPr lang="en-US" sz="3200" b="1" dirty="0" smtClean="0"/>
              <a:t>umpire prematurely calls “FOUL”, ball drops fair.</a:t>
            </a:r>
          </a:p>
          <a:p>
            <a:pPr algn="ctr"/>
            <a:endParaRPr lang="en-US" sz="1600" b="1" dirty="0" smtClean="0"/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Ruling: When ball touches ground it’s a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“dead ball.”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Runners return.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53340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A ball called “foul” by an umpire becomes a foul ball and really upsets the offense... Don’t rush the call!</a:t>
            </a:r>
            <a:endParaRPr lang="en-US" sz="2400" b="1" dirty="0">
              <a:solidFill>
                <a:srgbClr val="C0000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624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100000" fill="hold">
                                          <p:stCondLst>
                                            <p:cond delay="4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447800"/>
            <a:ext cx="876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 &gt; 0-1 pitch, B3 hits high pop over foul line past 1</a:t>
            </a:r>
            <a:r>
              <a:rPr lang="en-US" sz="3200" b="1" baseline="30000" dirty="0" smtClean="0"/>
              <a:t>st</a:t>
            </a:r>
            <a:r>
              <a:rPr lang="en-US" sz="3200" b="1" dirty="0" smtClean="0"/>
              <a:t>, Plate umpire signals “fair”, </a:t>
            </a:r>
          </a:p>
          <a:p>
            <a:pPr algn="ctr"/>
            <a:r>
              <a:rPr lang="en-US" sz="3200" b="1" dirty="0" smtClean="0"/>
              <a:t>Base umpire calls “FOUL”. </a:t>
            </a:r>
          </a:p>
          <a:p>
            <a:pPr algn="ctr"/>
            <a:endParaRPr lang="en-US" sz="1600" b="1" dirty="0" smtClean="0"/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886200"/>
            <a:ext cx="830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Ruling: It’s a dead ball, batter returns to bat 0-2.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4724400"/>
            <a:ext cx="830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...don’t expect any post-season assignments. </a:t>
            </a:r>
            <a:r>
              <a:rPr lang="en-US" sz="1400" b="1" dirty="0" smtClean="0">
                <a:solidFill>
                  <a:srgbClr val="C00000"/>
                </a:solidFill>
                <a:sym typeface="Wingdings" pitchFamily="2" charset="2"/>
              </a:rPr>
              <a:t></a:t>
            </a:r>
            <a:endParaRPr lang="en-US" sz="1400" b="1" dirty="0">
              <a:solidFill>
                <a:srgbClr val="C0000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2286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7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762000"/>
            <a:ext cx="5791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Do NOT rush your calls...</a:t>
            </a:r>
          </a:p>
          <a:p>
            <a:pPr algn="ctr"/>
            <a:endParaRPr lang="en-US" sz="4000" b="1" dirty="0" smtClean="0"/>
          </a:p>
          <a:p>
            <a:pPr algn="ctr"/>
            <a:r>
              <a:rPr lang="en-US" sz="4000" b="1" dirty="0" smtClean="0"/>
              <a:t>There is no need </a:t>
            </a:r>
          </a:p>
          <a:p>
            <a:pPr algn="ctr"/>
            <a:r>
              <a:rPr lang="en-US" sz="4000" b="1" dirty="0" smtClean="0"/>
              <a:t>to call a ball foul until it is touched in foul territory </a:t>
            </a:r>
          </a:p>
          <a:p>
            <a:pPr algn="ctr"/>
            <a:r>
              <a:rPr lang="en-US" sz="4000" b="1" dirty="0" smtClean="0"/>
              <a:t>or stops moving.</a:t>
            </a:r>
          </a:p>
          <a:p>
            <a:pPr algn="ctr"/>
            <a:endParaRPr lang="en-US" sz="4000" b="1" dirty="0" smtClean="0"/>
          </a:p>
          <a:p>
            <a:pPr algn="ctr"/>
            <a:r>
              <a:rPr lang="en-US" sz="4000" b="1" dirty="0" smtClean="0"/>
              <a:t>Let the play finish.  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447800"/>
            <a:ext cx="876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&gt; 1-1 pitch, B1 hits line drive left field line, clearly brings up dust, Plate umpire being blocked by F5 calls “FOUL”, Offense ask U.I.C. to ask for help.</a:t>
            </a:r>
          </a:p>
          <a:p>
            <a:pPr>
              <a:buFont typeface="Wingdings"/>
              <a:buChar char="Ø"/>
            </a:pPr>
            <a:endParaRPr lang="en-US" sz="1600" b="1" dirty="0" smtClean="0"/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8100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Ruling: “DEAD BALL,”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batter returns to box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 count 1-2.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5334000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A ball called “foul” by any umpire is a foul ball.</a:t>
            </a:r>
            <a:endParaRPr lang="en-US" sz="2400" b="1" dirty="0">
              <a:solidFill>
                <a:srgbClr val="C0000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52578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100000" fill="hold">
                                          <p:stCondLst>
                                            <p:cond delay="4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5-1-1</a:t>
            </a:r>
          </a:p>
          <a:p>
            <a:pPr marL="0" lvl="2" algn="ctr"/>
            <a:r>
              <a:rPr lang="en-US" sz="4000" b="1" i="1" dirty="0" smtClean="0"/>
              <a:t>Ball becomes dead immediately when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3622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i</a:t>
            </a:r>
            <a:r>
              <a:rPr lang="en-US" sz="3200" b="1" dirty="0" smtClean="0"/>
              <a:t>) After a fielder catches a fair or foul ball and leaves the field of play.</a:t>
            </a:r>
            <a:endParaRPr lang="en-US" sz="32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41148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“DEAD BALL !”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47244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447801"/>
            <a:ext cx="8763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&gt; F7 catches ball with 1 ft. on dead ball line and other in dead ball area,</a:t>
            </a:r>
          </a:p>
          <a:p>
            <a:endParaRPr lang="en-US" sz="2400" b="1" dirty="0" smtClean="0"/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7338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Ruling: “Catch” and in play.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	    </a:t>
            </a:r>
            <a:r>
              <a:rPr lang="en-US" sz="2400" b="1" dirty="0" smtClean="0">
                <a:solidFill>
                  <a:srgbClr val="C00000"/>
                </a:solidFill>
              </a:rPr>
              <a:t>(Only vocalize the catch.)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4343400"/>
            <a:ext cx="13049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447801"/>
            <a:ext cx="876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&gt; F9 catches ball with both feet in dead ball area.</a:t>
            </a:r>
          </a:p>
          <a:p>
            <a:r>
              <a:rPr lang="en-US" sz="3200" b="1" dirty="0" smtClean="0"/>
              <a:t> </a:t>
            </a:r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352800"/>
            <a:ext cx="830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Ruling: “Dead Ball. No Catch.”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4038600"/>
            <a:ext cx="8305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If possible, call it as soon as the player has completely entered the DEAD BALL area to avoid hazardous play. However, be certain that the ball will also be out of play...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Also,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Call any ball clearly out of play as “Out-Of-Play” to avoid players risking injury going for an out of play ball.</a:t>
            </a:r>
            <a:endParaRPr lang="en-US" sz="2400" b="1" dirty="0">
              <a:solidFill>
                <a:srgbClr val="C0000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5908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100000" fill="hold">
                                          <p:stCondLst>
                                            <p:cond delay="4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447800"/>
            <a:ext cx="8763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&gt; F7 catches ball both feet in play </a:t>
            </a:r>
          </a:p>
          <a:p>
            <a:r>
              <a:rPr lang="en-US" sz="3200" b="1" dirty="0" smtClean="0"/>
              <a:t>then unintentionally steps or falls completely into dead ball area.</a:t>
            </a:r>
            <a:endParaRPr lang="en-US" sz="1600" b="1" dirty="0" smtClean="0"/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8862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Ruling: “Catch, Dead Ball” any runners advance 1 base from time of pitch. Intentionally, 2 bases from T.O.P.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9530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447800"/>
            <a:ext cx="8763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&gt; F9 makes diving catch, sliding into dead ball area and feet remain in play.</a:t>
            </a:r>
          </a:p>
          <a:p>
            <a:pPr>
              <a:buFont typeface="Wingdings"/>
              <a:buChar char="Ø"/>
            </a:pPr>
            <a:endParaRPr lang="en-US" sz="3200" b="1" dirty="0" smtClean="0"/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8862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Ruling: The ball remains live as long as part of F9’s body is touching dead ball line.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5-1-1</a:t>
            </a:r>
          </a:p>
          <a:p>
            <a:pPr marL="0" lvl="2" algn="ctr"/>
            <a:r>
              <a:rPr lang="en-US" sz="4000" b="1" i="1" dirty="0" smtClean="0"/>
              <a:t>Ball becomes dead immediately when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209800"/>
            <a:ext cx="815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lphaLcParenR"/>
            </a:pPr>
            <a:r>
              <a:rPr lang="en-US" sz="4000" b="1" dirty="0" smtClean="0"/>
              <a:t> A pitch touched a batter or his clothes even if the batter swings.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5-1-1</a:t>
            </a:r>
          </a:p>
          <a:p>
            <a:pPr marL="0" lvl="2" algn="ctr"/>
            <a:r>
              <a:rPr lang="en-US" sz="4000" b="1" i="1" dirty="0" smtClean="0"/>
              <a:t>Ball becomes dead immediately when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2057400"/>
            <a:ext cx="800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j) an </a:t>
            </a:r>
            <a:r>
              <a:rPr lang="en-US" sz="3200" b="1" i="1" dirty="0" smtClean="0"/>
              <a:t>infielder</a:t>
            </a:r>
            <a:r>
              <a:rPr lang="en-US" sz="3200" b="1" dirty="0" smtClean="0"/>
              <a:t> intentionally drops a fair ball (fly, line drive or bunt) with at least 1</a:t>
            </a:r>
            <a:r>
              <a:rPr lang="en-US" sz="3200" b="1" baseline="30000" dirty="0" smtClean="0"/>
              <a:t>st</a:t>
            </a:r>
            <a:r>
              <a:rPr lang="en-US" sz="3200" b="1" dirty="0" smtClean="0"/>
              <a:t> base occupied with less than 2 outs.   </a:t>
            </a:r>
            <a:endParaRPr lang="en-US" sz="32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3657600"/>
            <a:ext cx="7239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“DEAD BALL !”</a:t>
            </a:r>
          </a:p>
          <a:p>
            <a:r>
              <a:rPr lang="en-US" sz="2400" dirty="0" smtClean="0"/>
              <a:t>Note: Manipulating a ball to the ground (with less the 2 outs) is prohibited, “Dead Ball, Batters Out”, runners return to T.O.P.     </a:t>
            </a:r>
          </a:p>
          <a:p>
            <a:r>
              <a:rPr lang="en-US" sz="2400" dirty="0" smtClean="0"/>
              <a:t>Allowing a ball to drop untouched is nothing,  “no call.”</a:t>
            </a:r>
          </a:p>
          <a:p>
            <a:r>
              <a:rPr lang="en-US" sz="2400" b="1" dirty="0" smtClean="0"/>
              <a:t>Exception</a:t>
            </a:r>
            <a:r>
              <a:rPr lang="en-US" sz="2400" dirty="0" smtClean="0"/>
              <a:t>: </a:t>
            </a:r>
            <a:r>
              <a:rPr lang="en-US" sz="2400" i="1" dirty="0" smtClean="0"/>
              <a:t>Infield fly rule,”</a:t>
            </a:r>
            <a:r>
              <a:rPr lang="en-US" sz="2400" dirty="0" smtClean="0"/>
              <a:t> If the infield fly is in effect the ball remains alive.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6096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447800"/>
            <a:ext cx="8763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&gt; R1 on 1</a:t>
            </a:r>
            <a:r>
              <a:rPr lang="en-US" sz="3200" b="1" baseline="30000" dirty="0" smtClean="0"/>
              <a:t>st</a:t>
            </a:r>
            <a:r>
              <a:rPr lang="en-US" sz="3200" b="1" dirty="0" smtClean="0"/>
              <a:t>, B2 hits a line drive or pop up, F4 intentionally drops the ball. </a:t>
            </a:r>
          </a:p>
          <a:p>
            <a:pPr algn="ctr">
              <a:buFont typeface="Wingdings"/>
              <a:buChar char="Ø"/>
            </a:pPr>
            <a:endParaRPr lang="en-US" sz="3200" b="1" dirty="0" smtClean="0"/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8862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Ruling: “Dead Ball, Batters Out.” </a:t>
            </a:r>
          </a:p>
          <a:p>
            <a:r>
              <a:rPr lang="en-US" sz="3200" b="1" dirty="0" smtClean="0">
                <a:solidFill>
                  <a:srgbClr val="C00000"/>
                </a:solidFill>
              </a:rPr>
              <a:t>              R1 returns to 1</a:t>
            </a:r>
            <a:r>
              <a:rPr lang="en-US" sz="3200" b="1" baseline="30000" dirty="0" smtClean="0">
                <a:solidFill>
                  <a:srgbClr val="C00000"/>
                </a:solidFill>
              </a:rPr>
              <a:t>st</a:t>
            </a:r>
            <a:r>
              <a:rPr lang="en-US" sz="3200" b="1" dirty="0" smtClean="0">
                <a:solidFill>
                  <a:srgbClr val="C00000"/>
                </a:solidFill>
              </a:rPr>
              <a:t>.</a:t>
            </a:r>
          </a:p>
          <a:p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4864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381000"/>
            <a:ext cx="13049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Note: </a:t>
            </a:r>
            <a:endParaRPr lang="en-US" sz="4000" b="1" dirty="0" smtClean="0"/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762000"/>
            <a:ext cx="8763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Manipulating a ball to the ground- that’s touching it but intentionally allowing it to fall, </a:t>
            </a:r>
          </a:p>
          <a:p>
            <a:r>
              <a:rPr lang="en-US" sz="3200" b="1" dirty="0" smtClean="0"/>
              <a:t>(with less the 2 outs) is prohibited: </a:t>
            </a:r>
          </a:p>
          <a:p>
            <a:r>
              <a:rPr lang="en-US" sz="3200" b="1" dirty="0" smtClean="0"/>
              <a:t>“Dead Ball, Batters Out” and  runners return to bases from T.O.P.     </a:t>
            </a:r>
          </a:p>
          <a:p>
            <a:endParaRPr lang="en-US" b="1" dirty="0" smtClean="0"/>
          </a:p>
          <a:p>
            <a:r>
              <a:rPr lang="en-US" sz="3200" b="1" dirty="0" smtClean="0"/>
              <a:t>Allowing a ball to drop untouched is nothing, “no call.”</a:t>
            </a:r>
          </a:p>
          <a:p>
            <a:endParaRPr lang="en-US" b="1" dirty="0" smtClean="0"/>
          </a:p>
          <a:p>
            <a:r>
              <a:rPr lang="en-US" sz="3200" b="1" dirty="0" smtClean="0"/>
              <a:t>Exception: “</a:t>
            </a:r>
            <a:r>
              <a:rPr lang="en-US" sz="3200" b="1" i="1" dirty="0" smtClean="0"/>
              <a:t>Infield fly rule.”</a:t>
            </a:r>
            <a:r>
              <a:rPr lang="en-US" sz="3200" b="1" dirty="0" smtClean="0"/>
              <a:t> If infield fly is in effect the ball remains alive.</a:t>
            </a:r>
            <a:endParaRPr lang="en-US" sz="3200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5-1-1</a:t>
            </a:r>
          </a:p>
          <a:p>
            <a:pPr marL="0" lvl="2" algn="ctr"/>
            <a:r>
              <a:rPr lang="en-US" sz="4000" b="1" i="1" dirty="0" smtClean="0"/>
              <a:t>Ball becomes dead immediately when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209800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b="1" dirty="0" smtClean="0"/>
              <a:t>k) Balk or illegal pitch.</a:t>
            </a:r>
            <a:endParaRPr lang="en-US" sz="32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38100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“DEAD BALL !”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44196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5-1-1</a:t>
            </a:r>
          </a:p>
          <a:p>
            <a:pPr marL="0" lvl="2" algn="ctr"/>
            <a:r>
              <a:rPr lang="en-US" sz="4000" b="1" i="1" dirty="0" smtClean="0"/>
              <a:t>Ball becomes dead immediately when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209800"/>
            <a:ext cx="8001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l) </a:t>
            </a:r>
            <a:r>
              <a:rPr lang="en-US" sz="3200" b="1" dirty="0" smtClean="0"/>
              <a:t>Batted, pitched or thrown ball touches a designated media area or anyone or anything partially in the designated media area.</a:t>
            </a:r>
          </a:p>
          <a:p>
            <a:endParaRPr lang="en-US" sz="32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41148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“DEAD BALL !”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47244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5-1-1</a:t>
            </a:r>
          </a:p>
          <a:p>
            <a:pPr marL="0" lvl="2" algn="ctr"/>
            <a:r>
              <a:rPr lang="en-US" sz="3200" b="1" i="1" dirty="0" smtClean="0">
                <a:solidFill>
                  <a:schemeClr val="bg1"/>
                </a:solidFill>
              </a:rPr>
              <a:t>Ball becomes </a:t>
            </a:r>
          </a:p>
          <a:p>
            <a:pPr marL="0" lvl="2" algn="ctr"/>
            <a:r>
              <a:rPr lang="en-US" sz="3200" b="1" i="1" dirty="0" smtClean="0">
                <a:solidFill>
                  <a:schemeClr val="bg1"/>
                </a:solidFill>
              </a:rPr>
              <a:t>dead immediately when</a:t>
            </a:r>
            <a:r>
              <a:rPr lang="en-US" sz="3200" b="1" dirty="0" smtClean="0">
                <a:solidFill>
                  <a:schemeClr val="bg1"/>
                </a:solidFill>
              </a:rPr>
              <a:t>:</a:t>
            </a:r>
          </a:p>
          <a:p>
            <a:pPr marL="0" lvl="2" algn="ctr"/>
            <a:r>
              <a:rPr lang="en-US" sz="3200" b="1" dirty="0" smtClean="0"/>
              <a:t>Danny- check this slide...</a:t>
            </a:r>
          </a:p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981200"/>
            <a:ext cx="8001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&gt; Hidden Ball Trick: 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&gt;Tag batter runner after being hit by pitch and over running 1</a:t>
            </a:r>
            <a:r>
              <a:rPr lang="en-US" sz="3200" baseline="30000" dirty="0" smtClean="0">
                <a:solidFill>
                  <a:schemeClr val="bg1"/>
                </a:solidFill>
              </a:rPr>
              <a:t>st</a:t>
            </a:r>
            <a:r>
              <a:rPr lang="en-US" sz="3200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&gt;Tag batter runner after base hit to outfield and over running 1</a:t>
            </a:r>
            <a:r>
              <a:rPr lang="en-US" sz="3200" baseline="30000" dirty="0" smtClean="0">
                <a:solidFill>
                  <a:schemeClr val="bg1"/>
                </a:solidFill>
              </a:rPr>
              <a:t>st</a:t>
            </a:r>
            <a:r>
              <a:rPr lang="en-US" sz="3200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sz="3200" dirty="0" smtClean="0">
                <a:solidFill>
                  <a:schemeClr val="bg1"/>
                </a:solidFill>
              </a:rPr>
              <a:t>Tag batter runner after base on balls and over running 1</a:t>
            </a:r>
            <a:r>
              <a:rPr lang="en-US" sz="3200" baseline="30000" dirty="0" smtClean="0">
                <a:solidFill>
                  <a:schemeClr val="bg1"/>
                </a:solidFill>
              </a:rPr>
              <a:t>st</a:t>
            </a:r>
            <a:r>
              <a:rPr lang="en-US" sz="3200" dirty="0" smtClean="0">
                <a:solidFill>
                  <a:schemeClr val="bg1"/>
                </a:solidFill>
              </a:rPr>
              <a:t>. </a:t>
            </a:r>
          </a:p>
          <a:p>
            <a:endParaRPr lang="en-US" sz="32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52578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“DEAD BALL !”</a:t>
            </a:r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49530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52600"/>
            <a:ext cx="2488367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10700" dirty="0" smtClean="0">
                <a:latin typeface="Franklin Gothic Heavy" pitchFamily="34" charset="0"/>
              </a:rPr>
              <a:t>Delayed </a:t>
            </a:r>
            <a:br>
              <a:rPr lang="en-US" sz="10700" dirty="0" smtClean="0">
                <a:latin typeface="Franklin Gothic Heavy" pitchFamily="34" charset="0"/>
              </a:rPr>
            </a:br>
            <a:r>
              <a:rPr lang="en-US" sz="10700" dirty="0" smtClean="0">
                <a:latin typeface="Franklin Gothic Heavy" pitchFamily="34" charset="0"/>
              </a:rPr>
              <a:t>Dead </a:t>
            </a:r>
            <a:br>
              <a:rPr lang="en-US" sz="10700" dirty="0" smtClean="0">
                <a:latin typeface="Franklin Gothic Heavy" pitchFamily="34" charset="0"/>
              </a:rPr>
            </a:br>
            <a:r>
              <a:rPr lang="en-US" sz="10700" dirty="0" smtClean="0">
                <a:latin typeface="Franklin Gothic Heavy" pitchFamily="34" charset="0"/>
              </a:rPr>
              <a:t>Ball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733800"/>
            <a:ext cx="2488367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4724400"/>
            <a:ext cx="2488367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3733800"/>
            <a:ext cx="2488367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1676400"/>
            <a:ext cx="2488367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533400"/>
            <a:ext cx="64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5-2-1</a:t>
            </a:r>
          </a:p>
          <a:p>
            <a:pPr marL="0" lvl="2" algn="ctr"/>
            <a:r>
              <a:rPr lang="en-US" sz="4000" b="1" dirty="0" smtClean="0"/>
              <a:t>Delayed Dead Ball: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2098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lphaLcParenR"/>
            </a:pPr>
            <a:r>
              <a:rPr lang="en-US" sz="4000" b="1" dirty="0" smtClean="0"/>
              <a:t> </a:t>
            </a:r>
            <a:r>
              <a:rPr lang="en-US" sz="3200" b="1" dirty="0" smtClean="0"/>
              <a:t>Batter interference with catcher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3276600"/>
            <a:ext cx="8686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&gt;    1-1 pitch, R1 on 1</a:t>
            </a:r>
            <a:r>
              <a:rPr lang="en-US" sz="2400" b="1" baseline="30000" dirty="0" smtClean="0"/>
              <a:t>st</a:t>
            </a:r>
            <a:r>
              <a:rPr lang="en-US" sz="2400" b="1" dirty="0" smtClean="0"/>
              <a:t>, stealing on the pitch, B2 steps back out of the box, swings and misses.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447800"/>
            <a:ext cx="8763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&gt;    1-1 pitch, R1 on 1</a:t>
            </a:r>
            <a:r>
              <a:rPr lang="en-US" sz="3200" b="1" baseline="30000" dirty="0" smtClean="0"/>
              <a:t>st</a:t>
            </a:r>
            <a:r>
              <a:rPr lang="en-US" sz="3200" b="1" dirty="0" smtClean="0"/>
              <a:t>, stealing on the pitch, B2 steps back out of the box, swings and misses.</a:t>
            </a:r>
          </a:p>
          <a:p>
            <a:endParaRPr lang="en-US" sz="1600" b="1" dirty="0" smtClean="0"/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8100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Ruling: No infraction unless B2 interferes with F2’s throw to 2</a:t>
            </a:r>
            <a:r>
              <a:rPr lang="en-US" sz="3200" b="1" baseline="30000" dirty="0" smtClean="0">
                <a:solidFill>
                  <a:srgbClr val="C00000"/>
                </a:solidFill>
              </a:rPr>
              <a:t>nd</a:t>
            </a:r>
            <a:r>
              <a:rPr lang="en-US" sz="3200" b="1" dirty="0" smtClean="0">
                <a:solidFill>
                  <a:srgbClr val="C00000"/>
                </a:solidFill>
              </a:rPr>
              <a:t>, Count 1-2.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533400"/>
            <a:ext cx="64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5-2-1</a:t>
            </a:r>
          </a:p>
          <a:p>
            <a:pPr marL="0" lvl="2" algn="ctr"/>
            <a:r>
              <a:rPr lang="en-US" sz="4000" b="1" dirty="0" smtClean="0"/>
              <a:t>Delayed Dead Ball: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209800"/>
            <a:ext cx="815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/>
            <a:r>
              <a:rPr lang="en-US" sz="4000" b="1" dirty="0" smtClean="0"/>
              <a:t>b) Catcher or fielder interference on batter or runner.</a:t>
            </a:r>
            <a:endParaRPr lang="en-US" sz="3200" b="1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4958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Ruling: “Dead Ball, Strike 3, Batters Out”.</a:t>
            </a:r>
          </a:p>
          <a:p>
            <a:pPr algn="ctr"/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37160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&gt; 3-2 pitch, batter swings and misses as ball hits him in his side.</a:t>
            </a:r>
          </a:p>
          <a:p>
            <a:pPr algn="ctr"/>
            <a:endParaRPr lang="en-US" sz="2400" b="1" dirty="0" smtClean="0"/>
          </a:p>
          <a:p>
            <a:pPr algn="ctr"/>
            <a:r>
              <a:rPr lang="en-US" sz="4000" b="1" dirty="0" smtClean="0"/>
              <a:t>Ruling: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50292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3429000"/>
            <a:ext cx="13049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533400"/>
            <a:ext cx="64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5-2-1</a:t>
            </a:r>
          </a:p>
          <a:p>
            <a:pPr marL="0" lvl="2" algn="ctr"/>
            <a:r>
              <a:rPr lang="en-US" sz="4000" b="1" dirty="0" smtClean="0"/>
              <a:t>Delayed Dead Ball: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209800"/>
            <a:ext cx="815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c) </a:t>
            </a:r>
            <a:r>
              <a:rPr lang="en-US" sz="4000" b="1" i="1" dirty="0" smtClean="0"/>
              <a:t>Detached equipment</a:t>
            </a:r>
            <a:r>
              <a:rPr lang="en-US" sz="4000" b="1" dirty="0" smtClean="0"/>
              <a:t>, 3 or 4 bases    </a:t>
            </a:r>
          </a:p>
          <a:p>
            <a:r>
              <a:rPr lang="en-US" sz="4000" b="1" dirty="0" smtClean="0"/>
              <a:t>                                             (depending)</a:t>
            </a:r>
            <a:endParaRPr lang="en-US" sz="40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533400"/>
            <a:ext cx="64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5-2-1</a:t>
            </a:r>
          </a:p>
          <a:p>
            <a:pPr marL="0" lvl="2" algn="ctr"/>
            <a:r>
              <a:rPr lang="en-US" sz="4000" b="1" dirty="0" smtClean="0"/>
              <a:t>Delayed Dead Ball: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2098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d) Illegal glove or mitt</a:t>
            </a:r>
            <a:endParaRPr lang="en-US" sz="40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533400"/>
            <a:ext cx="64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5-2-1</a:t>
            </a:r>
          </a:p>
          <a:p>
            <a:pPr marL="0" lvl="2" algn="ctr"/>
            <a:r>
              <a:rPr lang="en-US" sz="4000" b="1" dirty="0" smtClean="0"/>
              <a:t>Delayed Dead Ball: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209800"/>
            <a:ext cx="815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/>
            <a:r>
              <a:rPr lang="en-US" sz="4000" b="1" dirty="0" smtClean="0"/>
              <a:t>e) </a:t>
            </a:r>
            <a:r>
              <a:rPr lang="en-US" sz="4000" b="1" i="1" dirty="0" smtClean="0"/>
              <a:t>Umpire interference</a:t>
            </a:r>
            <a:r>
              <a:rPr lang="en-US" sz="4000" b="1" dirty="0" smtClean="0"/>
              <a:t> with catcher attempting a play.</a:t>
            </a:r>
            <a:endParaRPr lang="en-US" sz="32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52400" y="3657600"/>
            <a:ext cx="868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&gt;    1-1 pitch, R1 on 1</a:t>
            </a:r>
            <a:r>
              <a:rPr lang="en-US" sz="2400" b="1" baseline="30000" dirty="0" smtClean="0"/>
              <a:t>st</a:t>
            </a:r>
            <a:r>
              <a:rPr lang="en-US" sz="2400" b="1" dirty="0" smtClean="0"/>
              <a:t>, stealing on the pitch, B2 steps back out of the box, swings and misses.</a:t>
            </a:r>
          </a:p>
          <a:p>
            <a:r>
              <a:rPr lang="en-US" sz="2400" b="1" dirty="0" smtClean="0"/>
              <a:t>No infraction unless B2 interferes with F2’s throw to 2</a:t>
            </a:r>
            <a:r>
              <a:rPr lang="en-US" sz="2400" b="1" baseline="30000" dirty="0" smtClean="0"/>
              <a:t>nd</a:t>
            </a:r>
            <a:r>
              <a:rPr lang="en-US" sz="2400" b="1" dirty="0" smtClean="0"/>
              <a:t>, Count 1-2.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7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447800"/>
            <a:ext cx="8763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&gt; R1 &amp; R2, 3</a:t>
            </a:r>
            <a:r>
              <a:rPr lang="en-US" sz="3200" b="1" baseline="30000" dirty="0" smtClean="0"/>
              <a:t>rd</a:t>
            </a:r>
            <a:r>
              <a:rPr lang="en-US" sz="3200" b="1" dirty="0" smtClean="0"/>
              <a:t> &amp; 1</a:t>
            </a:r>
            <a:r>
              <a:rPr lang="en-US" sz="3200" b="1" baseline="30000" dirty="0" smtClean="0"/>
              <a:t>st</a:t>
            </a:r>
            <a:r>
              <a:rPr lang="en-US" sz="3200" b="1" dirty="0" smtClean="0"/>
              <a:t>, R1 &amp; R2 attempt double steal, umpire interferes w/catcher throwing to F4, </a:t>
            </a:r>
          </a:p>
          <a:p>
            <a:r>
              <a:rPr lang="en-US" sz="3200" b="1" dirty="0" smtClean="0"/>
              <a:t>               Umpire give delayed dead ball signal; </a:t>
            </a:r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3528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Ruling:  If R2 is not put out runners are returned to bases the T.O.P</a:t>
            </a:r>
            <a:r>
              <a:rPr lang="en-US" sz="3200" dirty="0" smtClean="0">
                <a:solidFill>
                  <a:srgbClr val="C00000"/>
                </a:solidFill>
              </a:rPr>
              <a:t>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4648200"/>
            <a:ext cx="830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Ruling: If R2 is put out, play stands.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447800"/>
            <a:ext cx="8763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&gt; R1 &amp; R2, 3</a:t>
            </a:r>
            <a:r>
              <a:rPr lang="en-US" sz="3200" b="1" baseline="30000" dirty="0" smtClean="0"/>
              <a:t>rd</a:t>
            </a:r>
            <a:r>
              <a:rPr lang="en-US" sz="3200" b="1" dirty="0" smtClean="0"/>
              <a:t> &amp; 1</a:t>
            </a:r>
            <a:r>
              <a:rPr lang="en-US" sz="3200" b="1" baseline="30000" dirty="0" smtClean="0"/>
              <a:t>st</a:t>
            </a:r>
            <a:r>
              <a:rPr lang="en-US" sz="3200" b="1" dirty="0" smtClean="0"/>
              <a:t>, double steal, plate ump interferes with F2’s throw to 2</a:t>
            </a:r>
            <a:r>
              <a:rPr lang="en-US" sz="3200" b="1" baseline="30000" dirty="0" smtClean="0"/>
              <a:t>nd</a:t>
            </a:r>
            <a:r>
              <a:rPr lang="en-US" sz="3200" b="1" dirty="0" smtClean="0"/>
              <a:t>, F6 cuts off throw and relays back to the plate and retires R1,</a:t>
            </a:r>
          </a:p>
          <a:p>
            <a:pPr algn="ctr"/>
            <a:r>
              <a:rPr lang="en-US" sz="3200" b="1" dirty="0" smtClean="0"/>
              <a:t>Ruling: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3528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Ruling:  Play stands, umpire interference is ignored.</a:t>
            </a:r>
          </a:p>
          <a:p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43434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If no outs are made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“Time, Dead Ball”, 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&amp; R2 return to 3</a:t>
            </a:r>
            <a:r>
              <a:rPr lang="en-US" sz="3200" b="1" baseline="30000" dirty="0" smtClean="0">
                <a:solidFill>
                  <a:srgbClr val="C00000"/>
                </a:solidFill>
              </a:rPr>
              <a:t>rd</a:t>
            </a:r>
            <a:r>
              <a:rPr lang="en-US" sz="3200" b="1" dirty="0" smtClean="0">
                <a:solidFill>
                  <a:srgbClr val="C00000"/>
                </a:solidFill>
              </a:rPr>
              <a:t> &amp; 1</a:t>
            </a:r>
            <a:r>
              <a:rPr lang="en-US" sz="3200" b="1" baseline="30000" dirty="0" smtClean="0">
                <a:solidFill>
                  <a:srgbClr val="C00000"/>
                </a:solidFill>
              </a:rPr>
              <a:t>st</a:t>
            </a:r>
            <a:r>
              <a:rPr lang="en-US" sz="3200" b="1" dirty="0" smtClean="0">
                <a:solidFill>
                  <a:srgbClr val="C00000"/>
                </a:solidFill>
              </a:rPr>
              <a:t>. 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533400"/>
            <a:ext cx="64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5-2-1</a:t>
            </a:r>
          </a:p>
          <a:p>
            <a:pPr marL="0" lvl="2" algn="ctr"/>
            <a:r>
              <a:rPr lang="en-US" sz="4000" b="1" dirty="0" smtClean="0"/>
              <a:t>Delayed Dead Ball: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2209800"/>
            <a:ext cx="6019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arenR" startAt="6"/>
            </a:pPr>
            <a:r>
              <a:rPr lang="en-US" sz="4000" b="1" dirty="0" smtClean="0"/>
              <a:t>Verbal interference,</a:t>
            </a:r>
          </a:p>
          <a:p>
            <a:pPr marL="742950" indent="-742950"/>
            <a:r>
              <a:rPr lang="en-US" sz="4000" b="1" dirty="0" smtClean="0"/>
              <a:t>           Examples like: </a:t>
            </a:r>
          </a:p>
          <a:p>
            <a:r>
              <a:rPr lang="en-US" sz="4000" b="1" dirty="0" smtClean="0"/>
              <a:t>      “Time,” or “I got it”.</a:t>
            </a:r>
            <a:endParaRPr lang="en-US" sz="40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533400"/>
            <a:ext cx="64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5-2-1</a:t>
            </a:r>
          </a:p>
          <a:p>
            <a:pPr marL="0" lvl="2" algn="ctr"/>
            <a:r>
              <a:rPr lang="en-US" sz="4000" b="1" dirty="0" smtClean="0"/>
              <a:t>Delayed Dead Ball: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2098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g) Deliberate </a:t>
            </a:r>
          </a:p>
          <a:p>
            <a:r>
              <a:rPr lang="en-US" sz="4000" b="1" i="1" dirty="0" smtClean="0"/>
              <a:t>    removal of batting helmet</a:t>
            </a:r>
            <a:r>
              <a:rPr lang="en-US" sz="4000" b="1" dirty="0" smtClean="0"/>
              <a:t> </a:t>
            </a:r>
          </a:p>
          <a:p>
            <a:r>
              <a:rPr lang="en-US" sz="4000" b="1" dirty="0" smtClean="0"/>
              <a:t>    when required during live ball.</a:t>
            </a:r>
            <a:endParaRPr lang="en-US" sz="40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533400"/>
            <a:ext cx="64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5-2-1</a:t>
            </a:r>
          </a:p>
          <a:p>
            <a:pPr marL="0" lvl="2" algn="ctr"/>
            <a:r>
              <a:rPr lang="en-US" sz="4000" b="1" dirty="0" smtClean="0"/>
              <a:t>Delayed Dead Ball: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2098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 </a:t>
            </a:r>
            <a:r>
              <a:rPr lang="en-US" sz="4000" b="1" dirty="0" smtClean="0"/>
              <a:t>h) Coach physically assist runner.</a:t>
            </a:r>
            <a:endParaRPr lang="en-US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3657600"/>
            <a:ext cx="7543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The </a:t>
            </a:r>
            <a:r>
              <a:rPr lang="en-US" sz="2800" b="1" i="1" dirty="0" smtClean="0"/>
              <a:t>ball becomes dead</a:t>
            </a:r>
            <a:r>
              <a:rPr lang="en-US" sz="2800" dirty="0" smtClean="0"/>
              <a:t> when time is taken </a:t>
            </a:r>
          </a:p>
          <a:p>
            <a:pPr algn="ctr"/>
            <a:r>
              <a:rPr lang="en-US" sz="2800" dirty="0" smtClean="0"/>
              <a:t>to make </a:t>
            </a:r>
            <a:r>
              <a:rPr lang="en-US" sz="2800" b="1" i="1" dirty="0" smtClean="0"/>
              <a:t>awards on catcher or fielder obstruction</a:t>
            </a:r>
            <a:r>
              <a:rPr lang="en-US" sz="2800" dirty="0" smtClean="0"/>
              <a:t> </a:t>
            </a:r>
          </a:p>
          <a:p>
            <a:pPr algn="ctr"/>
            <a:r>
              <a:rPr lang="en-US" sz="2800" dirty="0" smtClean="0"/>
              <a:t>or </a:t>
            </a:r>
            <a:r>
              <a:rPr lang="en-US" sz="2800" b="1" i="1" dirty="0" smtClean="0"/>
              <a:t>impose penalties on base runners</a:t>
            </a:r>
            <a:r>
              <a:rPr lang="en-US" sz="2800" dirty="0" smtClean="0"/>
              <a:t> </a:t>
            </a:r>
          </a:p>
          <a:p>
            <a:pPr algn="ctr"/>
            <a:r>
              <a:rPr lang="en-US" sz="2800" dirty="0" smtClean="0"/>
              <a:t>and when an </a:t>
            </a:r>
            <a:r>
              <a:rPr lang="en-US" sz="2800" b="1" i="1" dirty="0" smtClean="0"/>
              <a:t>intentional base on balls</a:t>
            </a:r>
            <a:r>
              <a:rPr lang="en-US" sz="2800" dirty="0" smtClean="0"/>
              <a:t> is awarded.</a:t>
            </a:r>
            <a:endParaRPr lang="en-US" sz="2800" b="1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143000"/>
            <a:ext cx="8763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&gt; R1 on 1</a:t>
            </a:r>
            <a:r>
              <a:rPr lang="en-US" sz="3200" b="1" baseline="30000" dirty="0" smtClean="0"/>
              <a:t>st</a:t>
            </a:r>
            <a:r>
              <a:rPr lang="en-US" sz="3200" b="1" dirty="0" smtClean="0"/>
              <a:t>, B2 receives ball four, catcher throws to F3 who misses and ball goes into right field,</a:t>
            </a:r>
          </a:p>
          <a:p>
            <a:r>
              <a:rPr lang="en-US" sz="3200" b="1" dirty="0" smtClean="0"/>
              <a:t>R1 goes to 3</a:t>
            </a:r>
            <a:r>
              <a:rPr lang="en-US" sz="3200" b="1" baseline="30000" dirty="0" smtClean="0"/>
              <a:t>rd</a:t>
            </a:r>
            <a:r>
              <a:rPr lang="en-US" sz="3200" b="1" dirty="0" smtClean="0"/>
              <a:t>, B2 goes to 2</a:t>
            </a:r>
            <a:r>
              <a:rPr lang="en-US" sz="3200" b="1" baseline="30000" dirty="0" smtClean="0"/>
              <a:t>nd</a:t>
            </a:r>
            <a:r>
              <a:rPr lang="en-US" sz="3200" b="1" dirty="0" smtClean="0"/>
              <a:t>. </a:t>
            </a:r>
          </a:p>
          <a:p>
            <a:endParaRPr lang="en-US" sz="3200" b="1" dirty="0" smtClean="0"/>
          </a:p>
          <a:p>
            <a:pPr algn="ctr"/>
            <a:r>
              <a:rPr lang="en-US" sz="3200" b="1" dirty="0" smtClean="0"/>
              <a:t>Question: Are these advances legal or is ball dead after “Ball 4?”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4958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Answer:  The ball is “Live” after ball four.     </a:t>
            </a:r>
          </a:p>
          <a:p>
            <a:r>
              <a:rPr lang="en-US" sz="3200" b="1" dirty="0" smtClean="0">
                <a:solidFill>
                  <a:srgbClr val="C00000"/>
                </a:solidFill>
              </a:rPr>
              <a:t>                 Runners may advance.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2860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914400"/>
            <a:ext cx="8991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The Umpire is putting new ball into play. </a:t>
            </a:r>
          </a:p>
          <a:p>
            <a:r>
              <a:rPr lang="en-US" sz="3200" dirty="0" smtClean="0"/>
              <a:t>                         </a:t>
            </a:r>
            <a:endParaRPr lang="en-US" sz="3200" b="1" dirty="0" smtClean="0"/>
          </a:p>
          <a:p>
            <a:r>
              <a:rPr lang="en-US" sz="3200" b="1" dirty="0" smtClean="0"/>
              <a:t>Question: At what point does the U.I.C. say “PLAY”  and give the signal?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114800"/>
            <a:ext cx="8305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Answer:  When the ball is in pitcher’s hand or glove and he is on the rubber in legal pitching position and both the batter and catcher are in their respective boxes.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2590800"/>
            <a:ext cx="16573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5-1-1</a:t>
            </a:r>
          </a:p>
          <a:p>
            <a:pPr marL="0" lvl="2" algn="ctr"/>
            <a:r>
              <a:rPr lang="en-US" sz="4000" b="1" i="1" dirty="0" smtClean="0"/>
              <a:t>Ball becomes dead immediately when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20574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/>
            <a:r>
              <a:rPr lang="en-US" sz="4000" b="1" dirty="0" smtClean="0"/>
              <a:t>b) If the pitch hits batter in the strike zone, balls dead, it’s a strike, umpire announces the count.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pic>
        <p:nvPicPr>
          <p:cNvPr id="108546" name="Picture 2" descr="http://midwaymadness.com/wp-content/uploads/2012/02/umpir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860" y="0"/>
            <a:ext cx="8806540" cy="632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7338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Ruling: “Dead Ball, the count is 1-2”</a:t>
            </a:r>
          </a:p>
          <a:p>
            <a:r>
              <a:rPr lang="en-US" sz="3200" b="1" dirty="0" smtClean="0">
                <a:solidFill>
                  <a:srgbClr val="C00000"/>
                </a:solidFill>
              </a:rPr>
              <a:t>Exception: Pitched ball contacts jersey hanging out of pants, call the pitch.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371600"/>
            <a:ext cx="8458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&gt;   1-1 pitch, batter hangs over the zone to bunt, the pitch is a strike that hits the hands. </a:t>
            </a:r>
            <a:endParaRPr lang="en-US" sz="2400" b="1" dirty="0" smtClean="0"/>
          </a:p>
          <a:p>
            <a:pPr algn="ctr"/>
            <a:r>
              <a:rPr lang="en-US" sz="4000" b="1" dirty="0" smtClean="0"/>
              <a:t>Ruling: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525780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Exception: If a pitched ball contacts a batter’s jersey hanging out of pants, call the pitch.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29718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400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5-1-1</a:t>
            </a:r>
          </a:p>
          <a:p>
            <a:pPr marL="0" lvl="2" algn="ctr"/>
            <a:r>
              <a:rPr lang="en-US" sz="4000" b="1" i="1" dirty="0" smtClean="0"/>
              <a:t>Ball becomes dead immediately when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2209800"/>
            <a:ext cx="7848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 startAt="3"/>
            </a:pPr>
            <a:r>
              <a:rPr lang="en-US" sz="4000" b="1" dirty="0" smtClean="0"/>
              <a:t>the ball is illegally batted or intentionally or unintentionally struck by the bat a second time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4008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Situation</a:t>
            </a:r>
            <a:r>
              <a:rPr lang="en-US" sz="4000" b="1" dirty="0" smtClean="0"/>
              <a:t>:</a:t>
            </a:r>
          </a:p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4495800"/>
            <a:ext cx="845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Ruling: “Dead Ball” batters out. R1 returns to 1</a:t>
            </a:r>
            <a:r>
              <a:rPr lang="en-US" sz="3200" b="1" baseline="30000" dirty="0" smtClean="0">
                <a:solidFill>
                  <a:srgbClr val="C00000"/>
                </a:solidFill>
              </a:rPr>
              <a:t>st</a:t>
            </a:r>
            <a:r>
              <a:rPr lang="en-US" sz="3200" b="1" dirty="0" smtClean="0">
                <a:solidFill>
                  <a:srgbClr val="C00000"/>
                </a:solidFill>
              </a:rPr>
              <a:t>.</a:t>
            </a:r>
          </a:p>
          <a:p>
            <a:pPr algn="ctr"/>
            <a:endParaRPr lang="en-US" sz="3200" b="1" dirty="0" smtClean="0">
              <a:solidFill>
                <a:srgbClr val="C00000"/>
              </a:solidFill>
            </a:endParaRPr>
          </a:p>
          <a:p>
            <a:pPr algn="ctr"/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6600"/>
                </a:solidFill>
              </a:rPr>
              <a:t>Baseball Training Presentation    created by John Hickey</a:t>
            </a: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371600"/>
            <a:ext cx="84582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&gt; R1 on 1</a:t>
            </a:r>
            <a:r>
              <a:rPr lang="en-US" sz="4000" b="1" baseline="30000" dirty="0" smtClean="0"/>
              <a:t>st</a:t>
            </a:r>
            <a:r>
              <a:rPr lang="en-US" sz="4000" b="1" dirty="0" smtClean="0"/>
              <a:t>, stealing on the pitch, B2 steps back out of the box and hits a fair ball.</a:t>
            </a:r>
          </a:p>
          <a:p>
            <a:pPr algn="ctr"/>
            <a:endParaRPr lang="en-US" sz="2400" b="1" dirty="0" smtClean="0"/>
          </a:p>
          <a:p>
            <a:pPr algn="ctr"/>
            <a:r>
              <a:rPr lang="en-US" sz="4000" b="1" dirty="0" smtClean="0"/>
              <a:t>Ruling: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5105400"/>
            <a:ext cx="13144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2985</Words>
  <Application>Microsoft Office PowerPoint</Application>
  <PresentationFormat>On-screen Show (4:3)</PresentationFormat>
  <Paragraphs>432</Paragraphs>
  <Slides>60</Slides>
  <Notes>60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Office Theme</vt:lpstr>
      <vt:lpstr>Slide 1</vt:lpstr>
      <vt:lpstr>Slide 2</vt:lpstr>
      <vt:lpstr>Dead Ball !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Dead Ball Mechanic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Delayed  Dead  Ball 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John</cp:lastModifiedBy>
  <cp:revision>56</cp:revision>
  <dcterms:created xsi:type="dcterms:W3CDTF">2012-02-24T13:24:29Z</dcterms:created>
  <dcterms:modified xsi:type="dcterms:W3CDTF">2012-03-01T14:13:15Z</dcterms:modified>
</cp:coreProperties>
</file>