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Default Extension="vml" ContentType="application/vnd.openxmlformats-officedocument.vmlDrawing"/>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4" r:id="rId2"/>
    <p:sldId id="265" r:id="rId3"/>
    <p:sldId id="266" r:id="rId4"/>
    <p:sldId id="267" r:id="rId5"/>
    <p:sldId id="268" r:id="rId6"/>
    <p:sldId id="269" r:id="rId7"/>
    <p:sldId id="270" r:id="rId8"/>
    <p:sldId id="271" r:id="rId9"/>
    <p:sldId id="272" r:id="rId10"/>
    <p:sldId id="273" r:id="rId11"/>
    <p:sldId id="274" r:id="rId12"/>
    <p:sldId id="25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05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4114A7-BCAA-4AB5-A8D8-0E74CB237EEA}" type="datetimeFigureOut">
              <a:rPr lang="en-US" smtClean="0"/>
              <a:pPr/>
              <a:t>3/1/2012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64A457-AD5B-459F-ACFC-4CADC2EB224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872E79-E2BC-4145-B82C-5550E425F0F2}"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C967E06-AB71-4512-AE39-4D214F187246}"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C967E06-AB71-4512-AE39-4D214F187246}"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9C967E06-AB71-4512-AE39-4D214F187246}" type="slidenum">
              <a:rPr lang="en-US" smtClean="0"/>
              <a:pPr>
                <a:defRPr/>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872E79-E2BC-4145-B82C-5550E425F0F2}"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872E79-E2BC-4145-B82C-5550E425F0F2}"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872E79-E2BC-4145-B82C-5550E425F0F2}"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872E79-E2BC-4145-B82C-5550E425F0F2}"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872E79-E2BC-4145-B82C-5550E425F0F2}"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872E79-E2BC-4145-B82C-5550E425F0F2}"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64A457-AD5B-459F-ACFC-4CADC2EB2242}"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64A457-AD5B-459F-ACFC-4CADC2EB2242}"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2792F9-3F48-459F-A58A-3D3E3E261C9A}" type="datetimeFigureOut">
              <a:rPr lang="en-US" smtClean="0"/>
              <a:pPr/>
              <a:t>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35415-F1C4-472C-B1D9-DA8210B6368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2792F9-3F48-459F-A58A-3D3E3E261C9A}" type="datetimeFigureOut">
              <a:rPr lang="en-US" smtClean="0"/>
              <a:pPr/>
              <a:t>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35415-F1C4-472C-B1D9-DA8210B6368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2792F9-3F48-459F-A58A-3D3E3E261C9A}" type="datetimeFigureOut">
              <a:rPr lang="en-US" smtClean="0"/>
              <a:pPr/>
              <a:t>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35415-F1C4-472C-B1D9-DA8210B6368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2792F9-3F48-459F-A58A-3D3E3E261C9A}" type="datetimeFigureOut">
              <a:rPr lang="en-US" smtClean="0"/>
              <a:pPr/>
              <a:t>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35415-F1C4-472C-B1D9-DA8210B6368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2792F9-3F48-459F-A58A-3D3E3E261C9A}" type="datetimeFigureOut">
              <a:rPr lang="en-US" smtClean="0"/>
              <a:pPr/>
              <a:t>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35415-F1C4-472C-B1D9-DA8210B6368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2792F9-3F48-459F-A58A-3D3E3E261C9A}" type="datetimeFigureOut">
              <a:rPr lang="en-US" smtClean="0"/>
              <a:pPr/>
              <a:t>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635415-F1C4-472C-B1D9-DA8210B6368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2792F9-3F48-459F-A58A-3D3E3E261C9A}" type="datetimeFigureOut">
              <a:rPr lang="en-US" smtClean="0"/>
              <a:pPr/>
              <a:t>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635415-F1C4-472C-B1D9-DA8210B6368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2792F9-3F48-459F-A58A-3D3E3E261C9A}" type="datetimeFigureOut">
              <a:rPr lang="en-US" smtClean="0"/>
              <a:pPr/>
              <a:t>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635415-F1C4-472C-B1D9-DA8210B6368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2792F9-3F48-459F-A58A-3D3E3E261C9A}" type="datetimeFigureOut">
              <a:rPr lang="en-US" smtClean="0"/>
              <a:pPr/>
              <a:t>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635415-F1C4-472C-B1D9-DA8210B6368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2792F9-3F48-459F-A58A-3D3E3E261C9A}" type="datetimeFigureOut">
              <a:rPr lang="en-US" smtClean="0"/>
              <a:pPr/>
              <a:t>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635415-F1C4-472C-B1D9-DA8210B6368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2792F9-3F48-459F-A58A-3D3E3E261C9A}" type="datetimeFigureOut">
              <a:rPr lang="en-US" smtClean="0"/>
              <a:pPr/>
              <a:t>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635415-F1C4-472C-B1D9-DA8210B6368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FF00">
                <a:alpha val="23922"/>
              </a:srgbClr>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2792F9-3F48-459F-A58A-3D3E3E261C9A}" type="datetimeFigureOut">
              <a:rPr lang="en-US" smtClean="0"/>
              <a:pPr/>
              <a:t>3/1/2012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635415-F1C4-472C-B1D9-DA8210B6368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Microsoft_Office_Word_97_-_2003_Document1.doc"/></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Microsoft_Office_Word_97_-_2003_Document2.doc"/></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oleObject" Target="../embeddings/Microsoft_Office_Word_97_-_2003_Document3.doc"/></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audio" Target="../media/audio1.wav"/><Relationship Id="rId5" Type="http://schemas.openxmlformats.org/officeDocument/2006/relationships/image" Target="../media/image3.pn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7543800" y="533400"/>
            <a:ext cx="695325" cy="857250"/>
          </a:xfrm>
          <a:prstGeom prst="rect">
            <a:avLst/>
          </a:prstGeom>
          <a:noFill/>
          <a:ln w="9525">
            <a:noFill/>
            <a:miter lim="800000"/>
            <a:headEnd/>
            <a:tailEnd/>
          </a:ln>
        </p:spPr>
      </p:pic>
      <p:sp>
        <p:nvSpPr>
          <p:cNvPr id="11" name="TextBox 10"/>
          <p:cNvSpPr txBox="1"/>
          <p:nvPr/>
        </p:nvSpPr>
        <p:spPr>
          <a:xfrm>
            <a:off x="5562600" y="609600"/>
            <a:ext cx="2057400" cy="369332"/>
          </a:xfrm>
          <a:prstGeom prst="rect">
            <a:avLst/>
          </a:prstGeom>
          <a:noFill/>
        </p:spPr>
        <p:txBody>
          <a:bodyPr wrap="square" rtlCol="0">
            <a:spAutoFit/>
          </a:bodyPr>
          <a:lstStyle/>
          <a:p>
            <a:r>
              <a:rPr lang="en-US" dirty="0" smtClean="0">
                <a:solidFill>
                  <a:srgbClr val="FF0000"/>
                </a:solidFill>
                <a:latin typeface="Elephant" pitchFamily="18" charset="0"/>
              </a:rPr>
              <a:t>NEMOA</a:t>
            </a:r>
            <a:r>
              <a:rPr lang="en-US" dirty="0" smtClean="0">
                <a:solidFill>
                  <a:srgbClr val="FF0000"/>
                </a:solidFill>
              </a:rPr>
              <a:t> Baseball</a:t>
            </a:r>
            <a:endParaRPr lang="en-US" dirty="0">
              <a:solidFill>
                <a:srgbClr val="FF0000"/>
              </a:solidFill>
            </a:endParaRPr>
          </a:p>
        </p:txBody>
      </p:sp>
      <p:sp>
        <p:nvSpPr>
          <p:cNvPr id="12" name="TextBox 11"/>
          <p:cNvSpPr txBox="1"/>
          <p:nvPr/>
        </p:nvSpPr>
        <p:spPr>
          <a:xfrm>
            <a:off x="2209800" y="1905000"/>
            <a:ext cx="4724400" cy="2292935"/>
          </a:xfrm>
          <a:prstGeom prst="rect">
            <a:avLst/>
          </a:prstGeom>
          <a:noFill/>
        </p:spPr>
        <p:txBody>
          <a:bodyPr wrap="square" rtlCol="0">
            <a:spAutoFit/>
          </a:bodyPr>
          <a:lstStyle/>
          <a:p>
            <a:pPr algn="ctr"/>
            <a:r>
              <a:rPr lang="en-US" sz="4400" dirty="0" smtClean="0">
                <a:solidFill>
                  <a:srgbClr val="C00000"/>
                </a:solidFill>
                <a:latin typeface="Franklin Gothic Heavy" pitchFamily="34" charset="0"/>
              </a:rPr>
              <a:t>2013</a:t>
            </a:r>
          </a:p>
          <a:p>
            <a:pPr algn="ctr"/>
            <a:r>
              <a:rPr lang="en-US" sz="4400" dirty="0" smtClean="0">
                <a:solidFill>
                  <a:srgbClr val="C00000"/>
                </a:solidFill>
                <a:latin typeface="Franklin Gothic Heavy" pitchFamily="34" charset="0"/>
              </a:rPr>
              <a:t>Baseball </a:t>
            </a:r>
            <a:r>
              <a:rPr lang="en-US" sz="4400" dirty="0" smtClean="0">
                <a:solidFill>
                  <a:srgbClr val="C00000"/>
                </a:solidFill>
                <a:latin typeface="Franklin Gothic Heavy" pitchFamily="34" charset="0"/>
              </a:rPr>
              <a:t>Umpire Training</a:t>
            </a:r>
          </a:p>
          <a:p>
            <a:pPr algn="ctr"/>
            <a:r>
              <a:rPr lang="en-US" sz="1100" dirty="0" smtClean="0">
                <a:solidFill>
                  <a:srgbClr val="C00000"/>
                </a:solidFill>
              </a:rPr>
              <a:t>PowerPoint created by John Hickey, </a:t>
            </a:r>
            <a:r>
              <a:rPr lang="en-US" sz="1100" dirty="0" smtClean="0">
                <a:solidFill>
                  <a:srgbClr val="C00000"/>
                </a:solidFill>
              </a:rPr>
              <a:t>2012</a:t>
            </a:r>
            <a:endParaRPr lang="en-US" sz="1100" dirty="0" smtClean="0">
              <a:solidFill>
                <a:srgbClr val="C00000"/>
              </a:solidFill>
            </a:endParaRPr>
          </a:p>
        </p:txBody>
      </p:sp>
      <p:sp>
        <p:nvSpPr>
          <p:cNvPr id="5" name="Footer Placeholder 4"/>
          <p:cNvSpPr>
            <a:spLocks noGrp="1"/>
          </p:cNvSpPr>
          <p:nvPr>
            <p:ph type="ftr" sz="quarter" idx="11"/>
          </p:nvPr>
        </p:nvSpPr>
        <p:spPr/>
        <p:txBody>
          <a:bodyPr/>
          <a:lstStyle/>
          <a:p>
            <a:r>
              <a:rPr lang="en-US" dirty="0" smtClean="0">
                <a:solidFill>
                  <a:srgbClr val="67D232"/>
                </a:solidFill>
              </a:rPr>
              <a:t>Baseball Training Presentation            created by John Hickey</a:t>
            </a:r>
            <a:endParaRPr lang="en-US" dirty="0">
              <a:solidFill>
                <a:srgbClr val="67D232"/>
              </a:solidFill>
            </a:endParaRPr>
          </a:p>
        </p:txBody>
      </p:sp>
      <p:sp>
        <p:nvSpPr>
          <p:cNvPr id="6" name="Slide Number Placeholder 5"/>
          <p:cNvSpPr>
            <a:spLocks noGrp="1"/>
          </p:cNvSpPr>
          <p:nvPr>
            <p:ph type="sldNum" sz="quarter" idx="12"/>
          </p:nvPr>
        </p:nvSpPr>
        <p:spPr/>
        <p:txBody>
          <a:bodyPr/>
          <a:lstStyle/>
          <a:p>
            <a:fld id="{9E69D0A2-FB7C-46F0-B726-A0788D180BD3}"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034" name="Object 4"/>
          <p:cNvGraphicFramePr>
            <a:graphicFrameLocks noChangeAspect="1"/>
          </p:cNvGraphicFramePr>
          <p:nvPr/>
        </p:nvGraphicFramePr>
        <p:xfrm>
          <a:off x="1143000" y="0"/>
          <a:ext cx="6705600" cy="6858000"/>
        </p:xfrm>
        <a:graphic>
          <a:graphicData uri="http://schemas.openxmlformats.org/presentationml/2006/ole">
            <p:oleObj spid="_x0000_s35842" name="Document" r:id="rId4" imgW="5473465" imgH="8422017" progId="Word.Document.8">
              <p:embed/>
            </p:oleObj>
          </a:graphicData>
        </a:graphic>
      </p:graphicFrame>
      <p:sp>
        <p:nvSpPr>
          <p:cNvPr id="3" name="Slide Number Placeholder 2"/>
          <p:cNvSpPr>
            <a:spLocks noGrp="1"/>
          </p:cNvSpPr>
          <p:nvPr>
            <p:ph type="sldNum" sz="quarter" idx="12"/>
          </p:nvPr>
        </p:nvSpPr>
        <p:spPr/>
        <p:txBody>
          <a:bodyPr/>
          <a:lstStyle/>
          <a:p>
            <a:pPr>
              <a:defRPr/>
            </a:pPr>
            <a:fld id="{E73E7711-6AF1-4F07-BEA8-2C7E5C968EDC}"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058" name="Object 4"/>
          <p:cNvGraphicFramePr>
            <a:graphicFrameLocks noChangeAspect="1"/>
          </p:cNvGraphicFramePr>
          <p:nvPr/>
        </p:nvGraphicFramePr>
        <p:xfrm>
          <a:off x="762000" y="0"/>
          <a:ext cx="7391400" cy="6858000"/>
        </p:xfrm>
        <a:graphic>
          <a:graphicData uri="http://schemas.openxmlformats.org/presentationml/2006/ole">
            <p:oleObj spid="_x0000_s36866" name="Document" r:id="rId4" imgW="5488205" imgH="7354747" progId="Word.Document.8">
              <p:embed/>
            </p:oleObj>
          </a:graphicData>
        </a:graphic>
      </p:graphicFrame>
      <p:sp>
        <p:nvSpPr>
          <p:cNvPr id="3" name="Slide Number Placeholder 2"/>
          <p:cNvSpPr>
            <a:spLocks noGrp="1"/>
          </p:cNvSpPr>
          <p:nvPr>
            <p:ph type="sldNum" sz="quarter" idx="12"/>
          </p:nvPr>
        </p:nvSpPr>
        <p:spPr/>
        <p:txBody>
          <a:bodyPr/>
          <a:lstStyle/>
          <a:p>
            <a:pPr>
              <a:defRPr/>
            </a:pPr>
            <a:fld id="{E73E7711-6AF1-4F07-BEA8-2C7E5C968EDC}"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9154" name="Object 4"/>
          <p:cNvGraphicFramePr>
            <a:graphicFrameLocks noChangeAspect="1"/>
          </p:cNvGraphicFramePr>
          <p:nvPr/>
        </p:nvGraphicFramePr>
        <p:xfrm>
          <a:off x="2133600" y="0"/>
          <a:ext cx="4648200" cy="6858000"/>
        </p:xfrm>
        <a:graphic>
          <a:graphicData uri="http://schemas.openxmlformats.org/presentationml/2006/ole">
            <p:oleObj spid="_x0000_s3074" name="Document" r:id="rId4" imgW="5908708" imgH="11471225" progId="Word.Document.8">
              <p:embed/>
            </p:oleObj>
          </a:graphicData>
        </a:graphic>
      </p:graphicFrame>
      <p:sp>
        <p:nvSpPr>
          <p:cNvPr id="3" name="Slide Number Placeholder 2"/>
          <p:cNvSpPr>
            <a:spLocks noGrp="1"/>
          </p:cNvSpPr>
          <p:nvPr>
            <p:ph type="sldNum" sz="quarter" idx="12"/>
          </p:nvPr>
        </p:nvSpPr>
        <p:spPr/>
        <p:txBody>
          <a:bodyPr/>
          <a:lstStyle/>
          <a:p>
            <a:pPr>
              <a:defRPr/>
            </a:pPr>
            <a:fld id="{E73E7711-6AF1-4F07-BEA8-2C7E5C968EDC}"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7543800" y="533400"/>
            <a:ext cx="695325" cy="857250"/>
          </a:xfrm>
          <a:prstGeom prst="rect">
            <a:avLst/>
          </a:prstGeom>
          <a:noFill/>
          <a:ln w="9525">
            <a:noFill/>
            <a:miter lim="800000"/>
            <a:headEnd/>
            <a:tailEnd/>
          </a:ln>
        </p:spPr>
      </p:pic>
      <p:sp>
        <p:nvSpPr>
          <p:cNvPr id="12" name="TextBox 11"/>
          <p:cNvSpPr txBox="1"/>
          <p:nvPr/>
        </p:nvSpPr>
        <p:spPr>
          <a:xfrm>
            <a:off x="609600" y="1371600"/>
            <a:ext cx="7848600" cy="3077766"/>
          </a:xfrm>
          <a:prstGeom prst="rect">
            <a:avLst/>
          </a:prstGeom>
          <a:noFill/>
        </p:spPr>
        <p:txBody>
          <a:bodyPr wrap="square" rtlCol="0">
            <a:spAutoFit/>
          </a:bodyPr>
          <a:lstStyle/>
          <a:p>
            <a:pPr algn="ctr"/>
            <a:r>
              <a:rPr lang="en-US" sz="4400" dirty="0" smtClean="0">
                <a:solidFill>
                  <a:srgbClr val="C00000"/>
                </a:solidFill>
                <a:latin typeface="Franklin Gothic Heavy" pitchFamily="34" charset="0"/>
              </a:rPr>
              <a:t>Baseball </a:t>
            </a:r>
            <a:r>
              <a:rPr lang="en-US" sz="4400" dirty="0" smtClean="0">
                <a:solidFill>
                  <a:srgbClr val="C00000"/>
                </a:solidFill>
                <a:latin typeface="Franklin Gothic Heavy" pitchFamily="34" charset="0"/>
              </a:rPr>
              <a:t>Umpire Training</a:t>
            </a:r>
          </a:p>
          <a:p>
            <a:pPr algn="ctr"/>
            <a:endParaRPr lang="en-US" dirty="0" smtClean="0">
              <a:solidFill>
                <a:srgbClr val="C00000"/>
              </a:solidFill>
              <a:latin typeface="Franklin Gothic Heavy" pitchFamily="34" charset="0"/>
            </a:endParaRPr>
          </a:p>
          <a:p>
            <a:pPr algn="ctr"/>
            <a:r>
              <a:rPr lang="en-US" sz="4400" dirty="0" smtClean="0">
                <a:solidFill>
                  <a:srgbClr val="C00000"/>
                </a:solidFill>
                <a:latin typeface="Franklin Gothic Heavy" pitchFamily="34" charset="0"/>
              </a:rPr>
              <a:t>Rule Three</a:t>
            </a:r>
          </a:p>
          <a:p>
            <a:pPr algn="ctr"/>
            <a:r>
              <a:rPr lang="en-US" sz="4400" dirty="0" smtClean="0">
                <a:solidFill>
                  <a:srgbClr val="C00000"/>
                </a:solidFill>
                <a:latin typeface="Franklin Gothic Heavy" pitchFamily="34" charset="0"/>
              </a:rPr>
              <a:t>Subs, Coaches, </a:t>
            </a:r>
          </a:p>
          <a:p>
            <a:pPr algn="ctr"/>
            <a:r>
              <a:rPr lang="en-US" sz="4400" dirty="0" smtClean="0">
                <a:solidFill>
                  <a:srgbClr val="C00000"/>
                </a:solidFill>
                <a:latin typeface="Franklin Gothic Heavy" pitchFamily="34" charset="0"/>
              </a:rPr>
              <a:t>Conduct and Conferences</a:t>
            </a:r>
          </a:p>
        </p:txBody>
      </p:sp>
      <p:sp>
        <p:nvSpPr>
          <p:cNvPr id="5" name="Footer Placeholder 4"/>
          <p:cNvSpPr>
            <a:spLocks noGrp="1"/>
          </p:cNvSpPr>
          <p:nvPr>
            <p:ph type="ftr" sz="quarter" idx="11"/>
          </p:nvPr>
        </p:nvSpPr>
        <p:spPr/>
        <p:txBody>
          <a:bodyPr/>
          <a:lstStyle/>
          <a:p>
            <a:r>
              <a:rPr lang="en-US" dirty="0" smtClean="0">
                <a:solidFill>
                  <a:srgbClr val="78D749"/>
                </a:solidFill>
              </a:rPr>
              <a:t>Baseball Training Presentation            created by John Hickey</a:t>
            </a:r>
            <a:endParaRPr lang="en-US" dirty="0">
              <a:solidFill>
                <a:srgbClr val="78D749"/>
              </a:solidFill>
            </a:endParaRPr>
          </a:p>
        </p:txBody>
      </p:sp>
      <p:sp>
        <p:nvSpPr>
          <p:cNvPr id="6" name="Slide Number Placeholder 5"/>
          <p:cNvSpPr>
            <a:spLocks noGrp="1"/>
          </p:cNvSpPr>
          <p:nvPr>
            <p:ph type="sldNum" sz="quarter" idx="12"/>
          </p:nvPr>
        </p:nvSpPr>
        <p:spPr/>
        <p:txBody>
          <a:bodyPr/>
          <a:lstStyle/>
          <a:p>
            <a:fld id="{9E69D0A2-FB7C-46F0-B726-A0788D180BD3}"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cstate="print"/>
          <a:srcRect/>
          <a:stretch>
            <a:fillRect/>
          </a:stretch>
        </p:blipFill>
        <p:spPr bwMode="auto">
          <a:xfrm>
            <a:off x="7543800" y="533400"/>
            <a:ext cx="695325" cy="857250"/>
          </a:xfrm>
          <a:prstGeom prst="rect">
            <a:avLst/>
          </a:prstGeom>
          <a:noFill/>
          <a:ln w="9525">
            <a:noFill/>
            <a:miter lim="800000"/>
            <a:headEnd/>
            <a:tailEnd/>
          </a:ln>
        </p:spPr>
      </p:pic>
      <p:sp>
        <p:nvSpPr>
          <p:cNvPr id="12" name="TextBox 11"/>
          <p:cNvSpPr txBox="1"/>
          <p:nvPr/>
        </p:nvSpPr>
        <p:spPr>
          <a:xfrm>
            <a:off x="381000" y="304800"/>
            <a:ext cx="5029200" cy="1354217"/>
          </a:xfrm>
          <a:prstGeom prst="rect">
            <a:avLst/>
          </a:prstGeom>
          <a:noFill/>
        </p:spPr>
        <p:txBody>
          <a:bodyPr wrap="square" rtlCol="0">
            <a:spAutoFit/>
          </a:bodyPr>
          <a:lstStyle/>
          <a:p>
            <a:pPr algn="ctr"/>
            <a:r>
              <a:rPr lang="en-US" sz="2800" dirty="0" smtClean="0">
                <a:solidFill>
                  <a:srgbClr val="C00000"/>
                </a:solidFill>
                <a:latin typeface="Franklin Gothic Heavy" pitchFamily="34" charset="0"/>
              </a:rPr>
              <a:t>Baseball Umpire Training</a:t>
            </a:r>
          </a:p>
          <a:p>
            <a:pPr algn="ctr"/>
            <a:endParaRPr lang="en-US" sz="1000" dirty="0" smtClean="0">
              <a:solidFill>
                <a:srgbClr val="C00000"/>
              </a:solidFill>
              <a:latin typeface="Franklin Gothic Heavy" pitchFamily="34" charset="0"/>
            </a:endParaRPr>
          </a:p>
          <a:p>
            <a:pPr algn="ctr"/>
            <a:r>
              <a:rPr lang="en-US" sz="4400" dirty="0" smtClean="0">
                <a:solidFill>
                  <a:srgbClr val="C00000"/>
                </a:solidFill>
                <a:latin typeface="Franklin Gothic Heavy" pitchFamily="34" charset="0"/>
              </a:rPr>
              <a:t>Rule 3</a:t>
            </a:r>
            <a:endParaRPr lang="en-US" sz="4400" dirty="0">
              <a:solidFill>
                <a:srgbClr val="C00000"/>
              </a:solidFill>
              <a:latin typeface="Franklin Gothic Heavy" pitchFamily="34" charset="0"/>
            </a:endParaRPr>
          </a:p>
        </p:txBody>
      </p:sp>
      <p:sp>
        <p:nvSpPr>
          <p:cNvPr id="5" name="Footer Placeholder 4"/>
          <p:cNvSpPr>
            <a:spLocks noGrp="1"/>
          </p:cNvSpPr>
          <p:nvPr>
            <p:ph type="ftr" sz="quarter" idx="11"/>
          </p:nvPr>
        </p:nvSpPr>
        <p:spPr/>
        <p:txBody>
          <a:bodyPr/>
          <a:lstStyle/>
          <a:p>
            <a:r>
              <a:rPr lang="en-US" dirty="0" smtClean="0">
                <a:solidFill>
                  <a:srgbClr val="78D749"/>
                </a:solidFill>
              </a:rPr>
              <a:t>Baseball Training Presentation            created by John Hickey</a:t>
            </a:r>
            <a:endParaRPr lang="en-US" dirty="0">
              <a:solidFill>
                <a:srgbClr val="78D749"/>
              </a:solidFill>
            </a:endParaRPr>
          </a:p>
        </p:txBody>
      </p:sp>
      <p:sp>
        <p:nvSpPr>
          <p:cNvPr id="6" name="Slide Number Placeholder 5"/>
          <p:cNvSpPr>
            <a:spLocks noGrp="1"/>
          </p:cNvSpPr>
          <p:nvPr>
            <p:ph type="sldNum" sz="quarter" idx="12"/>
          </p:nvPr>
        </p:nvSpPr>
        <p:spPr/>
        <p:txBody>
          <a:bodyPr/>
          <a:lstStyle/>
          <a:p>
            <a:fld id="{9E69D0A2-FB7C-46F0-B726-A0788D180BD3}" type="slidenum">
              <a:rPr lang="en-US" smtClean="0"/>
              <a:pPr/>
              <a:t>3</a:t>
            </a:fld>
            <a:endParaRPr lang="en-US"/>
          </a:p>
        </p:txBody>
      </p:sp>
      <p:sp>
        <p:nvSpPr>
          <p:cNvPr id="7" name="TextBox 6"/>
          <p:cNvSpPr txBox="1"/>
          <p:nvPr/>
        </p:nvSpPr>
        <p:spPr>
          <a:xfrm>
            <a:off x="457200" y="1828800"/>
            <a:ext cx="8382000" cy="830997"/>
          </a:xfrm>
          <a:prstGeom prst="rect">
            <a:avLst/>
          </a:prstGeom>
          <a:noFill/>
        </p:spPr>
        <p:txBody>
          <a:bodyPr wrap="square" rtlCol="0">
            <a:spAutoFit/>
          </a:bodyPr>
          <a:lstStyle/>
          <a:p>
            <a:r>
              <a:rPr lang="en-US" sz="2000" dirty="0" smtClean="0">
                <a:solidFill>
                  <a:srgbClr val="C00000"/>
                </a:solidFill>
                <a:latin typeface="Franklin Gothic Demi" pitchFamily="34" charset="0"/>
              </a:rPr>
              <a:t>                Once the line-up is exchanged and approved by the U.I.C., it is official and the rules of substitution apply</a:t>
            </a:r>
            <a:r>
              <a:rPr lang="en-US" sz="2800" dirty="0" smtClean="0">
                <a:solidFill>
                  <a:srgbClr val="C00000"/>
                </a:solidFill>
                <a:latin typeface="Franklin Gothic Demi" pitchFamily="34" charset="0"/>
              </a:rPr>
              <a:t>.  </a:t>
            </a:r>
            <a:endParaRPr lang="en-US" sz="4400" dirty="0">
              <a:solidFill>
                <a:srgbClr val="C00000"/>
              </a:solidFill>
              <a:latin typeface="Franklin Gothic Demi" pitchFamily="34" charset="0"/>
            </a:endParaRPr>
          </a:p>
        </p:txBody>
      </p:sp>
      <p:sp>
        <p:nvSpPr>
          <p:cNvPr id="9" name="TextBox 8"/>
          <p:cNvSpPr txBox="1"/>
          <p:nvPr/>
        </p:nvSpPr>
        <p:spPr>
          <a:xfrm>
            <a:off x="457200" y="2667000"/>
            <a:ext cx="8382000" cy="707886"/>
          </a:xfrm>
          <a:prstGeom prst="rect">
            <a:avLst/>
          </a:prstGeom>
          <a:noFill/>
        </p:spPr>
        <p:txBody>
          <a:bodyPr wrap="square" rtlCol="0">
            <a:spAutoFit/>
          </a:bodyPr>
          <a:lstStyle/>
          <a:p>
            <a:r>
              <a:rPr lang="en-US" sz="2000" dirty="0" smtClean="0">
                <a:solidFill>
                  <a:srgbClr val="C00000"/>
                </a:solidFill>
                <a:latin typeface="Franklin Gothic Demi" pitchFamily="34" charset="0"/>
              </a:rPr>
              <a:t>Substitution/ reentry is official when the ball becomes live- when the umpire says, “Play.”  </a:t>
            </a:r>
            <a:endParaRPr lang="en-US" sz="2000" dirty="0">
              <a:solidFill>
                <a:srgbClr val="C00000"/>
              </a:solidFill>
              <a:latin typeface="Franklin Gothic Demi" pitchFamily="34" charset="0"/>
            </a:endParaRPr>
          </a:p>
        </p:txBody>
      </p:sp>
      <p:sp>
        <p:nvSpPr>
          <p:cNvPr id="10" name="TextBox 9"/>
          <p:cNvSpPr txBox="1"/>
          <p:nvPr/>
        </p:nvSpPr>
        <p:spPr>
          <a:xfrm>
            <a:off x="457200" y="3352800"/>
            <a:ext cx="8382000" cy="400110"/>
          </a:xfrm>
          <a:prstGeom prst="rect">
            <a:avLst/>
          </a:prstGeom>
          <a:noFill/>
        </p:spPr>
        <p:txBody>
          <a:bodyPr wrap="square" rtlCol="0">
            <a:spAutoFit/>
          </a:bodyPr>
          <a:lstStyle/>
          <a:p>
            <a:r>
              <a:rPr lang="en-US" sz="2000" dirty="0" smtClean="0">
                <a:solidFill>
                  <a:srgbClr val="C00000"/>
                </a:solidFill>
                <a:latin typeface="Franklin Gothic Demi" pitchFamily="34" charset="0"/>
              </a:rPr>
              <a:t>Unreported substitutes become official when the U.I.C. says, “Play.”  </a:t>
            </a:r>
            <a:endParaRPr lang="en-US" sz="2000" dirty="0">
              <a:solidFill>
                <a:srgbClr val="C00000"/>
              </a:solidFill>
              <a:latin typeface="Franklin Gothic Demi" pitchFamily="34" charset="0"/>
            </a:endParaRPr>
          </a:p>
        </p:txBody>
      </p:sp>
      <p:sp>
        <p:nvSpPr>
          <p:cNvPr id="13" name="TextBox 12"/>
          <p:cNvSpPr txBox="1"/>
          <p:nvPr/>
        </p:nvSpPr>
        <p:spPr>
          <a:xfrm>
            <a:off x="457200" y="3886200"/>
            <a:ext cx="8382000" cy="707886"/>
          </a:xfrm>
          <a:prstGeom prst="rect">
            <a:avLst/>
          </a:prstGeom>
          <a:noFill/>
        </p:spPr>
        <p:txBody>
          <a:bodyPr wrap="square" rtlCol="0">
            <a:spAutoFit/>
          </a:bodyPr>
          <a:lstStyle/>
          <a:p>
            <a:r>
              <a:rPr lang="en-US" sz="2000" dirty="0" smtClean="0">
                <a:solidFill>
                  <a:srgbClr val="C00000"/>
                </a:solidFill>
                <a:latin typeface="Franklin Gothic Demi" pitchFamily="34" charset="0"/>
              </a:rPr>
              <a:t>If the umpires are not aware of a prior substitution or re-entry they cannot make a judgment.</a:t>
            </a:r>
            <a:endParaRPr lang="en-US" sz="2000" dirty="0">
              <a:solidFill>
                <a:srgbClr val="C00000"/>
              </a:solidFill>
              <a:latin typeface="Franklin Gothic Demi" pitchFamily="34" charset="0"/>
            </a:endParaRPr>
          </a:p>
        </p:txBody>
      </p:sp>
      <p:sp>
        <p:nvSpPr>
          <p:cNvPr id="14" name="TextBox 13"/>
          <p:cNvSpPr txBox="1"/>
          <p:nvPr/>
        </p:nvSpPr>
        <p:spPr>
          <a:xfrm>
            <a:off x="609600" y="1676400"/>
            <a:ext cx="838200" cy="523220"/>
          </a:xfrm>
          <a:prstGeom prst="rect">
            <a:avLst/>
          </a:prstGeom>
          <a:noFill/>
        </p:spPr>
        <p:txBody>
          <a:bodyPr wrap="square" rtlCol="0">
            <a:spAutoFit/>
          </a:bodyPr>
          <a:lstStyle/>
          <a:p>
            <a:r>
              <a:rPr lang="en-US" sz="2000" dirty="0" smtClean="0">
                <a:solidFill>
                  <a:srgbClr val="C00000"/>
                </a:solidFill>
                <a:latin typeface="Franklin Gothic Demi" pitchFamily="34" charset="0"/>
              </a:rPr>
              <a:t>3.1.1</a:t>
            </a:r>
            <a:r>
              <a:rPr lang="en-US" sz="2800" dirty="0" smtClean="0">
                <a:solidFill>
                  <a:srgbClr val="C00000"/>
                </a:solidFill>
                <a:latin typeface="Franklin Gothic Demi" pitchFamily="34" charset="0"/>
              </a:rPr>
              <a:t>  </a:t>
            </a:r>
            <a:endParaRPr lang="en-US" sz="4400" dirty="0">
              <a:solidFill>
                <a:srgbClr val="C00000"/>
              </a:solidFill>
              <a:latin typeface="Franklin Gothic Demi" pitchFamily="34" charset="0"/>
            </a:endParaRPr>
          </a:p>
        </p:txBody>
      </p:sp>
      <p:sp>
        <p:nvSpPr>
          <p:cNvPr id="15" name="TextBox 14"/>
          <p:cNvSpPr txBox="1"/>
          <p:nvPr/>
        </p:nvSpPr>
        <p:spPr>
          <a:xfrm>
            <a:off x="457200" y="4572000"/>
            <a:ext cx="8382000" cy="1261884"/>
          </a:xfrm>
          <a:prstGeom prst="rect">
            <a:avLst/>
          </a:prstGeom>
          <a:noFill/>
        </p:spPr>
        <p:txBody>
          <a:bodyPr wrap="square" rtlCol="0">
            <a:spAutoFit/>
          </a:bodyPr>
          <a:lstStyle/>
          <a:p>
            <a:r>
              <a:rPr lang="en-US" sz="2000" dirty="0" smtClean="0">
                <a:solidFill>
                  <a:srgbClr val="C00000"/>
                </a:solidFill>
                <a:latin typeface="Franklin Gothic Demi" pitchFamily="34" charset="0"/>
              </a:rPr>
              <a:t> An </a:t>
            </a:r>
            <a:r>
              <a:rPr lang="en-US" sz="2000" b="1" dirty="0" smtClean="0">
                <a:solidFill>
                  <a:srgbClr val="C00000"/>
                </a:solidFill>
                <a:latin typeface="Franklin Gothic Demi" pitchFamily="34" charset="0"/>
              </a:rPr>
              <a:t>offensive</a:t>
            </a:r>
            <a:r>
              <a:rPr lang="en-US" sz="2000" dirty="0" smtClean="0">
                <a:solidFill>
                  <a:srgbClr val="C00000"/>
                </a:solidFill>
                <a:latin typeface="Franklin Gothic Demi" pitchFamily="34" charset="0"/>
              </a:rPr>
              <a:t> illegal substitute is out immediately and restricted to the dugout upon discovery by either the defense, offense or umpires</a:t>
            </a:r>
            <a:r>
              <a:rPr lang="en-US" sz="2800" dirty="0" smtClean="0">
                <a:solidFill>
                  <a:srgbClr val="C00000"/>
                </a:solidFill>
                <a:latin typeface="Franklin Gothic Demi" pitchFamily="34" charset="0"/>
              </a:rPr>
              <a:t>.  </a:t>
            </a:r>
          </a:p>
          <a:p>
            <a:r>
              <a:rPr lang="en-US" sz="2000" dirty="0" smtClean="0">
                <a:solidFill>
                  <a:srgbClr val="C00000"/>
                </a:solidFill>
                <a:latin typeface="Franklin Gothic Demi" pitchFamily="34" charset="0"/>
              </a:rPr>
              <a:t>Note: A pitch or play does NOT legalize an illegal player.</a:t>
            </a:r>
            <a:r>
              <a:rPr lang="en-US" sz="2800" dirty="0" smtClean="0">
                <a:solidFill>
                  <a:srgbClr val="C00000"/>
                </a:solidFill>
                <a:latin typeface="Franklin Gothic Demi" pitchFamily="34" charset="0"/>
              </a:rPr>
              <a:t>  </a:t>
            </a:r>
            <a:endParaRPr lang="en-US" sz="4400" dirty="0">
              <a:solidFill>
                <a:srgbClr val="C00000"/>
              </a:solidFill>
              <a:latin typeface="Franklin Gothic Dem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0" presetClass="exit" presetSubtype="0" fill="hold" grpId="1" nodeType="withEffect">
                                  <p:stCondLst>
                                    <p:cond delay="0"/>
                                  </p:stCondLst>
                                  <p:childTnLst>
                                    <p:animEffect transition="out" filter="fade">
                                      <p:cBhvr>
                                        <p:cTn id="12" dur="2000"/>
                                        <p:tgtEl>
                                          <p:spTgt spid="7"/>
                                        </p:tgtEl>
                                      </p:cBhvr>
                                    </p:animEffect>
                                    <p:set>
                                      <p:cBhvr>
                                        <p:cTn id="13" dur="1" fill="hold">
                                          <p:stCondLst>
                                            <p:cond delay="1999"/>
                                          </p:stCondLst>
                                        </p:cTn>
                                        <p:tgtEl>
                                          <p:spTgt spid="7"/>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par>
                                <p:cTn id="18" presetID="10" presetClass="exit" presetSubtype="0" fill="hold" grpId="1" nodeType="withEffect">
                                  <p:stCondLst>
                                    <p:cond delay="0"/>
                                  </p:stCondLst>
                                  <p:childTnLst>
                                    <p:animEffect transition="out" filter="fade">
                                      <p:cBhvr>
                                        <p:cTn id="19" dur="2000"/>
                                        <p:tgtEl>
                                          <p:spTgt spid="9"/>
                                        </p:tgtEl>
                                      </p:cBhvr>
                                    </p:animEffect>
                                    <p:set>
                                      <p:cBhvr>
                                        <p:cTn id="20" dur="1" fill="hold">
                                          <p:stCondLst>
                                            <p:cond delay="1999"/>
                                          </p:stCondLst>
                                        </p:cTn>
                                        <p:tgtEl>
                                          <p:spTgt spid="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0" presetClass="exit" presetSubtype="0" fill="hold" grpId="1" nodeType="withEffect">
                                  <p:stCondLst>
                                    <p:cond delay="0"/>
                                  </p:stCondLst>
                                  <p:childTnLst>
                                    <p:animEffect transition="out" filter="fade">
                                      <p:cBhvr>
                                        <p:cTn id="26" dur="2000"/>
                                        <p:tgtEl>
                                          <p:spTgt spid="10"/>
                                        </p:tgtEl>
                                      </p:cBhvr>
                                    </p:animEffect>
                                    <p:set>
                                      <p:cBhvr>
                                        <p:cTn id="27" dur="1" fill="hold">
                                          <p:stCondLst>
                                            <p:cond delay="19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childTnLst>
                                </p:cTn>
                              </p:par>
                              <p:par>
                                <p:cTn id="32" presetID="10" presetClass="exit" presetSubtype="0" fill="hold" grpId="1" nodeType="withEffect">
                                  <p:stCondLst>
                                    <p:cond delay="0"/>
                                  </p:stCondLst>
                                  <p:childTnLst>
                                    <p:animEffect transition="out" filter="fade">
                                      <p:cBhvr>
                                        <p:cTn id="33" dur="2000"/>
                                        <p:tgtEl>
                                          <p:spTgt spid="13"/>
                                        </p:tgtEl>
                                      </p:cBhvr>
                                    </p:animEffect>
                                    <p:set>
                                      <p:cBhvr>
                                        <p:cTn id="34"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9" grpId="0"/>
      <p:bldP spid="9" grpId="1"/>
      <p:bldP spid="10" grpId="0"/>
      <p:bldP spid="10" grpId="1"/>
      <p:bldP spid="13" grpId="0"/>
      <p:bldP spid="13" grpId="1"/>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81000" y="304800"/>
            <a:ext cx="5029200" cy="584775"/>
          </a:xfrm>
          <a:prstGeom prst="rect">
            <a:avLst/>
          </a:prstGeom>
          <a:noFill/>
        </p:spPr>
        <p:txBody>
          <a:bodyPr wrap="square" rtlCol="0">
            <a:spAutoFit/>
          </a:bodyPr>
          <a:lstStyle/>
          <a:p>
            <a:pPr algn="ctr"/>
            <a:r>
              <a:rPr lang="en-US" sz="1600" dirty="0" smtClean="0">
                <a:solidFill>
                  <a:srgbClr val="C00000"/>
                </a:solidFill>
                <a:latin typeface="Franklin Gothic Heavy" pitchFamily="34" charset="0"/>
              </a:rPr>
              <a:t>Baseball Umpire Training</a:t>
            </a:r>
          </a:p>
          <a:p>
            <a:pPr algn="ctr"/>
            <a:r>
              <a:rPr lang="en-US" sz="1600" dirty="0" smtClean="0">
                <a:solidFill>
                  <a:srgbClr val="C00000"/>
                </a:solidFill>
                <a:latin typeface="Franklin Gothic Heavy" pitchFamily="34" charset="0"/>
              </a:rPr>
              <a:t>Rule 3</a:t>
            </a:r>
            <a:endParaRPr lang="en-US" sz="1600" dirty="0">
              <a:solidFill>
                <a:srgbClr val="C00000"/>
              </a:solidFill>
              <a:latin typeface="Franklin Gothic Heavy" pitchFamily="34" charset="0"/>
            </a:endParaRPr>
          </a:p>
        </p:txBody>
      </p:sp>
      <p:sp>
        <p:nvSpPr>
          <p:cNvPr id="5" name="Footer Placeholder 4"/>
          <p:cNvSpPr>
            <a:spLocks noGrp="1"/>
          </p:cNvSpPr>
          <p:nvPr>
            <p:ph type="ftr" sz="quarter" idx="11"/>
          </p:nvPr>
        </p:nvSpPr>
        <p:spPr/>
        <p:txBody>
          <a:bodyPr/>
          <a:lstStyle/>
          <a:p>
            <a:r>
              <a:rPr lang="en-US" dirty="0" smtClean="0">
                <a:solidFill>
                  <a:srgbClr val="78D749"/>
                </a:solidFill>
              </a:rPr>
              <a:t>Baseball Training Presentation            created by John Hickey</a:t>
            </a:r>
            <a:endParaRPr lang="en-US" dirty="0">
              <a:solidFill>
                <a:srgbClr val="78D749"/>
              </a:solidFill>
            </a:endParaRPr>
          </a:p>
        </p:txBody>
      </p:sp>
      <p:sp>
        <p:nvSpPr>
          <p:cNvPr id="6" name="Slide Number Placeholder 5"/>
          <p:cNvSpPr>
            <a:spLocks noGrp="1"/>
          </p:cNvSpPr>
          <p:nvPr>
            <p:ph type="sldNum" sz="quarter" idx="12"/>
          </p:nvPr>
        </p:nvSpPr>
        <p:spPr/>
        <p:txBody>
          <a:bodyPr/>
          <a:lstStyle/>
          <a:p>
            <a:fld id="{9E69D0A2-FB7C-46F0-B726-A0788D180BD3}" type="slidenum">
              <a:rPr lang="en-US" smtClean="0"/>
              <a:pPr/>
              <a:t>4</a:t>
            </a:fld>
            <a:endParaRPr lang="en-US"/>
          </a:p>
        </p:txBody>
      </p:sp>
      <p:sp>
        <p:nvSpPr>
          <p:cNvPr id="7" name="TextBox 6"/>
          <p:cNvSpPr txBox="1"/>
          <p:nvPr/>
        </p:nvSpPr>
        <p:spPr>
          <a:xfrm>
            <a:off x="457200" y="914400"/>
            <a:ext cx="8382000" cy="1138773"/>
          </a:xfrm>
          <a:prstGeom prst="rect">
            <a:avLst/>
          </a:prstGeom>
          <a:noFill/>
        </p:spPr>
        <p:txBody>
          <a:bodyPr wrap="square" rtlCol="0">
            <a:spAutoFit/>
          </a:bodyPr>
          <a:lstStyle/>
          <a:p>
            <a:r>
              <a:rPr lang="en-US" sz="2000" dirty="0" smtClean="0">
                <a:solidFill>
                  <a:srgbClr val="C00000"/>
                </a:solidFill>
                <a:latin typeface="Franklin Gothic Demi" pitchFamily="34" charset="0"/>
              </a:rPr>
              <a:t>                Actions created by an illegal batter are nullified, the batter is out and restricted to the bench; runners return to the base occupied at T.O.P.</a:t>
            </a:r>
            <a:r>
              <a:rPr lang="en-US" sz="2800" dirty="0" smtClean="0">
                <a:solidFill>
                  <a:srgbClr val="C00000"/>
                </a:solidFill>
                <a:latin typeface="Franklin Gothic Demi" pitchFamily="34" charset="0"/>
              </a:rPr>
              <a:t>  </a:t>
            </a:r>
            <a:endParaRPr lang="en-US" sz="4400" dirty="0">
              <a:solidFill>
                <a:srgbClr val="C00000"/>
              </a:solidFill>
              <a:latin typeface="Franklin Gothic Demi" pitchFamily="34" charset="0"/>
            </a:endParaRPr>
          </a:p>
        </p:txBody>
      </p:sp>
      <p:sp>
        <p:nvSpPr>
          <p:cNvPr id="9" name="TextBox 8"/>
          <p:cNvSpPr txBox="1"/>
          <p:nvPr/>
        </p:nvSpPr>
        <p:spPr>
          <a:xfrm>
            <a:off x="457200" y="1905000"/>
            <a:ext cx="8382000" cy="400110"/>
          </a:xfrm>
          <a:prstGeom prst="rect">
            <a:avLst/>
          </a:prstGeom>
          <a:noFill/>
        </p:spPr>
        <p:txBody>
          <a:bodyPr wrap="square" rtlCol="0">
            <a:spAutoFit/>
          </a:bodyPr>
          <a:lstStyle/>
          <a:p>
            <a:r>
              <a:rPr lang="en-US" sz="2000" dirty="0" smtClean="0">
                <a:solidFill>
                  <a:srgbClr val="C00000"/>
                </a:solidFill>
                <a:latin typeface="Franklin Gothic Demi" pitchFamily="34" charset="0"/>
              </a:rPr>
              <a:t>The penalty for an illegal substitute supersedes batting-out-of-order.</a:t>
            </a:r>
            <a:endParaRPr lang="en-US" sz="2000" dirty="0">
              <a:solidFill>
                <a:srgbClr val="C00000"/>
              </a:solidFill>
              <a:latin typeface="Franklin Gothic Demi" pitchFamily="34" charset="0"/>
            </a:endParaRPr>
          </a:p>
        </p:txBody>
      </p:sp>
      <p:sp>
        <p:nvSpPr>
          <p:cNvPr id="10" name="TextBox 9"/>
          <p:cNvSpPr txBox="1"/>
          <p:nvPr/>
        </p:nvSpPr>
        <p:spPr>
          <a:xfrm>
            <a:off x="457200" y="2362200"/>
            <a:ext cx="8382000" cy="707886"/>
          </a:xfrm>
          <a:prstGeom prst="rect">
            <a:avLst/>
          </a:prstGeom>
          <a:noFill/>
        </p:spPr>
        <p:txBody>
          <a:bodyPr wrap="square" rtlCol="0">
            <a:spAutoFit/>
          </a:bodyPr>
          <a:lstStyle/>
          <a:p>
            <a:r>
              <a:rPr lang="en-US" sz="2000" dirty="0" smtClean="0">
                <a:solidFill>
                  <a:srgbClr val="C00000"/>
                </a:solidFill>
                <a:latin typeface="Franklin Gothic Demi" pitchFamily="34" charset="0"/>
              </a:rPr>
              <a:t>A </a:t>
            </a:r>
            <a:r>
              <a:rPr lang="en-US" sz="2000" b="1" dirty="0" smtClean="0">
                <a:solidFill>
                  <a:srgbClr val="C00000"/>
                </a:solidFill>
                <a:latin typeface="Franklin Gothic Demi" pitchFamily="34" charset="0"/>
              </a:rPr>
              <a:t>defensive</a:t>
            </a:r>
            <a:r>
              <a:rPr lang="en-US" sz="2000" dirty="0" smtClean="0">
                <a:solidFill>
                  <a:srgbClr val="C00000"/>
                </a:solidFill>
                <a:latin typeface="Franklin Gothic Demi" pitchFamily="34" charset="0"/>
              </a:rPr>
              <a:t> illegal substitute is replaced immediately and restricted to the bench.  </a:t>
            </a:r>
            <a:endParaRPr lang="en-US" sz="2000" dirty="0">
              <a:solidFill>
                <a:srgbClr val="C00000"/>
              </a:solidFill>
              <a:latin typeface="Franklin Gothic Demi" pitchFamily="34" charset="0"/>
            </a:endParaRPr>
          </a:p>
        </p:txBody>
      </p:sp>
      <p:sp>
        <p:nvSpPr>
          <p:cNvPr id="13" name="TextBox 12"/>
          <p:cNvSpPr txBox="1"/>
          <p:nvPr/>
        </p:nvSpPr>
        <p:spPr>
          <a:xfrm>
            <a:off x="457200" y="3124200"/>
            <a:ext cx="8382000" cy="707886"/>
          </a:xfrm>
          <a:prstGeom prst="rect">
            <a:avLst/>
          </a:prstGeom>
          <a:noFill/>
        </p:spPr>
        <p:txBody>
          <a:bodyPr wrap="square" rtlCol="0">
            <a:spAutoFit/>
          </a:bodyPr>
          <a:lstStyle/>
          <a:p>
            <a:r>
              <a:rPr lang="en-US" sz="2000" dirty="0" smtClean="0">
                <a:solidFill>
                  <a:srgbClr val="C00000"/>
                </a:solidFill>
                <a:latin typeface="Franklin Gothic Demi" pitchFamily="34" charset="0"/>
              </a:rPr>
              <a:t>“Projected” substitutions are disallowed, advise the coach to report the change at the time the substitution /re-entry takes place..</a:t>
            </a:r>
            <a:endParaRPr lang="en-US" sz="2000" dirty="0">
              <a:solidFill>
                <a:srgbClr val="C00000"/>
              </a:solidFill>
              <a:latin typeface="Franklin Gothic Demi" pitchFamily="34" charset="0"/>
            </a:endParaRPr>
          </a:p>
        </p:txBody>
      </p:sp>
      <p:sp>
        <p:nvSpPr>
          <p:cNvPr id="14" name="TextBox 13"/>
          <p:cNvSpPr txBox="1"/>
          <p:nvPr/>
        </p:nvSpPr>
        <p:spPr>
          <a:xfrm>
            <a:off x="609600" y="838200"/>
            <a:ext cx="838200" cy="523220"/>
          </a:xfrm>
          <a:prstGeom prst="rect">
            <a:avLst/>
          </a:prstGeom>
          <a:noFill/>
        </p:spPr>
        <p:txBody>
          <a:bodyPr wrap="square" rtlCol="0">
            <a:spAutoFit/>
          </a:bodyPr>
          <a:lstStyle/>
          <a:p>
            <a:r>
              <a:rPr lang="en-US" sz="2000" dirty="0" smtClean="0">
                <a:solidFill>
                  <a:srgbClr val="C00000"/>
                </a:solidFill>
                <a:latin typeface="Franklin Gothic Demi" pitchFamily="34" charset="0"/>
              </a:rPr>
              <a:t>3.1.1</a:t>
            </a:r>
            <a:r>
              <a:rPr lang="en-US" sz="2800" dirty="0" smtClean="0">
                <a:solidFill>
                  <a:srgbClr val="C00000"/>
                </a:solidFill>
                <a:latin typeface="Franklin Gothic Demi" pitchFamily="34" charset="0"/>
              </a:rPr>
              <a:t>  </a:t>
            </a:r>
            <a:endParaRPr lang="en-US" sz="4400" dirty="0">
              <a:solidFill>
                <a:srgbClr val="C00000"/>
              </a:solidFill>
              <a:latin typeface="Franklin Gothic Demi" pitchFamily="34" charset="0"/>
            </a:endParaRPr>
          </a:p>
        </p:txBody>
      </p:sp>
      <p:sp>
        <p:nvSpPr>
          <p:cNvPr id="15" name="TextBox 14"/>
          <p:cNvSpPr txBox="1"/>
          <p:nvPr/>
        </p:nvSpPr>
        <p:spPr>
          <a:xfrm>
            <a:off x="381000" y="3962400"/>
            <a:ext cx="8382000" cy="1569660"/>
          </a:xfrm>
          <a:prstGeom prst="rect">
            <a:avLst/>
          </a:prstGeom>
          <a:noFill/>
        </p:spPr>
        <p:txBody>
          <a:bodyPr wrap="square" rtlCol="0">
            <a:spAutoFit/>
          </a:bodyPr>
          <a:lstStyle/>
          <a:p>
            <a:r>
              <a:rPr lang="en-US" sz="2000" dirty="0" smtClean="0">
                <a:solidFill>
                  <a:srgbClr val="C00000"/>
                </a:solidFill>
                <a:latin typeface="Franklin Gothic Demi" pitchFamily="34" charset="0"/>
              </a:rPr>
              <a:t> A Courtesy runner runs for the position, not the player</a:t>
            </a:r>
            <a:r>
              <a:rPr lang="en-US" sz="2800" dirty="0" smtClean="0">
                <a:solidFill>
                  <a:srgbClr val="C00000"/>
                </a:solidFill>
                <a:latin typeface="Franklin Gothic Demi" pitchFamily="34" charset="0"/>
              </a:rPr>
              <a:t>.  </a:t>
            </a:r>
            <a:r>
              <a:rPr lang="en-US" sz="2000" dirty="0" smtClean="0">
                <a:solidFill>
                  <a:srgbClr val="C00000"/>
                </a:solidFill>
                <a:latin typeface="Franklin Gothic Demi" pitchFamily="34" charset="0"/>
              </a:rPr>
              <a:t>Note: You cannot make a defensive change while on </a:t>
            </a:r>
            <a:r>
              <a:rPr lang="en-US" sz="2000" dirty="0" err="1" smtClean="0">
                <a:solidFill>
                  <a:srgbClr val="C00000"/>
                </a:solidFill>
                <a:latin typeface="Franklin Gothic Demi" pitchFamily="34" charset="0"/>
              </a:rPr>
              <a:t>offensence</a:t>
            </a:r>
            <a:r>
              <a:rPr lang="en-US" sz="2000" dirty="0" smtClean="0">
                <a:solidFill>
                  <a:srgbClr val="C00000"/>
                </a:solidFill>
                <a:latin typeface="Franklin Gothic Demi" pitchFamily="34" charset="0"/>
              </a:rPr>
              <a:t> in an attempt to take advantage of the CR rule.  A courtesy runner runs for the position/player of record of the defensive half-inning.</a:t>
            </a:r>
            <a:r>
              <a:rPr lang="en-US" sz="2800" dirty="0" smtClean="0">
                <a:solidFill>
                  <a:srgbClr val="C00000"/>
                </a:solidFill>
                <a:latin typeface="Franklin Gothic Demi" pitchFamily="34" charset="0"/>
              </a:rPr>
              <a:t>  </a:t>
            </a:r>
            <a:endParaRPr lang="en-US" sz="4400" dirty="0">
              <a:solidFill>
                <a:srgbClr val="C00000"/>
              </a:solidFill>
              <a:latin typeface="Franklin Gothic Dem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0" presetClass="exit" presetSubtype="0" fill="hold" grpId="1" nodeType="withEffect">
                                  <p:stCondLst>
                                    <p:cond delay="0"/>
                                  </p:stCondLst>
                                  <p:childTnLst>
                                    <p:animEffect transition="out" filter="fade">
                                      <p:cBhvr>
                                        <p:cTn id="12" dur="2000"/>
                                        <p:tgtEl>
                                          <p:spTgt spid="7"/>
                                        </p:tgtEl>
                                      </p:cBhvr>
                                    </p:animEffect>
                                    <p:set>
                                      <p:cBhvr>
                                        <p:cTn id="13" dur="1" fill="hold">
                                          <p:stCondLst>
                                            <p:cond delay="1999"/>
                                          </p:stCondLst>
                                        </p:cTn>
                                        <p:tgtEl>
                                          <p:spTgt spid="7"/>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par>
                                <p:cTn id="18" presetID="10" presetClass="exit" presetSubtype="0" fill="hold" grpId="1" nodeType="withEffect">
                                  <p:stCondLst>
                                    <p:cond delay="0"/>
                                  </p:stCondLst>
                                  <p:childTnLst>
                                    <p:animEffect transition="out" filter="fade">
                                      <p:cBhvr>
                                        <p:cTn id="19" dur="2000"/>
                                        <p:tgtEl>
                                          <p:spTgt spid="9"/>
                                        </p:tgtEl>
                                      </p:cBhvr>
                                    </p:animEffect>
                                    <p:set>
                                      <p:cBhvr>
                                        <p:cTn id="20" dur="1" fill="hold">
                                          <p:stCondLst>
                                            <p:cond delay="1999"/>
                                          </p:stCondLst>
                                        </p:cTn>
                                        <p:tgtEl>
                                          <p:spTgt spid="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0" presetClass="exit" presetSubtype="0" fill="hold" grpId="1" nodeType="withEffect">
                                  <p:stCondLst>
                                    <p:cond delay="0"/>
                                  </p:stCondLst>
                                  <p:childTnLst>
                                    <p:animEffect transition="out" filter="fade">
                                      <p:cBhvr>
                                        <p:cTn id="26" dur="2000"/>
                                        <p:tgtEl>
                                          <p:spTgt spid="10"/>
                                        </p:tgtEl>
                                      </p:cBhvr>
                                    </p:animEffect>
                                    <p:set>
                                      <p:cBhvr>
                                        <p:cTn id="27" dur="1" fill="hold">
                                          <p:stCondLst>
                                            <p:cond delay="1999"/>
                                          </p:stCondLst>
                                        </p:cTn>
                                        <p:tgtEl>
                                          <p:spTgt spid="10"/>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childTnLst>
                                </p:cTn>
                              </p:par>
                              <p:par>
                                <p:cTn id="32" presetID="10" presetClass="exit" presetSubtype="0" fill="hold" grpId="1" nodeType="withEffect">
                                  <p:stCondLst>
                                    <p:cond delay="0"/>
                                  </p:stCondLst>
                                  <p:childTnLst>
                                    <p:animEffect transition="out" filter="fade">
                                      <p:cBhvr>
                                        <p:cTn id="33" dur="2000"/>
                                        <p:tgtEl>
                                          <p:spTgt spid="13"/>
                                        </p:tgtEl>
                                      </p:cBhvr>
                                    </p:animEffect>
                                    <p:set>
                                      <p:cBhvr>
                                        <p:cTn id="34" dur="1" fill="hold">
                                          <p:stCondLst>
                                            <p:cond delay="19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9" grpId="0"/>
      <p:bldP spid="9" grpId="1"/>
      <p:bldP spid="10" grpId="0"/>
      <p:bldP spid="10" grpId="1"/>
      <p:bldP spid="13" grpId="0"/>
      <p:bldP spid="13" grpId="1"/>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1905000" y="304800"/>
            <a:ext cx="5029200" cy="584775"/>
          </a:xfrm>
          <a:prstGeom prst="rect">
            <a:avLst/>
          </a:prstGeom>
          <a:noFill/>
        </p:spPr>
        <p:txBody>
          <a:bodyPr wrap="square" rtlCol="0">
            <a:spAutoFit/>
          </a:bodyPr>
          <a:lstStyle/>
          <a:p>
            <a:pPr algn="ctr"/>
            <a:r>
              <a:rPr lang="en-US" sz="1600" dirty="0" smtClean="0">
                <a:solidFill>
                  <a:srgbClr val="C00000"/>
                </a:solidFill>
                <a:latin typeface="Franklin Gothic Heavy" pitchFamily="34" charset="0"/>
              </a:rPr>
              <a:t>Baseball Umpire Training</a:t>
            </a:r>
          </a:p>
          <a:p>
            <a:pPr algn="ctr"/>
            <a:r>
              <a:rPr lang="en-US" sz="1600" dirty="0" smtClean="0">
                <a:solidFill>
                  <a:srgbClr val="C00000"/>
                </a:solidFill>
                <a:latin typeface="Franklin Gothic Heavy" pitchFamily="34" charset="0"/>
              </a:rPr>
              <a:t>Rule 3</a:t>
            </a:r>
            <a:endParaRPr lang="en-US" sz="1600" dirty="0">
              <a:solidFill>
                <a:srgbClr val="C00000"/>
              </a:solidFill>
              <a:latin typeface="Franklin Gothic Heavy" pitchFamily="34" charset="0"/>
            </a:endParaRPr>
          </a:p>
        </p:txBody>
      </p:sp>
      <p:sp>
        <p:nvSpPr>
          <p:cNvPr id="5" name="Footer Placeholder 4"/>
          <p:cNvSpPr>
            <a:spLocks noGrp="1"/>
          </p:cNvSpPr>
          <p:nvPr>
            <p:ph type="ftr" sz="quarter" idx="11"/>
          </p:nvPr>
        </p:nvSpPr>
        <p:spPr/>
        <p:txBody>
          <a:bodyPr/>
          <a:lstStyle/>
          <a:p>
            <a:r>
              <a:rPr lang="en-US" dirty="0" smtClean="0">
                <a:solidFill>
                  <a:srgbClr val="78D749"/>
                </a:solidFill>
              </a:rPr>
              <a:t>Baseball Training Presentation            created by John Hickey</a:t>
            </a:r>
            <a:endParaRPr lang="en-US" dirty="0">
              <a:solidFill>
                <a:srgbClr val="78D749"/>
              </a:solidFill>
            </a:endParaRPr>
          </a:p>
        </p:txBody>
      </p:sp>
      <p:sp>
        <p:nvSpPr>
          <p:cNvPr id="6" name="Slide Number Placeholder 5"/>
          <p:cNvSpPr>
            <a:spLocks noGrp="1"/>
          </p:cNvSpPr>
          <p:nvPr>
            <p:ph type="sldNum" sz="quarter" idx="12"/>
          </p:nvPr>
        </p:nvSpPr>
        <p:spPr/>
        <p:txBody>
          <a:bodyPr/>
          <a:lstStyle/>
          <a:p>
            <a:fld id="{9E69D0A2-FB7C-46F0-B726-A0788D180BD3}" type="slidenum">
              <a:rPr lang="en-US" smtClean="0"/>
              <a:pPr/>
              <a:t>5</a:t>
            </a:fld>
            <a:endParaRPr lang="en-US"/>
          </a:p>
        </p:txBody>
      </p:sp>
      <p:sp>
        <p:nvSpPr>
          <p:cNvPr id="16" name="TextBox 15"/>
          <p:cNvSpPr txBox="1"/>
          <p:nvPr/>
        </p:nvSpPr>
        <p:spPr>
          <a:xfrm>
            <a:off x="304800" y="1219200"/>
            <a:ext cx="8382000" cy="4462760"/>
          </a:xfrm>
          <a:prstGeom prst="rect">
            <a:avLst/>
          </a:prstGeom>
          <a:noFill/>
        </p:spPr>
        <p:txBody>
          <a:bodyPr wrap="square" rtlCol="0">
            <a:spAutoFit/>
          </a:bodyPr>
          <a:lstStyle/>
          <a:p>
            <a:r>
              <a:rPr lang="en-US" sz="4400" dirty="0" smtClean="0">
                <a:solidFill>
                  <a:srgbClr val="C00000"/>
                </a:solidFill>
                <a:latin typeface="Franklin Gothic Heavy" pitchFamily="34" charset="0"/>
              </a:rPr>
              <a:t>3.1.5</a:t>
            </a:r>
          </a:p>
          <a:p>
            <a:pPr algn="ctr"/>
            <a:r>
              <a:rPr lang="en-US" sz="4400" dirty="0" smtClean="0">
                <a:solidFill>
                  <a:srgbClr val="C00000"/>
                </a:solidFill>
                <a:latin typeface="Franklin Gothic Heavy" pitchFamily="34" charset="0"/>
              </a:rPr>
              <a:t>Unconscious Player:</a:t>
            </a:r>
          </a:p>
          <a:p>
            <a:pPr algn="ctr"/>
            <a:r>
              <a:rPr lang="en-US" sz="2800" dirty="0" smtClean="0">
                <a:solidFill>
                  <a:srgbClr val="C00000"/>
                </a:solidFill>
                <a:latin typeface="Franklin Gothic Heavy" pitchFamily="34" charset="0"/>
              </a:rPr>
              <a:t>Symptoms:</a:t>
            </a:r>
          </a:p>
          <a:p>
            <a:pPr algn="ctr"/>
            <a:r>
              <a:rPr lang="en-US" sz="2800" dirty="0" smtClean="0">
                <a:solidFill>
                  <a:srgbClr val="C00000"/>
                </a:solidFill>
                <a:latin typeface="Franklin Gothic Heavy" pitchFamily="34" charset="0"/>
              </a:rPr>
              <a:t>Headache, dizziness, confusion or imbalance</a:t>
            </a:r>
          </a:p>
          <a:p>
            <a:pPr algn="ctr"/>
            <a:endParaRPr lang="en-US" sz="2800" dirty="0" smtClean="0">
              <a:solidFill>
                <a:srgbClr val="C00000"/>
              </a:solidFill>
              <a:latin typeface="Franklin Gothic Heavy" pitchFamily="34" charset="0"/>
            </a:endParaRPr>
          </a:p>
          <a:p>
            <a:pPr algn="ctr"/>
            <a:r>
              <a:rPr lang="en-US" sz="2800" dirty="0" smtClean="0">
                <a:solidFill>
                  <a:srgbClr val="C00000"/>
                </a:solidFill>
                <a:latin typeface="Franklin Gothic Heavy" pitchFamily="34" charset="0"/>
              </a:rPr>
              <a:t>Any player who displays symptoms </a:t>
            </a:r>
          </a:p>
          <a:p>
            <a:pPr algn="ctr"/>
            <a:r>
              <a:rPr lang="en-US" sz="2800" dirty="0" smtClean="0">
                <a:solidFill>
                  <a:srgbClr val="C00000"/>
                </a:solidFill>
                <a:latin typeface="Franklin Gothic Heavy" pitchFamily="34" charset="0"/>
              </a:rPr>
              <a:t>MAY NOT RETURN TO PLAY UNTIL CLEARED BY AN APPROPRIATE  HEALTH-CARE PROFESSIONAL!</a:t>
            </a:r>
          </a:p>
          <a:p>
            <a:pPr algn="ctr"/>
            <a:endParaRPr lang="en-US" sz="2800" dirty="0" smtClean="0">
              <a:solidFill>
                <a:srgbClr val="C00000"/>
              </a:solidFill>
              <a:latin typeface="Franklin Gothic Heavy"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81000" y="304800"/>
            <a:ext cx="5029200" cy="584775"/>
          </a:xfrm>
          <a:prstGeom prst="rect">
            <a:avLst/>
          </a:prstGeom>
          <a:noFill/>
        </p:spPr>
        <p:txBody>
          <a:bodyPr wrap="square" rtlCol="0">
            <a:spAutoFit/>
          </a:bodyPr>
          <a:lstStyle/>
          <a:p>
            <a:pPr algn="ctr"/>
            <a:r>
              <a:rPr lang="en-US" sz="1600" dirty="0" smtClean="0">
                <a:solidFill>
                  <a:srgbClr val="C00000"/>
                </a:solidFill>
                <a:latin typeface="Franklin Gothic Heavy" pitchFamily="34" charset="0"/>
              </a:rPr>
              <a:t>Baseball Umpire Training</a:t>
            </a:r>
          </a:p>
          <a:p>
            <a:pPr algn="ctr"/>
            <a:r>
              <a:rPr lang="en-US" sz="1600" dirty="0" smtClean="0">
                <a:solidFill>
                  <a:srgbClr val="C00000"/>
                </a:solidFill>
                <a:latin typeface="Franklin Gothic Heavy" pitchFamily="34" charset="0"/>
              </a:rPr>
              <a:t>Rule 3</a:t>
            </a:r>
            <a:endParaRPr lang="en-US" sz="1600" dirty="0">
              <a:solidFill>
                <a:srgbClr val="C00000"/>
              </a:solidFill>
              <a:latin typeface="Franklin Gothic Heavy" pitchFamily="34" charset="0"/>
            </a:endParaRPr>
          </a:p>
        </p:txBody>
      </p:sp>
      <p:sp>
        <p:nvSpPr>
          <p:cNvPr id="5" name="Footer Placeholder 4"/>
          <p:cNvSpPr>
            <a:spLocks noGrp="1"/>
          </p:cNvSpPr>
          <p:nvPr>
            <p:ph type="ftr" sz="quarter" idx="11"/>
          </p:nvPr>
        </p:nvSpPr>
        <p:spPr/>
        <p:txBody>
          <a:bodyPr/>
          <a:lstStyle/>
          <a:p>
            <a:r>
              <a:rPr lang="en-US" dirty="0" smtClean="0">
                <a:solidFill>
                  <a:srgbClr val="78D749"/>
                </a:solidFill>
              </a:rPr>
              <a:t>Baseball Training Presentation            created by John Hickey</a:t>
            </a:r>
            <a:endParaRPr lang="en-US" dirty="0">
              <a:solidFill>
                <a:srgbClr val="78D749"/>
              </a:solidFill>
            </a:endParaRPr>
          </a:p>
        </p:txBody>
      </p:sp>
      <p:sp>
        <p:nvSpPr>
          <p:cNvPr id="6" name="Slide Number Placeholder 5"/>
          <p:cNvSpPr>
            <a:spLocks noGrp="1"/>
          </p:cNvSpPr>
          <p:nvPr>
            <p:ph type="sldNum" sz="quarter" idx="12"/>
          </p:nvPr>
        </p:nvSpPr>
        <p:spPr/>
        <p:txBody>
          <a:bodyPr/>
          <a:lstStyle/>
          <a:p>
            <a:fld id="{9E69D0A2-FB7C-46F0-B726-A0788D180BD3}" type="slidenum">
              <a:rPr lang="en-US" smtClean="0"/>
              <a:pPr/>
              <a:t>6</a:t>
            </a:fld>
            <a:endParaRPr lang="en-US"/>
          </a:p>
        </p:txBody>
      </p:sp>
      <p:sp>
        <p:nvSpPr>
          <p:cNvPr id="7" name="TextBox 6"/>
          <p:cNvSpPr txBox="1"/>
          <p:nvPr/>
        </p:nvSpPr>
        <p:spPr>
          <a:xfrm>
            <a:off x="457200" y="914400"/>
            <a:ext cx="8382000" cy="830997"/>
          </a:xfrm>
          <a:prstGeom prst="rect">
            <a:avLst/>
          </a:prstGeom>
          <a:noFill/>
        </p:spPr>
        <p:txBody>
          <a:bodyPr wrap="square" rtlCol="0">
            <a:spAutoFit/>
          </a:bodyPr>
          <a:lstStyle/>
          <a:p>
            <a:r>
              <a:rPr lang="en-US" sz="2000" dirty="0" smtClean="0">
                <a:solidFill>
                  <a:srgbClr val="C00000"/>
                </a:solidFill>
                <a:latin typeface="Franklin Gothic Demi" pitchFamily="34" charset="0"/>
              </a:rPr>
              <a:t>3.2.1  Coaches are required to be in team uniform; if not properly attired, he is restricted to the dugout unless attending to a player.</a:t>
            </a:r>
            <a:r>
              <a:rPr lang="en-US" sz="2800" dirty="0" smtClean="0">
                <a:solidFill>
                  <a:srgbClr val="C00000"/>
                </a:solidFill>
                <a:latin typeface="Franklin Gothic Demi" pitchFamily="34" charset="0"/>
              </a:rPr>
              <a:t>  </a:t>
            </a:r>
            <a:endParaRPr lang="en-US" sz="4400" dirty="0">
              <a:solidFill>
                <a:srgbClr val="C00000"/>
              </a:solidFill>
              <a:latin typeface="Franklin Gothic Demi" pitchFamily="34" charset="0"/>
            </a:endParaRPr>
          </a:p>
        </p:txBody>
      </p:sp>
      <p:sp>
        <p:nvSpPr>
          <p:cNvPr id="9" name="TextBox 8"/>
          <p:cNvSpPr txBox="1"/>
          <p:nvPr/>
        </p:nvSpPr>
        <p:spPr>
          <a:xfrm>
            <a:off x="457200" y="1905000"/>
            <a:ext cx="8382000" cy="1015663"/>
          </a:xfrm>
          <a:prstGeom prst="rect">
            <a:avLst/>
          </a:prstGeom>
          <a:noFill/>
        </p:spPr>
        <p:txBody>
          <a:bodyPr wrap="square" rtlCol="0">
            <a:spAutoFit/>
          </a:bodyPr>
          <a:lstStyle/>
          <a:p>
            <a:r>
              <a:rPr lang="en-US" sz="2000" dirty="0" smtClean="0">
                <a:solidFill>
                  <a:srgbClr val="C00000"/>
                </a:solidFill>
                <a:latin typeface="Franklin Gothic Demi" pitchFamily="34" charset="0"/>
              </a:rPr>
              <a:t>3.2.2  A thrown ball that accidently hits a coach in the coach’s box or foul territory is a LIVE BALL.  A thrown ball that hits a coach in fair territory is a DEAD BALL and the runner closest to home is called “out.” </a:t>
            </a:r>
            <a:endParaRPr lang="en-US" sz="2000" dirty="0">
              <a:solidFill>
                <a:srgbClr val="C00000"/>
              </a:solidFill>
              <a:latin typeface="Franklin Gothic Demi" pitchFamily="34" charset="0"/>
            </a:endParaRPr>
          </a:p>
        </p:txBody>
      </p:sp>
      <p:sp>
        <p:nvSpPr>
          <p:cNvPr id="10" name="TextBox 9"/>
          <p:cNvSpPr txBox="1"/>
          <p:nvPr/>
        </p:nvSpPr>
        <p:spPr>
          <a:xfrm>
            <a:off x="457200" y="2971800"/>
            <a:ext cx="8382000" cy="1323439"/>
          </a:xfrm>
          <a:prstGeom prst="rect">
            <a:avLst/>
          </a:prstGeom>
          <a:noFill/>
        </p:spPr>
        <p:txBody>
          <a:bodyPr wrap="square" rtlCol="0">
            <a:spAutoFit/>
          </a:bodyPr>
          <a:lstStyle/>
          <a:p>
            <a:r>
              <a:rPr lang="en-US" sz="2000" dirty="0" smtClean="0">
                <a:solidFill>
                  <a:srgbClr val="C00000"/>
                </a:solidFill>
                <a:latin typeface="Franklin Gothic Demi" pitchFamily="34" charset="0"/>
              </a:rPr>
              <a:t>3.3.1  Coaches leaving the coach’s box or the dugout to argue a call can be: warned, restricted to the dugout or ejected, depending on the severity.  An assistant coach violation will also restrict the head-coach to the dugout.  </a:t>
            </a:r>
            <a:endParaRPr lang="en-US" sz="2000" dirty="0">
              <a:solidFill>
                <a:srgbClr val="C00000"/>
              </a:solidFill>
              <a:latin typeface="Franklin Gothic Demi" pitchFamily="34" charset="0"/>
            </a:endParaRPr>
          </a:p>
        </p:txBody>
      </p:sp>
      <p:sp>
        <p:nvSpPr>
          <p:cNvPr id="13" name="TextBox 12"/>
          <p:cNvSpPr txBox="1"/>
          <p:nvPr/>
        </p:nvSpPr>
        <p:spPr>
          <a:xfrm>
            <a:off x="381000" y="4343400"/>
            <a:ext cx="8382000" cy="1631216"/>
          </a:xfrm>
          <a:prstGeom prst="rect">
            <a:avLst/>
          </a:prstGeom>
          <a:noFill/>
        </p:spPr>
        <p:txBody>
          <a:bodyPr wrap="square" rtlCol="0">
            <a:spAutoFit/>
          </a:bodyPr>
          <a:lstStyle/>
          <a:p>
            <a:r>
              <a:rPr lang="en-US" sz="2000" dirty="0" smtClean="0">
                <a:solidFill>
                  <a:srgbClr val="C00000"/>
                </a:solidFill>
                <a:latin typeface="Franklin Gothic Demi" pitchFamily="34" charset="0"/>
              </a:rPr>
              <a:t>3.3.1 A Thrown Bat:  Intentional- Penalty: Ejection.</a:t>
            </a:r>
          </a:p>
          <a:p>
            <a:r>
              <a:rPr lang="en-US" sz="2000" dirty="0" smtClean="0">
                <a:solidFill>
                  <a:srgbClr val="C00000"/>
                </a:solidFill>
                <a:latin typeface="Franklin Gothic Demi" pitchFamily="34" charset="0"/>
              </a:rPr>
              <a:t>                                     Unintentional- Team Warning; ejection upon repeat offender by same team.  </a:t>
            </a:r>
          </a:p>
          <a:p>
            <a:r>
              <a:rPr lang="en-US" sz="2000" dirty="0" smtClean="0">
                <a:solidFill>
                  <a:srgbClr val="C00000"/>
                </a:solidFill>
                <a:latin typeface="Franklin Gothic Demi" pitchFamily="34" charset="0"/>
              </a:rPr>
              <a:t>An individual team warning is issued upon occurrence; a warning for Team A is not a warning for Team B.     </a:t>
            </a:r>
            <a:endParaRPr lang="en-US" sz="2000" dirty="0">
              <a:solidFill>
                <a:srgbClr val="C00000"/>
              </a:solidFill>
              <a:latin typeface="Franklin Gothic Dem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000"/>
                                        <p:tgtEl>
                                          <p:spTgt spid="7"/>
                                        </p:tgtEl>
                                      </p:cBhvr>
                                    </p:animEffect>
                                    <p:set>
                                      <p:cBhvr>
                                        <p:cTn id="9" dur="1" fill="hold">
                                          <p:stCondLst>
                                            <p:cond delay="1999"/>
                                          </p:stCondLst>
                                        </p:cTn>
                                        <p:tgtEl>
                                          <p:spTgt spid="7"/>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par>
                                <p:cTn id="14" presetID="10" presetClass="exit" presetSubtype="0" fill="hold" grpId="1" nodeType="withEffect">
                                  <p:stCondLst>
                                    <p:cond delay="0"/>
                                  </p:stCondLst>
                                  <p:childTnLst>
                                    <p:animEffect transition="out" filter="fade">
                                      <p:cBhvr>
                                        <p:cTn id="15" dur="2000"/>
                                        <p:tgtEl>
                                          <p:spTgt spid="9"/>
                                        </p:tgtEl>
                                      </p:cBhvr>
                                    </p:animEffect>
                                    <p:set>
                                      <p:cBhvr>
                                        <p:cTn id="16" dur="1" fill="hold">
                                          <p:stCondLst>
                                            <p:cond delay="1999"/>
                                          </p:stCondLst>
                                        </p:cTn>
                                        <p:tgtEl>
                                          <p:spTgt spid="9"/>
                                        </p:tgtEl>
                                        <p:attrNameLst>
                                          <p:attrName>style.visibility</p:attrName>
                                        </p:attrNameLst>
                                      </p:cBhvr>
                                      <p:to>
                                        <p:strVal val="hidden"/>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0" presetClass="exit" presetSubtype="0" fill="hold" grpId="1" nodeType="withEffect">
                                  <p:stCondLst>
                                    <p:cond delay="0"/>
                                  </p:stCondLst>
                                  <p:childTnLst>
                                    <p:animEffect transition="out" filter="fade">
                                      <p:cBhvr>
                                        <p:cTn id="22" dur="2000"/>
                                        <p:tgtEl>
                                          <p:spTgt spid="10"/>
                                        </p:tgtEl>
                                      </p:cBhvr>
                                    </p:animEffect>
                                    <p:set>
                                      <p:cBhvr>
                                        <p:cTn id="23" dur="1" fill="hold">
                                          <p:stCondLst>
                                            <p:cond delay="19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9" grpId="1"/>
      <p:bldP spid="10" grpId="0"/>
      <p:bldP spid="10" grpId="1"/>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381000" y="304800"/>
            <a:ext cx="5029200" cy="584775"/>
          </a:xfrm>
          <a:prstGeom prst="rect">
            <a:avLst/>
          </a:prstGeom>
          <a:noFill/>
        </p:spPr>
        <p:txBody>
          <a:bodyPr wrap="square" rtlCol="0">
            <a:spAutoFit/>
          </a:bodyPr>
          <a:lstStyle/>
          <a:p>
            <a:pPr algn="ctr"/>
            <a:r>
              <a:rPr lang="en-US" sz="1600" dirty="0" smtClean="0">
                <a:solidFill>
                  <a:srgbClr val="C00000"/>
                </a:solidFill>
                <a:latin typeface="Franklin Gothic Heavy" pitchFamily="34" charset="0"/>
              </a:rPr>
              <a:t>Baseball Umpire Training</a:t>
            </a:r>
          </a:p>
          <a:p>
            <a:pPr algn="ctr"/>
            <a:r>
              <a:rPr lang="en-US" sz="1600" dirty="0" smtClean="0">
                <a:solidFill>
                  <a:srgbClr val="C00000"/>
                </a:solidFill>
                <a:latin typeface="Franklin Gothic Heavy" pitchFamily="34" charset="0"/>
              </a:rPr>
              <a:t>Rule 3</a:t>
            </a:r>
            <a:endParaRPr lang="en-US" sz="1600" dirty="0">
              <a:solidFill>
                <a:srgbClr val="C00000"/>
              </a:solidFill>
              <a:latin typeface="Franklin Gothic Heavy" pitchFamily="34" charset="0"/>
            </a:endParaRPr>
          </a:p>
        </p:txBody>
      </p:sp>
      <p:sp>
        <p:nvSpPr>
          <p:cNvPr id="5" name="Footer Placeholder 4"/>
          <p:cNvSpPr>
            <a:spLocks noGrp="1"/>
          </p:cNvSpPr>
          <p:nvPr>
            <p:ph type="ftr" sz="quarter" idx="11"/>
          </p:nvPr>
        </p:nvSpPr>
        <p:spPr/>
        <p:txBody>
          <a:bodyPr/>
          <a:lstStyle/>
          <a:p>
            <a:r>
              <a:rPr lang="en-US" dirty="0" smtClean="0">
                <a:solidFill>
                  <a:srgbClr val="78D749"/>
                </a:solidFill>
              </a:rPr>
              <a:t>Baseball Training Presentation            created by John Hickey</a:t>
            </a:r>
            <a:endParaRPr lang="en-US" dirty="0">
              <a:solidFill>
                <a:srgbClr val="78D749"/>
              </a:solidFill>
            </a:endParaRPr>
          </a:p>
        </p:txBody>
      </p:sp>
      <p:sp>
        <p:nvSpPr>
          <p:cNvPr id="6" name="Slide Number Placeholder 5"/>
          <p:cNvSpPr>
            <a:spLocks noGrp="1"/>
          </p:cNvSpPr>
          <p:nvPr>
            <p:ph type="sldNum" sz="quarter" idx="12"/>
          </p:nvPr>
        </p:nvSpPr>
        <p:spPr/>
        <p:txBody>
          <a:bodyPr/>
          <a:lstStyle/>
          <a:p>
            <a:fld id="{9E69D0A2-FB7C-46F0-B726-A0788D180BD3}" type="slidenum">
              <a:rPr lang="en-US" smtClean="0"/>
              <a:pPr/>
              <a:t>7</a:t>
            </a:fld>
            <a:endParaRPr lang="en-US"/>
          </a:p>
        </p:txBody>
      </p:sp>
      <p:sp>
        <p:nvSpPr>
          <p:cNvPr id="7" name="TextBox 6"/>
          <p:cNvSpPr txBox="1"/>
          <p:nvPr/>
        </p:nvSpPr>
        <p:spPr>
          <a:xfrm>
            <a:off x="457200" y="914400"/>
            <a:ext cx="8382000" cy="707886"/>
          </a:xfrm>
          <a:prstGeom prst="rect">
            <a:avLst/>
          </a:prstGeom>
          <a:noFill/>
        </p:spPr>
        <p:txBody>
          <a:bodyPr wrap="square" rtlCol="0">
            <a:spAutoFit/>
          </a:bodyPr>
          <a:lstStyle/>
          <a:p>
            <a:r>
              <a:rPr lang="en-US" sz="2000" dirty="0" smtClean="0">
                <a:solidFill>
                  <a:srgbClr val="C00000"/>
                </a:solidFill>
                <a:latin typeface="Franklin Gothic Demi" pitchFamily="34" charset="0"/>
              </a:rPr>
              <a:t>3.3.1  Profanity: Delayed Dead Ball.  At end of playing action the offender is ejected; substitution rules apply.</a:t>
            </a:r>
            <a:endParaRPr lang="en-US" sz="4400" dirty="0">
              <a:solidFill>
                <a:srgbClr val="C00000"/>
              </a:solidFill>
              <a:latin typeface="Franklin Gothic Demi" pitchFamily="34" charset="0"/>
            </a:endParaRPr>
          </a:p>
        </p:txBody>
      </p:sp>
      <p:sp>
        <p:nvSpPr>
          <p:cNvPr id="9" name="TextBox 8"/>
          <p:cNvSpPr txBox="1"/>
          <p:nvPr/>
        </p:nvSpPr>
        <p:spPr>
          <a:xfrm>
            <a:off x="457200" y="1905000"/>
            <a:ext cx="8382000" cy="707886"/>
          </a:xfrm>
          <a:prstGeom prst="rect">
            <a:avLst/>
          </a:prstGeom>
          <a:noFill/>
        </p:spPr>
        <p:txBody>
          <a:bodyPr wrap="square" rtlCol="0">
            <a:spAutoFit/>
          </a:bodyPr>
          <a:lstStyle/>
          <a:p>
            <a:r>
              <a:rPr lang="en-US" sz="2000" dirty="0" smtClean="0">
                <a:solidFill>
                  <a:srgbClr val="C00000"/>
                </a:solidFill>
                <a:latin typeface="Franklin Gothic Demi" pitchFamily="34" charset="0"/>
              </a:rPr>
              <a:t>3.3.1  Tobacco: Use of tobacco within the confines of the field- Delayed Dead Ball, ejection.</a:t>
            </a:r>
            <a:endParaRPr lang="en-US" sz="2000" dirty="0">
              <a:solidFill>
                <a:srgbClr val="C00000"/>
              </a:solidFill>
              <a:latin typeface="Franklin Gothic Demi" pitchFamily="34" charset="0"/>
            </a:endParaRPr>
          </a:p>
        </p:txBody>
      </p:sp>
      <p:sp>
        <p:nvSpPr>
          <p:cNvPr id="10" name="TextBox 9"/>
          <p:cNvSpPr txBox="1"/>
          <p:nvPr/>
        </p:nvSpPr>
        <p:spPr>
          <a:xfrm>
            <a:off x="381000" y="2971800"/>
            <a:ext cx="8382000" cy="1323439"/>
          </a:xfrm>
          <a:prstGeom prst="rect">
            <a:avLst/>
          </a:prstGeom>
          <a:noFill/>
        </p:spPr>
        <p:txBody>
          <a:bodyPr wrap="square" rtlCol="0">
            <a:spAutoFit/>
          </a:bodyPr>
          <a:lstStyle/>
          <a:p>
            <a:r>
              <a:rPr lang="en-US" sz="2000" dirty="0" smtClean="0">
                <a:solidFill>
                  <a:srgbClr val="C00000"/>
                </a:solidFill>
                <a:latin typeface="Franklin Gothic Demi" pitchFamily="34" charset="0"/>
              </a:rPr>
              <a:t>3.4.1 Defensive conferences are not cumulative.  Each team may have three (3) charged defensive conferences per seven inning game.  Each team may have no more than one defensive conference per inning during extra innings of play and may not accumulate.</a:t>
            </a:r>
            <a:endParaRPr lang="en-US" sz="2000" dirty="0">
              <a:solidFill>
                <a:srgbClr val="C00000"/>
              </a:solidFill>
              <a:latin typeface="Franklin Gothic Dem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0" presetClass="exit" presetSubtype="0" fill="hold" grpId="0" nodeType="withEffect">
                                  <p:stCondLst>
                                    <p:cond delay="0"/>
                                  </p:stCondLst>
                                  <p:childTnLst>
                                    <p:animEffect transition="out" filter="fade">
                                      <p:cBhvr>
                                        <p:cTn id="8" dur="2000"/>
                                        <p:tgtEl>
                                          <p:spTgt spid="7"/>
                                        </p:tgtEl>
                                      </p:cBhvr>
                                    </p:animEffect>
                                    <p:set>
                                      <p:cBhvr>
                                        <p:cTn id="9" dur="1" fill="hold">
                                          <p:stCondLst>
                                            <p:cond delay="1999"/>
                                          </p:stCondLst>
                                        </p:cTn>
                                        <p:tgtEl>
                                          <p:spTgt spid="7"/>
                                        </p:tgtEl>
                                        <p:attrNameLst>
                                          <p:attrName>style.visibility</p:attrName>
                                        </p:attrNameLst>
                                      </p:cBhvr>
                                      <p:to>
                                        <p:strVal val="hidden"/>
                                      </p:to>
                                    </p:se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childTnLst>
                                </p:cTn>
                              </p:par>
                              <p:par>
                                <p:cTn id="14" presetID="10" presetClass="exit" presetSubtype="0" fill="hold" grpId="1" nodeType="withEffect">
                                  <p:stCondLst>
                                    <p:cond delay="0"/>
                                  </p:stCondLst>
                                  <p:childTnLst>
                                    <p:animEffect transition="out" filter="fade">
                                      <p:cBhvr>
                                        <p:cTn id="15" dur="2000"/>
                                        <p:tgtEl>
                                          <p:spTgt spid="9"/>
                                        </p:tgtEl>
                                      </p:cBhvr>
                                    </p:animEffect>
                                    <p:set>
                                      <p:cBhvr>
                                        <p:cTn id="16" dur="1" fill="hold">
                                          <p:stCondLst>
                                            <p:cond delay="1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9" grpId="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http://sullensandeuchner.files.wordpress.com/2010/06/asu-packard-stadium-lights.jpg"/>
          <p:cNvPicPr>
            <a:picLocks noChangeAspect="1" noChangeArrowheads="1"/>
          </p:cNvPicPr>
          <p:nvPr/>
        </p:nvPicPr>
        <p:blipFill>
          <a:blip r:embed="rId4" cstate="print"/>
          <a:srcRect/>
          <a:stretch>
            <a:fillRect/>
          </a:stretch>
        </p:blipFill>
        <p:spPr bwMode="auto">
          <a:xfrm>
            <a:off x="-304800" y="0"/>
            <a:ext cx="10340298" cy="6858000"/>
          </a:xfrm>
          <a:prstGeom prst="rect">
            <a:avLst/>
          </a:prstGeom>
          <a:noFill/>
        </p:spPr>
      </p:pic>
      <p:sp>
        <p:nvSpPr>
          <p:cNvPr id="3" name="TextBox 2"/>
          <p:cNvSpPr txBox="1"/>
          <p:nvPr/>
        </p:nvSpPr>
        <p:spPr>
          <a:xfrm>
            <a:off x="2743200" y="762000"/>
            <a:ext cx="6096000" cy="646331"/>
          </a:xfrm>
          <a:prstGeom prst="rect">
            <a:avLst/>
          </a:prstGeom>
          <a:noFill/>
        </p:spPr>
        <p:txBody>
          <a:bodyPr wrap="square" rtlCol="0">
            <a:spAutoFit/>
          </a:bodyPr>
          <a:lstStyle/>
          <a:p>
            <a:r>
              <a:rPr lang="en-US" b="1" dirty="0" smtClean="0">
                <a:solidFill>
                  <a:srgbClr val="FF0000"/>
                </a:solidFill>
              </a:rPr>
              <a:t>Thank you everyone.</a:t>
            </a:r>
          </a:p>
          <a:p>
            <a:r>
              <a:rPr lang="en-US" b="1" dirty="0" smtClean="0">
                <a:solidFill>
                  <a:srgbClr val="FF0000"/>
                </a:solidFill>
              </a:rPr>
              <a:t>Will the last to leave please turn out the lights?</a:t>
            </a:r>
            <a:endParaRPr lang="en-US" b="1" dirty="0">
              <a:solidFill>
                <a:srgbClr val="FF0000"/>
              </a:solidFill>
            </a:endParaRPr>
          </a:p>
        </p:txBody>
      </p:sp>
      <p:pic>
        <p:nvPicPr>
          <p:cNvPr id="5" name="Recorded Sound">
            <a:hlinkClick r:id="" action="ppaction://media"/>
          </p:cNvPr>
          <p:cNvPicPr>
            <a:picLocks noRot="1" noChangeAspect="1"/>
          </p:cNvPicPr>
          <p:nvPr>
            <a:wavAudioFile r:embed="rId1" name="Recorded Sound"/>
          </p:nvPr>
        </p:nvPicPr>
        <p:blipFill>
          <a:blip r:embed="rId5" cstate="print"/>
          <a:stretch>
            <a:fillRect/>
          </a:stretch>
        </p:blipFill>
        <p:spPr>
          <a:xfrm>
            <a:off x="-152400" y="6172200"/>
            <a:ext cx="304800" cy="304800"/>
          </a:xfrm>
          <a:prstGeom prst="rect">
            <a:avLst/>
          </a:prstGeom>
        </p:spPr>
      </p:pic>
    </p:spTree>
  </p:cSld>
  <p:clrMapOvr>
    <a:masterClrMapping/>
  </p:clrMapOvr>
  <p:transition advClick="0" advTm="20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mediacall" presetSubtype="0" fill="hold" nodeType="withEffect">
                                  <p:stCondLst>
                                    <p:cond delay="0"/>
                                  </p:stCondLst>
                                  <p:childTnLst>
                                    <p:cmd type="call" cmd="playFrom(0.0)">
                                      <p:cBhvr>
                                        <p:cTn id="8" dur="23510"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9"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646</Words>
  <Application>Microsoft Office PowerPoint</Application>
  <PresentationFormat>On-screen Show (4:3)</PresentationFormat>
  <Paragraphs>80</Paragraphs>
  <Slides>12</Slides>
  <Notes>12</Notes>
  <HiddenSlides>0</HiddenSlides>
  <MMClips>1</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4" baseType="lpstr">
      <vt:lpstr>Office Theme</vt:lpstr>
      <vt:lpstr>Document</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22</cp:revision>
  <dcterms:created xsi:type="dcterms:W3CDTF">2012-02-29T18:14:19Z</dcterms:created>
  <dcterms:modified xsi:type="dcterms:W3CDTF">2012-03-01T14:11:02Z</dcterms:modified>
</cp:coreProperties>
</file>