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6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8F6AA-F872-43CE-8D56-F7E4D6A9DDF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8109A-5A41-4E07-BAFC-AA8796A18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67E06-AB71-4512-AE39-4D214F1872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00D-A3D1-4C9D-8764-92CDD9866BD7}" type="datetime1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1FE-0CE8-4768-AB64-A7A5C8B0C44E}" type="datetime1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DD-075E-491A-BFE5-F0CE8926CD7C}" type="datetime1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5DE-B2A6-4BD7-88C6-BB918973A236}" type="datetime1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BCAF-03ED-4357-B9DD-B4EFD1F2C9DD}" type="datetime1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10D-3AE4-4279-ADC4-11ABA917278F}" type="datetime1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25F-53D0-4613-93F1-D5B08F20803C}" type="datetime1">
              <a:rPr lang="en-US" smtClean="0"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CDB1-9A3F-4717-B34D-5E96717039D0}" type="datetime1">
              <a:rPr lang="en-US" smtClean="0"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ABA1-68A4-40B3-BAC7-4E9B6FC33863}" type="datetime1">
              <a:rPr lang="en-US" smtClean="0"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B283-BA32-49A1-A2E2-E883E0F79C91}" type="datetime1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BAC5-2E46-441A-8688-4C69B0F8413C}" type="datetime1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BF02-55D8-4754-81EC-D19CDB6E584B}" type="datetime1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5AF5-0E7F-4740-AD61-E3B1345E8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"/>
            <a:ext cx="695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626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NEMOA</a:t>
            </a:r>
            <a:r>
              <a:rPr lang="en-US" dirty="0" smtClean="0">
                <a:solidFill>
                  <a:srgbClr val="FF0000"/>
                </a:solidFill>
              </a:rPr>
              <a:t> Baseball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1905000"/>
            <a:ext cx="4724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Franklin Gothic Heavy" pitchFamily="34" charset="0"/>
              </a:rPr>
              <a:t>2013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Franklin Gothic Heavy" pitchFamily="34" charset="0"/>
              </a:rPr>
              <a:t>Baseball Umpire Training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PowerPoint </a:t>
            </a:r>
            <a:r>
              <a:rPr lang="en-US" sz="1100" dirty="0" smtClean="0">
                <a:solidFill>
                  <a:srgbClr val="C00000"/>
                </a:solidFill>
              </a:rPr>
              <a:t>created by John Hickey</a:t>
            </a:r>
            <a:r>
              <a:rPr lang="en-US" sz="1100" smtClean="0">
                <a:solidFill>
                  <a:srgbClr val="C00000"/>
                </a:solidFill>
              </a:rPr>
              <a:t>, </a:t>
            </a:r>
            <a:r>
              <a:rPr lang="en-US" sz="1100" smtClean="0">
                <a:solidFill>
                  <a:srgbClr val="C00000"/>
                </a:solidFill>
              </a:rPr>
              <a:t>2012</a:t>
            </a:r>
            <a:endParaRPr lang="en-US" sz="1100" dirty="0" smtClean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Baseball Training Presentation            created by John Hickey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age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aynews9.com/static/articles/images/news2011/baseball-field-storm-425_rdax_640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0"/>
            <a:ext cx="9525000" cy="7143750"/>
          </a:xfrm>
          <a:prstGeom prst="rect">
            <a:avLst/>
          </a:prstGeom>
          <a:noFill/>
        </p:spPr>
      </p:pic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Lightning Safety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284163" indent="-284163" eaLnBrk="1" hangingPunct="1"/>
            <a:r>
              <a:rPr lang="en-US" sz="2800" b="1" dirty="0" smtClean="0">
                <a:solidFill>
                  <a:srgbClr val="FFC000"/>
                </a:solidFill>
              </a:rPr>
              <a:t>Lightning poses a huge threat for baseball participants.</a:t>
            </a:r>
            <a:endParaRPr lang="en-US" sz="2800" dirty="0" smtClean="0"/>
          </a:p>
          <a:p>
            <a:pPr marL="284163" indent="-284163" eaLnBrk="1" hangingPunct="1"/>
            <a:r>
              <a:rPr lang="en-US" sz="2800" b="1" dirty="0" smtClean="0">
                <a:solidFill>
                  <a:srgbClr val="FFC000"/>
                </a:solidFill>
              </a:rPr>
              <a:t>Suspend play for a minimum of 30 minutes from the last occurrence of lightning or thunder.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thunder2.wav">
            <a:hlinkClick r:id="" action="ppaction://media"/>
          </p:cNvPr>
          <p:cNvPicPr>
            <a:picLocks noRot="1" noChangeAspect="1"/>
          </p:cNvPicPr>
          <p:nvPr>
            <a:wavAudioFile r:embed="rId1" name="thunder2.wav"/>
          </p:nvPr>
        </p:nvPicPr>
        <p:blipFill>
          <a:blip r:embed="rId6" cstate="print"/>
          <a:stretch>
            <a:fillRect/>
          </a:stretch>
        </p:blipFill>
        <p:spPr>
          <a:xfrm>
            <a:off x="-304800" y="4876800"/>
            <a:ext cx="304800" cy="304800"/>
          </a:xfrm>
          <a:prstGeom prst="rect">
            <a:avLst/>
          </a:prstGeom>
        </p:spPr>
      </p:pic>
      <p:pic>
        <p:nvPicPr>
          <p:cNvPr id="7" name="thunder_x.wav">
            <a:hlinkClick r:id="" action="ppaction://media"/>
          </p:cNvPr>
          <p:cNvPicPr>
            <a:picLocks noRot="1" noChangeAspect="1"/>
          </p:cNvPicPr>
          <p:nvPr>
            <a:wavAudioFile r:embed="rId2" name="thunder_x.wav"/>
          </p:nvPr>
        </p:nvPicPr>
        <p:blipFill>
          <a:blip r:embed="rId7" cstate="print"/>
          <a:stretch>
            <a:fillRect/>
          </a:stretch>
        </p:blipFill>
        <p:spPr>
          <a:xfrm>
            <a:off x="-304800" y="4038600"/>
            <a:ext cx="304800" cy="3048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age-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9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72055" y="0"/>
            <a:ext cx="13087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2954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We’re</a:t>
            </a:r>
          </a:p>
          <a:p>
            <a:r>
              <a:rPr lang="en-US" sz="6600" b="1" dirty="0" err="1" smtClean="0"/>
              <a:t>outa</a:t>
            </a:r>
            <a:r>
              <a:rPr lang="en-US" sz="6600" b="1" dirty="0" smtClean="0"/>
              <a:t>’ </a:t>
            </a:r>
          </a:p>
          <a:p>
            <a:r>
              <a:rPr lang="en-US" sz="6600" b="1" dirty="0" smtClean="0"/>
              <a:t>here.</a:t>
            </a:r>
            <a:endParaRPr lang="en-US" sz="6600" b="1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7625"/>
            <a:ext cx="516255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"/>
            <a:ext cx="695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626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NEMOA</a:t>
            </a:r>
            <a:r>
              <a:rPr lang="en-US" dirty="0" smtClean="0">
                <a:solidFill>
                  <a:srgbClr val="FF0000"/>
                </a:solidFill>
              </a:rPr>
              <a:t> Baseball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371600"/>
            <a:ext cx="784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Franklin Gothic Heavy" pitchFamily="34" charset="0"/>
              </a:rPr>
              <a:t>NEMOA </a:t>
            </a:r>
          </a:p>
          <a:p>
            <a:pPr algn="ctr"/>
            <a:endParaRPr lang="en-US" sz="2000" dirty="0" smtClean="0">
              <a:solidFill>
                <a:srgbClr val="C00000"/>
              </a:solidFill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Franklin Gothic Heavy" pitchFamily="34" charset="0"/>
              </a:rPr>
              <a:t>Baseball Umpire Training</a:t>
            </a:r>
          </a:p>
          <a:p>
            <a:pPr algn="ctr"/>
            <a:endParaRPr lang="en-US" dirty="0" smtClean="0">
              <a:solidFill>
                <a:srgbClr val="C00000"/>
              </a:solidFill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Franklin Gothic Heavy" pitchFamily="34" charset="0"/>
              </a:rPr>
              <a:t>Rule Two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Franklin Gothic Heavy" pitchFamily="34" charset="0"/>
              </a:rPr>
              <a:t>Playing Terms &amp; Definitions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Baseball Training Presentation            created by John Hickey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609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Franklin Gothic Heavy" pitchFamily="34" charset="0"/>
              </a:rPr>
              <a:t>Playing Terms &amp; Definitions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Baseball Training Presentation            created by John Hickey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2.2.1     </a:t>
            </a:r>
            <a:r>
              <a:rPr lang="en-US" sz="2000" b="1" dirty="0" smtClean="0">
                <a:solidFill>
                  <a:srgbClr val="FFFF00"/>
                </a:solidFill>
              </a:rPr>
              <a:t>Awarded Bases</a:t>
            </a:r>
            <a:r>
              <a:rPr lang="en-US" sz="2000" b="1" dirty="0" smtClean="0"/>
              <a:t>: this is the right to advance without </a:t>
            </a:r>
          </a:p>
          <a:p>
            <a:r>
              <a:rPr lang="en-US" sz="2000" b="1" dirty="0" smtClean="0"/>
              <a:t>             a play being made.  Awarded bases must be legally </a:t>
            </a:r>
          </a:p>
          <a:p>
            <a:r>
              <a:rPr lang="en-US" sz="2000" b="1" dirty="0" smtClean="0"/>
              <a:t>             touched in order. Missed bag may be appealed by </a:t>
            </a:r>
          </a:p>
          <a:p>
            <a:r>
              <a:rPr lang="en-US" sz="2000" b="1" dirty="0" smtClean="0"/>
              <a:t>             the defense before the next play or the next pitch.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9718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2.3.1   </a:t>
            </a:r>
            <a:r>
              <a:rPr lang="en-US" sz="2000" b="1" dirty="0" smtClean="0">
                <a:solidFill>
                  <a:srgbClr val="FFFF00"/>
                </a:solidFill>
              </a:rPr>
              <a:t>Balk</a:t>
            </a:r>
            <a:r>
              <a:rPr lang="en-US" sz="2000" b="1" dirty="0" smtClean="0"/>
              <a:t>: is an illegal act committed by the pitcher.  Rule 6.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581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2.4.1   </a:t>
            </a:r>
            <a:r>
              <a:rPr lang="en-US" sz="2000" b="1" dirty="0" smtClean="0">
                <a:solidFill>
                  <a:srgbClr val="FFFF00"/>
                </a:solidFill>
              </a:rPr>
              <a:t>Ball</a:t>
            </a:r>
            <a:r>
              <a:rPr lang="en-US" sz="2000" b="1" dirty="0" smtClean="0"/>
              <a:t>: a pitch that is not touched by the bat or that does </a:t>
            </a:r>
          </a:p>
          <a:p>
            <a:r>
              <a:rPr lang="en-US" sz="2000" b="1" dirty="0" smtClean="0"/>
              <a:t>            not enters the strike zone.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419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2.4.2   </a:t>
            </a:r>
            <a:r>
              <a:rPr lang="en-US" sz="2000" b="1" dirty="0" smtClean="0">
                <a:solidFill>
                  <a:srgbClr val="FFFF00"/>
                </a:solidFill>
              </a:rPr>
              <a:t>Base-on-balls</a:t>
            </a:r>
            <a:r>
              <a:rPr lang="en-US" sz="2000" b="1" dirty="0" smtClean="0"/>
              <a:t>: aka “Walk” the batter receives four (4) </a:t>
            </a:r>
          </a:p>
          <a:p>
            <a:r>
              <a:rPr lang="en-US" sz="2000" b="1" dirty="0" smtClean="0"/>
              <a:t>            balls. </a:t>
            </a:r>
            <a:r>
              <a:rPr lang="en-US" sz="2000" b="1" i="1" u="sng" dirty="0" smtClean="0"/>
              <a:t>Ball is alive</a:t>
            </a:r>
            <a:r>
              <a:rPr lang="en-US" sz="2000" b="1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334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2.4.3   </a:t>
            </a:r>
            <a:r>
              <a:rPr lang="en-US" sz="2000" b="1" dirty="0" smtClean="0">
                <a:solidFill>
                  <a:srgbClr val="FFFF00"/>
                </a:solidFill>
              </a:rPr>
              <a:t>Intentional base-on-balls</a:t>
            </a:r>
            <a:r>
              <a:rPr lang="en-US" sz="2000" b="1" dirty="0" smtClean="0"/>
              <a:t>: given to the batter at the </a:t>
            </a:r>
          </a:p>
          <a:p>
            <a:r>
              <a:rPr lang="en-US" sz="2000" b="1" dirty="0" smtClean="0"/>
              <a:t>            request of the </a:t>
            </a:r>
            <a:r>
              <a:rPr lang="en-US" sz="2000" b="1" i="1" dirty="0" smtClean="0"/>
              <a:t>catcher or defensive coach</a:t>
            </a:r>
            <a:r>
              <a:rPr lang="en-US" sz="2000" b="1" dirty="0" smtClean="0"/>
              <a:t>.  </a:t>
            </a:r>
            <a:r>
              <a:rPr lang="en-US" sz="2000" b="1" i="1" u="sng" dirty="0" smtClean="0"/>
              <a:t>Ball is dead.  </a:t>
            </a:r>
            <a:endParaRPr 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0" y="2514600"/>
            <a:ext cx="17716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609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Franklin Gothic Heavy" pitchFamily="34" charset="0"/>
              </a:rPr>
              <a:t>Playing Terms &amp; Definitions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Baseball Training Presentation            created by John Hickey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2.5.1     </a:t>
            </a:r>
            <a:r>
              <a:rPr lang="en-US" sz="2000" b="1" dirty="0" smtClean="0">
                <a:solidFill>
                  <a:srgbClr val="FFFF00"/>
                </a:solidFill>
              </a:rPr>
              <a:t>Fair Ball </a:t>
            </a:r>
            <a:r>
              <a:rPr lang="en-US" sz="2000" b="1" dirty="0" smtClean="0"/>
              <a:t>is a batted ball which:</a:t>
            </a:r>
          </a:p>
          <a:p>
            <a:r>
              <a:rPr lang="en-US" sz="2000" b="1" dirty="0" smtClean="0"/>
              <a:t>	a) batted ball that settles on fair territory between home and </a:t>
            </a:r>
          </a:p>
          <a:p>
            <a:r>
              <a:rPr lang="en-US" sz="2000" b="1" dirty="0" smtClean="0"/>
              <a:t>                 first or home and third base,</a:t>
            </a:r>
          </a:p>
          <a:p>
            <a:r>
              <a:rPr lang="en-US" sz="2000" b="1" dirty="0" smtClean="0"/>
              <a:t>	b) batted ball that contacts fair ground on or beyond an </a:t>
            </a:r>
          </a:p>
          <a:p>
            <a:r>
              <a:rPr lang="en-US" sz="2000" b="1" dirty="0" smtClean="0"/>
              <a:t>                  imaginary line between first and third base,</a:t>
            </a:r>
          </a:p>
          <a:p>
            <a:r>
              <a:rPr lang="en-US" sz="2000" dirty="0" smtClean="0"/>
              <a:t>              </a:t>
            </a:r>
            <a:r>
              <a:rPr lang="en-US" sz="2000" b="1" dirty="0" smtClean="0"/>
              <a:t>c) batted ball that is over fair ground bounding to the </a:t>
            </a:r>
          </a:p>
          <a:p>
            <a:r>
              <a:rPr lang="en-US" sz="2000" b="1" dirty="0" smtClean="0"/>
              <a:t>                  outfield past first or third base,</a:t>
            </a:r>
          </a:p>
          <a:p>
            <a:r>
              <a:rPr lang="en-US" sz="2000" b="1" dirty="0" smtClean="0"/>
              <a:t>              d) batted ball that falls into fair ground beyond first or third  </a:t>
            </a:r>
          </a:p>
          <a:p>
            <a:r>
              <a:rPr lang="en-US" sz="2000" b="1" dirty="0" smtClean="0"/>
              <a:t>                  base,</a:t>
            </a:r>
          </a:p>
          <a:p>
            <a:r>
              <a:rPr lang="en-US" sz="2000" b="1" dirty="0" smtClean="0"/>
              <a:t>              e) batted ball that touches first or third base.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9530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2.7.2   </a:t>
            </a:r>
            <a:r>
              <a:rPr lang="en-US" sz="2000" b="1" dirty="0" smtClean="0">
                <a:solidFill>
                  <a:srgbClr val="FFFF00"/>
                </a:solidFill>
              </a:rPr>
              <a:t>Batters Box</a:t>
            </a:r>
            <a:r>
              <a:rPr lang="en-US" sz="2000" b="1" dirty="0" smtClean="0"/>
              <a:t>: 4’ x 6’ area in which the batter stands while batting.</a:t>
            </a:r>
          </a:p>
          <a:p>
            <a:r>
              <a:rPr lang="en-US" sz="2000" b="1" dirty="0" smtClean="0"/>
              <a:t>            The lines are part of the box.</a:t>
            </a:r>
          </a:p>
          <a:p>
            <a:r>
              <a:rPr lang="en-US" sz="2000" b="1" dirty="0" smtClean="0"/>
              <a:t>            A batter’s foot on the line is in the box.</a:t>
            </a:r>
            <a:r>
              <a:rPr lang="en-US" sz="2000" b="1" i="1" u="sng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228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Franklin Gothic Heavy" pitchFamily="34" charset="0"/>
              </a:rPr>
              <a:t>Playing Terms &amp; Definitions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9906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2.9.1    </a:t>
            </a:r>
            <a:r>
              <a:rPr lang="en-US" sz="2000" b="1" dirty="0" smtClean="0">
                <a:solidFill>
                  <a:srgbClr val="FFFF00"/>
                </a:solidFill>
              </a:rPr>
              <a:t>Catch</a:t>
            </a:r>
            <a:r>
              <a:rPr lang="en-US" sz="2000" b="1" dirty="0" smtClean="0"/>
              <a:t>: the catch of a fly ball isn’t complete until the continuation </a:t>
            </a:r>
          </a:p>
          <a:p>
            <a:r>
              <a:rPr lang="en-US" sz="2000" b="1" dirty="0" smtClean="0"/>
              <a:t>            action of the catch is complete.                     </a:t>
            </a:r>
          </a:p>
          <a:p>
            <a:r>
              <a:rPr lang="en-US" sz="2000" b="1" dirty="0" smtClean="0"/>
              <a:t>      A fielder @ full speed who catches a ball and whose initial    </a:t>
            </a:r>
          </a:p>
          <a:p>
            <a:r>
              <a:rPr lang="en-US" sz="2000" b="1" dirty="0" smtClean="0"/>
              <a:t>      momentum carries several more steps after which the ball drops </a:t>
            </a:r>
          </a:p>
          <a:p>
            <a:r>
              <a:rPr lang="en-US" sz="2000" b="1" dirty="0" smtClean="0"/>
              <a:t>      from his glove has not made a catch.</a:t>
            </a:r>
          </a:p>
          <a:p>
            <a:endParaRPr lang="en-US" sz="2000" b="1" dirty="0" smtClean="0"/>
          </a:p>
          <a:p>
            <a:r>
              <a:rPr lang="en-US" sz="2000" dirty="0" smtClean="0"/>
              <a:t>      </a:t>
            </a:r>
            <a:r>
              <a:rPr lang="en-US" sz="2000" b="1" dirty="0" smtClean="0"/>
              <a:t>A fielder by his action of stopping and removing the ball with his </a:t>
            </a:r>
          </a:p>
          <a:p>
            <a:r>
              <a:rPr lang="en-US" sz="2000" b="1" dirty="0" smtClean="0"/>
              <a:t>      throwing hand has made the catch.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     The ball dropping out of throwing hand on the transfer is still a </a:t>
            </a:r>
          </a:p>
          <a:p>
            <a:r>
              <a:rPr lang="en-US" sz="2000" b="1" dirty="0" smtClean="0"/>
              <a:t>      catch.</a:t>
            </a:r>
          </a:p>
          <a:p>
            <a:endParaRPr lang="en-US" sz="2000" dirty="0" smtClean="0"/>
          </a:p>
          <a:p>
            <a:r>
              <a:rPr lang="en-US" sz="2000" b="1" dirty="0" smtClean="0"/>
              <a:t>      This definition also applies at the front end of a double play;</a:t>
            </a:r>
            <a:r>
              <a:rPr lang="en-US" sz="2000" dirty="0" smtClean="0"/>
              <a:t> </a:t>
            </a:r>
            <a:r>
              <a:rPr lang="en-US" sz="2000" b="1" dirty="0" smtClean="0"/>
              <a:t>the ball </a:t>
            </a:r>
          </a:p>
          <a:p>
            <a:r>
              <a:rPr lang="en-US" sz="2000" b="1" dirty="0" smtClean="0"/>
              <a:t>      dropped on the transfer is just that, the ball was controlled in the  </a:t>
            </a:r>
          </a:p>
          <a:p>
            <a:r>
              <a:rPr lang="en-US" sz="2000" b="1" dirty="0" smtClean="0"/>
              <a:t>      glove therefore the runner is out. </a:t>
            </a:r>
          </a:p>
          <a:p>
            <a:endParaRPr lang="en-US" sz="2000" b="1" dirty="0" smtClean="0"/>
          </a:p>
          <a:p>
            <a:pPr lvl="0"/>
            <a:r>
              <a:rPr lang="en-US" sz="2000" b="1" dirty="0" smtClean="0"/>
              <a:t>      If a fielder has control (not juggling) when he goes out of bounds    </a:t>
            </a:r>
          </a:p>
          <a:p>
            <a:pPr lvl="0"/>
            <a:r>
              <a:rPr lang="en-US" sz="2000" b="1" dirty="0" smtClean="0"/>
              <a:t>      it’s a catch and an “OUT.”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609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Franklin Gothic Heavy" pitchFamily="34" charset="0"/>
              </a:rPr>
              <a:t>Playing Terms &amp; Definitions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Baseball Training Presentation            created by John Hickey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2.9.3     </a:t>
            </a:r>
            <a:r>
              <a:rPr lang="en-US" sz="2000" b="1" i="1" dirty="0" smtClean="0">
                <a:solidFill>
                  <a:srgbClr val="FFFF00"/>
                </a:solidFill>
              </a:rPr>
              <a:t>Catchers Box</a:t>
            </a:r>
            <a:r>
              <a:rPr lang="en-US" sz="2000" b="1" i="1" dirty="0" smtClean="0"/>
              <a:t>: measures 43” x 8’ </a:t>
            </a:r>
            <a:endParaRPr lang="en-US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22098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2.16.2   </a:t>
            </a:r>
            <a:r>
              <a:rPr lang="en-US" sz="2000" b="1" dirty="0" smtClean="0">
                <a:solidFill>
                  <a:srgbClr val="FFFF00"/>
                </a:solidFill>
              </a:rPr>
              <a:t>Foul Tip</a:t>
            </a:r>
            <a:r>
              <a:rPr lang="en-US" sz="2000" b="1" dirty="0" smtClean="0"/>
              <a:t>: is a batted ball that goes directly </a:t>
            </a:r>
          </a:p>
          <a:p>
            <a:r>
              <a:rPr lang="en-US" sz="2000" b="1" dirty="0" smtClean="0"/>
              <a:t>                   to the catcher’s hands and is legally caught </a:t>
            </a:r>
          </a:p>
          <a:p>
            <a:r>
              <a:rPr lang="en-US" sz="2000" b="1" dirty="0" smtClean="0"/>
              <a:t>                   by the catcher.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 A batted ball hitting catcher’s body then caught in hands is a </a:t>
            </a:r>
            <a:r>
              <a:rPr lang="en-US" sz="2000" b="1" i="1" dirty="0" smtClean="0"/>
              <a:t>“foul ball”</a:t>
            </a:r>
            <a:endParaRPr lang="en-US" sz="2000" b="1" dirty="0" smtClean="0"/>
          </a:p>
          <a:p>
            <a:endParaRPr lang="en-US" sz="2000" b="1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7085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en-US" smtClean="0"/>
              <a:t>Rule 2-16-2</a:t>
            </a:r>
            <a:br>
              <a:rPr lang="en-US" smtClean="0"/>
            </a:br>
            <a:r>
              <a:rPr lang="en-US" smtClean="0"/>
              <a:t>Definition of a Foul Tip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Foul Tip:</a:t>
            </a:r>
          </a:p>
          <a:p>
            <a:pPr lvl="1" eaLnBrk="1" hangingPunct="1"/>
            <a:r>
              <a:rPr lang="en-US" smtClean="0"/>
              <a:t>Struck ball must go directly to the catcher’s hand or mitt.</a:t>
            </a:r>
          </a:p>
          <a:p>
            <a:pPr lvl="1" eaLnBrk="1" hangingPunct="1"/>
            <a:r>
              <a:rPr lang="en-US" smtClean="0"/>
              <a:t>Can only be caught by the catcher.</a:t>
            </a:r>
          </a:p>
          <a:p>
            <a:pPr lvl="1" eaLnBrk="1" hangingPunct="1"/>
            <a:r>
              <a:rPr lang="en-US" smtClean="0"/>
              <a:t>A strike is added to the batter’s count.</a:t>
            </a:r>
          </a:p>
          <a:p>
            <a:pPr lvl="1" eaLnBrk="1" hangingPunct="1"/>
            <a:r>
              <a:rPr lang="en-US" smtClean="0"/>
              <a:t>Ball remains in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age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en-US" smtClean="0"/>
              <a:t>Rule 2-16-2</a:t>
            </a:r>
            <a:br>
              <a:rPr lang="en-US" smtClean="0"/>
            </a:br>
            <a:r>
              <a:rPr lang="en-US" smtClean="0"/>
              <a:t>Definition of a Foul Tip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84163" indent="-284163" eaLnBrk="1" hangingPunct="1"/>
            <a:r>
              <a:rPr lang="en-US" dirty="0" smtClean="0"/>
              <a:t>The bunt does not go directly to the catcher’s glove, so this act does not meet the definition of a foul tip.</a:t>
            </a:r>
          </a:p>
          <a:p>
            <a:pPr marL="284163" indent="-284163" eaLnBrk="1" hangingPunct="1"/>
            <a:r>
              <a:rPr lang="en-US" dirty="0" smtClean="0"/>
              <a:t>The ball was caught before it hit the ground and is a foul pop-up.</a:t>
            </a:r>
          </a:p>
          <a:p>
            <a:pPr marL="284163" indent="-284163" eaLnBrk="1" hangingPunct="1"/>
            <a:r>
              <a:rPr lang="en-US" dirty="0" smtClean="0"/>
              <a:t>Any defensive player can catch the ball and it will be registered as an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7711-6AF1-4F07-BEA8-2C7E5C968E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676</Words>
  <Application>Microsoft Office PowerPoint</Application>
  <PresentationFormat>On-screen Show (4:3)</PresentationFormat>
  <Paragraphs>118</Paragraphs>
  <Slides>13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Rule 2-16-2 Definition of a Foul Tip</vt:lpstr>
      <vt:lpstr>Slide 8</vt:lpstr>
      <vt:lpstr>Rule 2-16-2 Definition of a Foul Tip</vt:lpstr>
      <vt:lpstr>Slide 10</vt:lpstr>
      <vt:lpstr> Lightning Safety</vt:lpstr>
      <vt:lpstr>Slide 12</vt:lpstr>
      <vt:lpstr>Slide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15</cp:revision>
  <dcterms:created xsi:type="dcterms:W3CDTF">2012-02-29T16:21:38Z</dcterms:created>
  <dcterms:modified xsi:type="dcterms:W3CDTF">2012-03-01T14:09:33Z</dcterms:modified>
</cp:coreProperties>
</file>