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49" r:id="rId2"/>
    <p:sldId id="363" r:id="rId3"/>
    <p:sldId id="350" r:id="rId4"/>
    <p:sldId id="351" r:id="rId5"/>
    <p:sldId id="354" r:id="rId6"/>
    <p:sldId id="355" r:id="rId7"/>
    <p:sldId id="356" r:id="rId8"/>
    <p:sldId id="357" r:id="rId9"/>
    <p:sldId id="359" r:id="rId10"/>
    <p:sldId id="360" r:id="rId11"/>
    <p:sldId id="361" r:id="rId12"/>
    <p:sldId id="362" r:id="rId13"/>
    <p:sldId id="259" r:id="rId14"/>
    <p:sldId id="330" r:id="rId15"/>
    <p:sldId id="364" r:id="rId16"/>
    <p:sldId id="365" r:id="rId17"/>
    <p:sldId id="366" r:id="rId18"/>
    <p:sldId id="368" r:id="rId19"/>
    <p:sldId id="371" r:id="rId20"/>
    <p:sldId id="358" r:id="rId21"/>
    <p:sldId id="271" r:id="rId22"/>
    <p:sldId id="272" r:id="rId23"/>
    <p:sldId id="274" r:id="rId24"/>
    <p:sldId id="276" r:id="rId25"/>
    <p:sldId id="278" r:id="rId26"/>
    <p:sldId id="279" r:id="rId27"/>
    <p:sldId id="280" r:id="rId28"/>
    <p:sldId id="281" r:id="rId29"/>
    <p:sldId id="282" r:id="rId30"/>
    <p:sldId id="283" r:id="rId31"/>
    <p:sldId id="284" r:id="rId32"/>
    <p:sldId id="285" r:id="rId33"/>
    <p:sldId id="286" r:id="rId34"/>
    <p:sldId id="287" r:id="rId35"/>
    <p:sldId id="292" r:id="rId36"/>
    <p:sldId id="415" r:id="rId37"/>
    <p:sldId id="294" r:id="rId38"/>
    <p:sldId id="295" r:id="rId39"/>
    <p:sldId id="296" r:id="rId40"/>
    <p:sldId id="297" r:id="rId41"/>
    <p:sldId id="374" r:id="rId42"/>
    <p:sldId id="375" r:id="rId43"/>
    <p:sldId id="376" r:id="rId44"/>
    <p:sldId id="377" r:id="rId45"/>
    <p:sldId id="378" r:id="rId46"/>
    <p:sldId id="379" r:id="rId47"/>
    <p:sldId id="380" r:id="rId48"/>
    <p:sldId id="381" r:id="rId49"/>
    <p:sldId id="382" r:id="rId50"/>
    <p:sldId id="383" r:id="rId51"/>
    <p:sldId id="384" r:id="rId52"/>
    <p:sldId id="386" r:id="rId53"/>
    <p:sldId id="388" r:id="rId54"/>
    <p:sldId id="389" r:id="rId55"/>
    <p:sldId id="391" r:id="rId56"/>
    <p:sldId id="390" r:id="rId57"/>
    <p:sldId id="392" r:id="rId58"/>
    <p:sldId id="396" r:id="rId59"/>
    <p:sldId id="397" r:id="rId60"/>
    <p:sldId id="398" r:id="rId61"/>
    <p:sldId id="399" r:id="rId62"/>
    <p:sldId id="401" r:id="rId63"/>
    <p:sldId id="402" r:id="rId64"/>
    <p:sldId id="403" r:id="rId65"/>
    <p:sldId id="404" r:id="rId66"/>
    <p:sldId id="405" r:id="rId67"/>
    <p:sldId id="406" r:id="rId68"/>
    <p:sldId id="407" r:id="rId69"/>
    <p:sldId id="408" r:id="rId70"/>
    <p:sldId id="409" r:id="rId71"/>
    <p:sldId id="331" r:id="rId72"/>
    <p:sldId id="298" r:id="rId73"/>
    <p:sldId id="300" r:id="rId74"/>
    <p:sldId id="416" r:id="rId75"/>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D232"/>
    <a:srgbClr val="3333FF"/>
    <a:srgbClr val="990000"/>
    <a:srgbClr val="A7E420"/>
    <a:srgbClr val="78D749"/>
    <a:srgbClr val="97DC28"/>
    <a:srgbClr val="00FF00"/>
    <a:srgbClr val="99FF66"/>
    <a:srgbClr val="00CC00"/>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7" autoAdjust="0"/>
    <p:restoredTop sz="94660"/>
  </p:normalViewPr>
  <p:slideViewPr>
    <p:cSldViewPr>
      <p:cViewPr>
        <p:scale>
          <a:sx n="90" d="100"/>
          <a:sy n="90" d="100"/>
        </p:scale>
        <p:origin x="-1026" y="-16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13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9C967E06-AB71-4512-AE39-4D214F18724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872E79-E2BC-4145-B82C-5550E425F0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872E79-E2BC-4145-B82C-5550E425F0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1183830D-B5AA-4F95-90B3-506D293A4AD8}" type="slidenum">
              <a:rPr lang="en-US" smtClean="0"/>
              <a:pPr/>
              <a:t>22</a:t>
            </a:fld>
            <a:endParaRPr lang="en-US" smtClean="0"/>
          </a:p>
        </p:txBody>
      </p:sp>
      <p:sp>
        <p:nvSpPr>
          <p:cNvPr id="55299" name="Slide Image Placeholder 1"/>
          <p:cNvSpPr>
            <a:spLocks noGrp="1" noRot="1" noChangeAspect="1" noTextEdit="1"/>
          </p:cNvSpPr>
          <p:nvPr>
            <p:ph type="sldImg"/>
          </p:nvPr>
        </p:nvSpPr>
        <p:spPr>
          <a:ln/>
        </p:spPr>
      </p:sp>
      <p:sp>
        <p:nvSpPr>
          <p:cNvPr id="55300" name="Notes Placeholder 2"/>
          <p:cNvSpPr>
            <a:spLocks noGrp="1"/>
          </p:cNvSpPr>
          <p:nvPr>
            <p:ph type="body" idx="1"/>
          </p:nvPr>
        </p:nvSpPr>
        <p:spPr>
          <a:noFill/>
        </p:spPr>
        <p:txBody>
          <a:bodyPr/>
          <a:lstStyle/>
          <a:p>
            <a:pPr eaLnBrk="1" hangingPunct="1">
              <a:spcBef>
                <a:spcPct val="0"/>
              </a:spcBef>
            </a:pPr>
            <a:r>
              <a:rPr lang="en-US" smtClean="0"/>
              <a:t>In order to fully make an impact in bat rules for now and in the future, the committee had to break down the various sections of a baseball bat.  We recognize only three types of bats, one-piece solid wood, aluminum alloy and composite (which is made up of two or more materials) bats.  The distinctions apply to both solid wood and non-wood bats.  However, there are some differences between both products.  </a:t>
            </a:r>
          </a:p>
        </p:txBody>
      </p:sp>
      <p:sp>
        <p:nvSpPr>
          <p:cNvPr id="5530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AF46123-0664-41CC-B092-3067BA9CA331}" type="slidenum">
              <a:rPr lang="en-US"/>
              <a:pPr algn="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DEDD7FAE-FAAD-44CA-A3F2-BBED6CACC40F}" type="slidenum">
              <a:rPr lang="en-US" smtClean="0"/>
              <a:pPr/>
              <a:t>26</a:t>
            </a:fld>
            <a:endParaRPr lang="en-US" smtClean="0"/>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noFill/>
        </p:spPr>
        <p:txBody>
          <a:bodyPr/>
          <a:lstStyle/>
          <a:p>
            <a:pPr eaLnBrk="1" hangingPunct="1">
              <a:spcBef>
                <a:spcPct val="0"/>
              </a:spcBef>
            </a:pPr>
            <a:r>
              <a:rPr lang="en-US" smtClean="0"/>
              <a:t>The taper has gone through a metamorphosis over the past several years and proved to be problematic for umpires, coaches and the bat purchasing public.  By addressing the taper issue the definition is cleaner and provides much more guidance than in the past.  </a:t>
            </a:r>
          </a:p>
        </p:txBody>
      </p:sp>
      <p:sp>
        <p:nvSpPr>
          <p:cNvPr id="5632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B5FFCC3-EFC5-451B-AD19-119AEA4BAB45}" type="slidenum">
              <a:rPr lang="en-US"/>
              <a:pPr algn="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1440DDD0-7CA0-49CA-837F-7B0ED11ED263}" type="slidenum">
              <a:rPr lang="en-US" smtClean="0"/>
              <a:pPr/>
              <a:t>27</a:t>
            </a:fld>
            <a:endParaRPr lang="en-US" smtClean="0"/>
          </a:p>
        </p:txBody>
      </p:sp>
      <p:sp>
        <p:nvSpPr>
          <p:cNvPr id="57347" name="Slide Image Placeholder 1"/>
          <p:cNvSpPr>
            <a:spLocks noGrp="1" noRot="1" noChangeAspect="1" noTextEdit="1"/>
          </p:cNvSpPr>
          <p:nvPr>
            <p:ph type="sldImg"/>
          </p:nvPr>
        </p:nvSpPr>
        <p:spPr>
          <a:ln/>
        </p:spPr>
      </p:sp>
      <p:sp>
        <p:nvSpPr>
          <p:cNvPr id="57348" name="Notes Placeholder 2"/>
          <p:cNvSpPr>
            <a:spLocks noGrp="1"/>
          </p:cNvSpPr>
          <p:nvPr>
            <p:ph type="body" idx="1"/>
          </p:nvPr>
        </p:nvSpPr>
        <p:spPr>
          <a:noFill/>
        </p:spPr>
        <p:txBody>
          <a:bodyPr/>
          <a:lstStyle/>
          <a:p>
            <a:pPr eaLnBrk="1" hangingPunct="1"/>
            <a:endParaRPr lang="en-US" smtClean="0"/>
          </a:p>
        </p:txBody>
      </p:sp>
      <p:sp>
        <p:nvSpPr>
          <p:cNvPr id="5734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D4A4D73-01CB-4204-834E-EC7D0FA5661B}" type="slidenum">
              <a:rPr lang="en-US"/>
              <a:pPr algn="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3AB0E119-B4AB-4E9D-9CCD-ACE45F0C62D9}" type="slidenum">
              <a:rPr lang="en-US" smtClean="0"/>
              <a:pPr/>
              <a:t>28</a:t>
            </a:fld>
            <a:endParaRPr lang="en-US" smtClean="0"/>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noFill/>
        </p:spPr>
        <p:txBody>
          <a:bodyPr/>
          <a:lstStyle/>
          <a:p>
            <a:pPr eaLnBrk="1" hangingPunct="1"/>
            <a:r>
              <a:rPr lang="en-US" smtClean="0"/>
              <a:t>Tapers are not required to be smooth or round and permitted to have holes and geometric shapes.</a:t>
            </a:r>
          </a:p>
          <a:p>
            <a:pPr eaLnBrk="1" hangingPunct="1"/>
            <a:endParaRPr lang="en-US" smtClean="0"/>
          </a:p>
        </p:txBody>
      </p:sp>
      <p:sp>
        <p:nvSpPr>
          <p:cNvPr id="5837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D038D3E-4C0F-4FBC-B7A5-35FD6E0FB7CE}" type="slidenum">
              <a:rPr lang="en-US"/>
              <a:pPr algn="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872E79-E2BC-4145-B82C-5550E425F0F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553BBB0F-FAC8-4726-B72A-376812914F8E}" type="slidenum">
              <a:rPr lang="en-US" smtClean="0"/>
              <a:pPr/>
              <a:t>30</a:t>
            </a:fld>
            <a:endParaRPr lang="en-US" smtClean="0"/>
          </a:p>
        </p:txBody>
      </p:sp>
      <p:sp>
        <p:nvSpPr>
          <p:cNvPr id="59395" name="Slide Image Placeholder 1"/>
          <p:cNvSpPr>
            <a:spLocks noGrp="1" noRot="1" noChangeAspect="1" noTextEdit="1"/>
          </p:cNvSpPr>
          <p:nvPr>
            <p:ph type="sldImg"/>
          </p:nvPr>
        </p:nvSpPr>
        <p:spPr>
          <a:ln/>
        </p:spPr>
      </p:sp>
      <p:sp>
        <p:nvSpPr>
          <p:cNvPr id="59396" name="Notes Placeholder 2"/>
          <p:cNvSpPr>
            <a:spLocks noGrp="1"/>
          </p:cNvSpPr>
          <p:nvPr>
            <p:ph type="body" idx="1"/>
          </p:nvPr>
        </p:nvSpPr>
        <p:spPr>
          <a:noFill/>
        </p:spPr>
        <p:txBody>
          <a:bodyPr/>
          <a:lstStyle/>
          <a:p>
            <a:pPr eaLnBrk="1" hangingPunct="1">
              <a:spcBef>
                <a:spcPct val="0"/>
              </a:spcBef>
            </a:pPr>
            <a:r>
              <a:rPr lang="en-US" smtClean="0"/>
              <a:t>This is a huge distinction from the past and in lieu of creative bat manufacturers, this is a very key point.  Multi-piece bats that have a composite handle and an aluminum barrel are categorized as an aluminum bat.</a:t>
            </a:r>
          </a:p>
        </p:txBody>
      </p:sp>
      <p:sp>
        <p:nvSpPr>
          <p:cNvPr id="5939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01BC03F-601C-4300-A8D3-51DE332338B9}" type="slidenum">
              <a:rPr lang="en-US"/>
              <a:pPr algn="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552D0C15-A011-42E4-80F6-6D3C2D9AED52}" type="slidenum">
              <a:rPr lang="en-US" smtClean="0"/>
              <a:pPr/>
              <a:t>32</a:t>
            </a:fld>
            <a:endParaRPr lang="en-US" smtClean="0"/>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p:spPr>
        <p:txBody>
          <a:bodyPr/>
          <a:lstStyle/>
          <a:p>
            <a:pPr eaLnBrk="1" hangingPunct="1">
              <a:spcBef>
                <a:spcPct val="0"/>
              </a:spcBef>
            </a:pPr>
            <a:r>
              <a:rPr lang="en-US" smtClean="0"/>
              <a:t>Found on the end of the bat nearer the barrel.  </a:t>
            </a:r>
          </a:p>
        </p:txBody>
      </p:sp>
      <p:sp>
        <p:nvSpPr>
          <p:cNvPr id="6042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E5F6E6E-F5B8-44A1-BBD9-4521EBD2C717}" type="slidenum">
              <a:rPr lang="en-US"/>
              <a:pPr algn="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F9D61201-59BE-4A6E-BB99-38D5447E1D9F}" type="slidenum">
              <a:rPr lang="en-US" smtClean="0"/>
              <a:pPr/>
              <a:t>33</a:t>
            </a:fld>
            <a:endParaRPr lang="en-US" smtClean="0"/>
          </a:p>
        </p:txBody>
      </p:sp>
      <p:sp>
        <p:nvSpPr>
          <p:cNvPr id="61443" name="Slide Image Placeholder 1"/>
          <p:cNvSpPr>
            <a:spLocks noGrp="1" noRot="1" noChangeAspect="1" noTextEdit="1"/>
          </p:cNvSpPr>
          <p:nvPr>
            <p:ph type="sldImg"/>
          </p:nvPr>
        </p:nvSpPr>
        <p:spPr>
          <a:ln/>
        </p:spPr>
      </p:sp>
      <p:sp>
        <p:nvSpPr>
          <p:cNvPr id="61444" name="Notes Placeholder 2"/>
          <p:cNvSpPr>
            <a:spLocks noGrp="1"/>
          </p:cNvSpPr>
          <p:nvPr>
            <p:ph type="body" idx="1"/>
          </p:nvPr>
        </p:nvSpPr>
        <p:spPr>
          <a:noFill/>
        </p:spPr>
        <p:txBody>
          <a:bodyPr/>
          <a:lstStyle/>
          <a:p>
            <a:pPr eaLnBrk="1" hangingPunct="1"/>
            <a:endParaRPr lang="en-US" smtClean="0"/>
          </a:p>
        </p:txBody>
      </p:sp>
      <p:sp>
        <p:nvSpPr>
          <p:cNvPr id="614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583C3EB-FFC1-43F5-BE72-ED7168BDAE61}" type="slidenum">
              <a:rPr lang="en-US"/>
              <a:pPr algn="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66F7677E-E3E0-4C91-A307-1E197DA80A5C}" type="slidenum">
              <a:rPr lang="en-US" smtClean="0"/>
              <a:pPr/>
              <a:t>34</a:t>
            </a:fld>
            <a:endParaRPr lang="en-US" smtClean="0"/>
          </a:p>
        </p:txBody>
      </p:sp>
      <p:sp>
        <p:nvSpPr>
          <p:cNvPr id="62467" name="Slide Image Placeholder 1"/>
          <p:cNvSpPr>
            <a:spLocks noGrp="1" noRot="1" noChangeAspect="1" noTextEdit="1"/>
          </p:cNvSpPr>
          <p:nvPr>
            <p:ph type="sldImg"/>
          </p:nvPr>
        </p:nvSpPr>
        <p:spPr>
          <a:ln/>
        </p:spPr>
      </p:sp>
      <p:sp>
        <p:nvSpPr>
          <p:cNvPr id="62468" name="Notes Placeholder 2"/>
          <p:cNvSpPr>
            <a:spLocks noGrp="1"/>
          </p:cNvSpPr>
          <p:nvPr>
            <p:ph type="body" idx="1"/>
          </p:nvPr>
        </p:nvSpPr>
        <p:spPr>
          <a:noFill/>
        </p:spPr>
        <p:txBody>
          <a:bodyPr/>
          <a:lstStyle/>
          <a:p>
            <a:pPr eaLnBrk="1" hangingPunct="1">
              <a:spcBef>
                <a:spcPct val="0"/>
              </a:spcBef>
            </a:pPr>
            <a:r>
              <a:rPr lang="en-US" smtClean="0"/>
              <a:t>The definition of a safety grip has not change but the entire rules article was rewritten to include the introduction  of new and creative drying agents to the known commodities such as resin and pine tar.</a:t>
            </a:r>
          </a:p>
          <a:p>
            <a:pPr eaLnBrk="1" hangingPunct="1">
              <a:spcBef>
                <a:spcPct val="0"/>
              </a:spcBef>
            </a:pPr>
            <a:endParaRPr lang="en-US" smtClean="0"/>
          </a:p>
        </p:txBody>
      </p:sp>
      <p:sp>
        <p:nvSpPr>
          <p:cNvPr id="6246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B3AAD54-F4B5-45E6-945F-B84A9252D29D}" type="slidenum">
              <a:rPr lang="en-US"/>
              <a:pPr algn="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9E6D57F9-9013-48C6-BD15-5C01C0A7E4FF}" type="slidenum">
              <a:rPr lang="en-US" smtClean="0"/>
              <a:pPr/>
              <a:t>35</a:t>
            </a:fld>
            <a:endParaRPr lang="en-US" smtClean="0"/>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p:spPr>
        <p:txBody>
          <a:bodyPr/>
          <a:lstStyle/>
          <a:p>
            <a:pPr eaLnBrk="1" hangingPunct="1"/>
            <a:r>
              <a:rPr lang="en-US" smtClean="0"/>
              <a:t>Since the NCAA had a January 1, 2011  implementation date for BBCOR bats, we anticipate that there will be some products available during the late fall/early winter for the upcoming baseball season.</a:t>
            </a:r>
          </a:p>
        </p:txBody>
      </p:sp>
      <p:sp>
        <p:nvSpPr>
          <p:cNvPr id="6349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58CA18B-134E-42CB-BC9E-4DD931BBF749}" type="slidenum">
              <a:rPr lang="en-US"/>
              <a:pPr algn="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872E79-E2BC-4145-B82C-5550E425F0F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E4767B75-A64F-49A7-A87D-BDB74D5C5876}" type="slidenum">
              <a:rPr lang="en-US" smtClean="0"/>
              <a:pPr/>
              <a:t>38</a:t>
            </a:fld>
            <a:endParaRPr lang="en-US" smtClean="0"/>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noFill/>
        </p:spPr>
        <p:txBody>
          <a:bodyPr/>
          <a:lstStyle/>
          <a:p>
            <a:pPr eaLnBrk="1" hangingPunct="1">
              <a:spcBef>
                <a:spcPct val="0"/>
              </a:spcBef>
            </a:pPr>
            <a:r>
              <a:rPr lang="en-US" smtClean="0"/>
              <a:t>Non-wood bats would be immediately in compliance during the 2011 season if they meet the three step criteria of Rule 1-3-2e.</a:t>
            </a:r>
          </a:p>
        </p:txBody>
      </p:sp>
      <p:sp>
        <p:nvSpPr>
          <p:cNvPr id="6451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8FF12C9-C26E-4A1E-9A18-D1B3EE44D64E}" type="slidenum">
              <a:rPr lang="en-US"/>
              <a:pPr algn="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872E79-E2BC-4145-B82C-5550E425F0F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872E79-E2BC-4145-B82C-5550E425F0F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872E79-E2BC-4145-B82C-5550E425F0F2}"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872E79-E2BC-4145-B82C-5550E425F0F2}"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62BD5A2F-E3CA-4B6B-B75C-2B6FAD06752F}" type="slidenum">
              <a:rPr lang="en-US" smtClean="0"/>
              <a:pPr/>
              <a:t>73</a:t>
            </a:fld>
            <a:endParaRPr lang="en-US" smtClean="0"/>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noFill/>
        </p:spPr>
        <p:txBody>
          <a:bodyPr/>
          <a:lstStyle/>
          <a:p>
            <a:pPr eaLnBrk="1" hangingPunct="1"/>
            <a:r>
              <a:rPr lang="en-US" smtClean="0"/>
              <a:t>We recommend they cover it with a colored pre-wrap or a colored cloth cover.</a:t>
            </a:r>
          </a:p>
          <a:p>
            <a:pPr eaLnBrk="1" hangingPunct="1"/>
            <a:endParaRPr lang="en-US" smtClean="0"/>
          </a:p>
        </p:txBody>
      </p:sp>
      <p:sp>
        <p:nvSpPr>
          <p:cNvPr id="6554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DB2E7C3-C3CB-4EAB-A45C-27B2439B5975}" type="slidenum">
              <a:rPr lang="en-US"/>
              <a:pPr algn="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74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967E06-AB71-4512-AE39-4D214F18724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Baseball Training Presentation            created by John Hickey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FD10E1-ED8D-4037-BB12-61571939811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Baseball Training Presentation            created by John Hickey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66358-AF83-4EC0-9814-5CEF7F02CF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Baseball Training Presentation            created by John Hickey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0DC87B-5FD4-4085-BFC1-A46AC8D773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Baseball Training Presentation            created by John Hickey</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37E6A32-831F-4308-B33C-DC9F5C80FE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Baseball Training Presentation            created by John Hickey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F6C14E-49A5-4F46-9C4B-1BA0A6808B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Baseball Training Presentation            created by John Hickey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E255CD-3424-4977-8C7E-B2A4A6049F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Baseball Training Presentation            created by John Hickey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FF087-D192-47B9-AAD9-67C65AE1EA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Baseball Training Presentation            created by John Hickey</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6EB42A-0C0E-41D3-816D-9FEECFB074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Baseball Training Presentation            created by John Hickey</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D2F90B-A5BF-45AD-8139-3884CFAF1B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Baseball Training Presentation            created by John Hickey</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3E7711-6AF1-4F07-BEA8-2C7E5C968E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Baseball Training Presentation            created by John Hickey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68E871-5182-47C4-B5DD-E563EB855BB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Baseball Training Presentation            created by John Hickey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F08957-873D-4910-B4AD-B2349967E2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Baseball Training Presentation            created by John Hickey</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42BA476-EB00-4E00-8637-55E46E86C7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file:///C:\Documents%20and%20Settings\Owner\My%20Documents\Danny\Baseball%202012\baseball_field_diagram%5b1%5d.pdf"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Microsoft_Office_Word_97_-_2003_Document2.doc"/><Relationship Id="rId4" Type="http://schemas.openxmlformats.org/officeDocument/2006/relationships/oleObject" Target="../embeddings/Microsoft_Office_Word_97_-_2003_Document1.doc"/></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543800" y="533400"/>
            <a:ext cx="695325" cy="857250"/>
          </a:xfrm>
          <a:prstGeom prst="rect">
            <a:avLst/>
          </a:prstGeom>
          <a:noFill/>
          <a:ln w="9525">
            <a:noFill/>
            <a:miter lim="800000"/>
            <a:headEnd/>
            <a:tailEnd/>
          </a:ln>
        </p:spPr>
      </p:pic>
      <p:sp>
        <p:nvSpPr>
          <p:cNvPr id="11" name="TextBox 10"/>
          <p:cNvSpPr txBox="1"/>
          <p:nvPr/>
        </p:nvSpPr>
        <p:spPr>
          <a:xfrm>
            <a:off x="5562600" y="609600"/>
            <a:ext cx="2057400" cy="369332"/>
          </a:xfrm>
          <a:prstGeom prst="rect">
            <a:avLst/>
          </a:prstGeom>
          <a:noFill/>
        </p:spPr>
        <p:txBody>
          <a:bodyPr wrap="square" rtlCol="0">
            <a:spAutoFit/>
          </a:bodyPr>
          <a:lstStyle/>
          <a:p>
            <a:r>
              <a:rPr lang="en-US" dirty="0" smtClean="0">
                <a:solidFill>
                  <a:srgbClr val="FF0000"/>
                </a:solidFill>
                <a:latin typeface="Elephant" pitchFamily="18" charset="0"/>
              </a:rPr>
              <a:t>NEMOA</a:t>
            </a:r>
            <a:r>
              <a:rPr lang="en-US" dirty="0" smtClean="0">
                <a:solidFill>
                  <a:srgbClr val="FF0000"/>
                </a:solidFill>
              </a:rPr>
              <a:t> Baseball</a:t>
            </a:r>
            <a:endParaRPr lang="en-US" dirty="0">
              <a:solidFill>
                <a:srgbClr val="FF0000"/>
              </a:solidFill>
            </a:endParaRPr>
          </a:p>
        </p:txBody>
      </p:sp>
      <p:sp>
        <p:nvSpPr>
          <p:cNvPr id="12" name="TextBox 11"/>
          <p:cNvSpPr txBox="1"/>
          <p:nvPr/>
        </p:nvSpPr>
        <p:spPr>
          <a:xfrm>
            <a:off x="2209800" y="1905000"/>
            <a:ext cx="4724400" cy="1615827"/>
          </a:xfrm>
          <a:prstGeom prst="rect">
            <a:avLst/>
          </a:prstGeom>
          <a:noFill/>
        </p:spPr>
        <p:txBody>
          <a:bodyPr wrap="square" rtlCol="0">
            <a:spAutoFit/>
          </a:bodyPr>
          <a:lstStyle/>
          <a:p>
            <a:pPr algn="ctr"/>
            <a:r>
              <a:rPr lang="en-US" sz="4400" dirty="0" smtClean="0">
                <a:solidFill>
                  <a:srgbClr val="C00000"/>
                </a:solidFill>
                <a:latin typeface="Franklin Gothic Heavy" pitchFamily="34" charset="0"/>
              </a:rPr>
              <a:t>Baseball </a:t>
            </a:r>
            <a:r>
              <a:rPr lang="en-US" sz="4400" dirty="0" smtClean="0">
                <a:solidFill>
                  <a:srgbClr val="C00000"/>
                </a:solidFill>
                <a:latin typeface="Franklin Gothic Heavy" pitchFamily="34" charset="0"/>
              </a:rPr>
              <a:t>Umpire Training</a:t>
            </a:r>
          </a:p>
          <a:p>
            <a:pPr algn="ctr"/>
            <a:r>
              <a:rPr lang="en-US" sz="1100" dirty="0" smtClean="0">
                <a:solidFill>
                  <a:srgbClr val="C00000"/>
                </a:solidFill>
              </a:rPr>
              <a:t>PowerPoint created by John Hickey, 2012</a:t>
            </a:r>
          </a:p>
        </p:txBody>
      </p:sp>
      <p:sp>
        <p:nvSpPr>
          <p:cNvPr id="5" name="Footer Placeholder 4"/>
          <p:cNvSpPr>
            <a:spLocks noGrp="1"/>
          </p:cNvSpPr>
          <p:nvPr>
            <p:ph type="ftr" sz="quarter" idx="11"/>
          </p:nvPr>
        </p:nvSpPr>
        <p:spPr/>
        <p:txBody>
          <a:bodyPr/>
          <a:lstStyle/>
          <a:p>
            <a:r>
              <a:rPr lang="en-US" dirty="0" smtClean="0">
                <a:solidFill>
                  <a:srgbClr val="67D232"/>
                </a:solidFill>
              </a:rPr>
              <a:t>Baseball Training Presentation            created by John Hickey</a:t>
            </a:r>
            <a:endParaRPr lang="en-US" dirty="0">
              <a:solidFill>
                <a:srgbClr val="67D232"/>
              </a:solidFill>
            </a:endParaRPr>
          </a:p>
        </p:txBody>
      </p:sp>
      <p:sp>
        <p:nvSpPr>
          <p:cNvPr id="6" name="Slide Number Placeholder 5"/>
          <p:cNvSpPr>
            <a:spLocks noGrp="1"/>
          </p:cNvSpPr>
          <p:nvPr>
            <p:ph type="sldNum" sz="quarter" idx="12"/>
          </p:nvPr>
        </p:nvSpPr>
        <p:spPr/>
        <p:txBody>
          <a:bodyPr/>
          <a:lstStyle/>
          <a:p>
            <a:fld id="{9E69D0A2-FB7C-46F0-B726-A0788D180BD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first base foul line"/>
          <p:cNvPicPr>
            <a:picLocks noChangeAspect="1" noChangeArrowheads="1"/>
          </p:cNvPicPr>
          <p:nvPr/>
        </p:nvPicPr>
        <p:blipFill>
          <a:blip r:embed="rId3" cstate="print"/>
          <a:srcRect/>
          <a:stretch>
            <a:fillRect/>
          </a:stretch>
        </p:blipFill>
        <p:spPr bwMode="auto">
          <a:xfrm>
            <a:off x="3810000" y="-1270000"/>
            <a:ext cx="5638800" cy="8128000"/>
          </a:xfrm>
          <a:prstGeom prst="rect">
            <a:avLst/>
          </a:prstGeom>
          <a:noFill/>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10</a:t>
            </a:fld>
            <a:endParaRPr lang="en-US"/>
          </a:p>
        </p:txBody>
      </p:sp>
      <p:sp>
        <p:nvSpPr>
          <p:cNvPr id="6" name="TextBox 5"/>
          <p:cNvSpPr txBox="1"/>
          <p:nvPr/>
        </p:nvSpPr>
        <p:spPr>
          <a:xfrm>
            <a:off x="228600" y="838200"/>
            <a:ext cx="3581400" cy="5016758"/>
          </a:xfrm>
          <a:prstGeom prst="rect">
            <a:avLst/>
          </a:prstGeom>
          <a:noFill/>
        </p:spPr>
        <p:txBody>
          <a:bodyPr wrap="square" rtlCol="0">
            <a:spAutoFit/>
          </a:bodyPr>
          <a:lstStyle/>
          <a:p>
            <a:pPr algn="ctr"/>
            <a:r>
              <a:rPr lang="en-US" sz="1600" b="1" dirty="0" smtClean="0"/>
              <a:t>1.2.2   </a:t>
            </a:r>
          </a:p>
          <a:p>
            <a:pPr algn="ctr"/>
            <a:r>
              <a:rPr lang="en-US" sz="1600" b="1" dirty="0" smtClean="0"/>
              <a:t>Non-permanent lines</a:t>
            </a:r>
          </a:p>
          <a:p>
            <a:pPr algn="ctr"/>
            <a:r>
              <a:rPr lang="en-US" sz="1600" b="1" dirty="0" smtClean="0"/>
              <a:t>(foul and in play) </a:t>
            </a:r>
          </a:p>
          <a:p>
            <a:pPr algn="ctr"/>
            <a:r>
              <a:rPr lang="en-US" sz="1600" b="1" dirty="0" smtClean="0"/>
              <a:t>Shall be white and of a material not injurious to eyes or skin.</a:t>
            </a:r>
          </a:p>
          <a:p>
            <a:pPr algn="ctr"/>
            <a:r>
              <a:rPr lang="en-US" sz="1600" b="1" dirty="0" smtClean="0"/>
              <a:t>Lime or any other caustic material is prohibited.</a:t>
            </a:r>
          </a:p>
          <a:p>
            <a:pPr algn="ctr"/>
            <a:endParaRPr lang="en-US" sz="1600" b="1" dirty="0"/>
          </a:p>
          <a:p>
            <a:pPr algn="ctr"/>
            <a:r>
              <a:rPr lang="en-US" sz="1600" b="1" dirty="0" smtClean="0"/>
              <a:t>Permanent lines may be any color. </a:t>
            </a:r>
          </a:p>
          <a:p>
            <a:pPr algn="ctr"/>
            <a:endParaRPr lang="en-US" sz="1600" b="1" dirty="0"/>
          </a:p>
          <a:p>
            <a:pPr algn="ctr"/>
            <a:r>
              <a:rPr lang="en-US" sz="1600" b="1" dirty="0" smtClean="0"/>
              <a:t>The game may be played </a:t>
            </a:r>
          </a:p>
          <a:p>
            <a:pPr algn="ctr"/>
            <a:r>
              <a:rPr lang="en-US" sz="1600" b="1" dirty="0" smtClean="0"/>
              <a:t>even if the field </a:t>
            </a:r>
          </a:p>
          <a:p>
            <a:pPr algn="ctr"/>
            <a:r>
              <a:rPr lang="en-US" sz="1600" b="1" dirty="0" smtClean="0"/>
              <a:t>is not in compliance with this rule.  </a:t>
            </a:r>
          </a:p>
          <a:p>
            <a:pPr algn="ctr"/>
            <a:endParaRPr lang="en-US" sz="1600" b="1" dirty="0"/>
          </a:p>
          <a:p>
            <a:pPr algn="ctr"/>
            <a:r>
              <a:rPr lang="en-US" sz="1600" b="1" dirty="0" smtClean="0"/>
              <a:t>However </a:t>
            </a:r>
          </a:p>
          <a:p>
            <a:pPr algn="ctr"/>
            <a:r>
              <a:rPr lang="en-US" sz="1600" b="1" dirty="0" smtClean="0"/>
              <a:t>at the conclusion of the game, </a:t>
            </a:r>
          </a:p>
          <a:p>
            <a:pPr algn="ctr"/>
            <a:r>
              <a:rPr lang="en-US" sz="1600" b="1" dirty="0" smtClean="0"/>
              <a:t>a memo should be sent to the NEMOA Baseball VP </a:t>
            </a:r>
          </a:p>
          <a:p>
            <a:pPr algn="ctr"/>
            <a:r>
              <a:rPr lang="en-US" sz="1600" b="1" dirty="0" smtClean="0"/>
              <a:t>and forwarded to the home field school’s AD.</a:t>
            </a:r>
            <a:endParaRPr lang="en-US" sz="1600" b="1" dirty="0"/>
          </a:p>
        </p:txBody>
      </p:sp>
      <p:sp>
        <p:nvSpPr>
          <p:cNvPr id="5" name="Footer Placeholder 4"/>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http://www.vnews.com/06032011/graphics/20110602-hanover-jp-235.jpg"/>
          <p:cNvPicPr>
            <a:picLocks noChangeAspect="1" noChangeArrowheads="1"/>
          </p:cNvPicPr>
          <p:nvPr/>
        </p:nvPicPr>
        <p:blipFill>
          <a:blip r:embed="rId3" cstate="print"/>
          <a:srcRect/>
          <a:stretch>
            <a:fillRect/>
          </a:stretch>
        </p:blipFill>
        <p:spPr bwMode="auto">
          <a:xfrm>
            <a:off x="838200" y="1066800"/>
            <a:ext cx="7772400" cy="5163094"/>
          </a:xfrm>
          <a:prstGeom prst="rect">
            <a:avLst/>
          </a:prstGeom>
          <a:noFill/>
        </p:spPr>
      </p:pic>
      <p:sp>
        <p:nvSpPr>
          <p:cNvPr id="2" name="Footer Placeholder 1"/>
          <p:cNvSpPr>
            <a:spLocks noGrp="1"/>
          </p:cNvSpPr>
          <p:nvPr>
            <p:ph type="ftr" sz="quarter" idx="11"/>
          </p:nvPr>
        </p:nvSpPr>
        <p:spPr/>
        <p:txBody>
          <a:bodyPr/>
          <a:lstStyle/>
          <a:p>
            <a:pPr>
              <a:defRPr/>
            </a:pPr>
            <a:r>
              <a:rPr lang="en-US" dirty="0" smtClean="0">
                <a:solidFill>
                  <a:srgbClr val="78D749"/>
                </a:solidFill>
              </a:rPr>
              <a:t>Baseball Training Presentation            created by John Hickey</a:t>
            </a:r>
            <a:endParaRPr lang="en-US" dirty="0">
              <a:solidFill>
                <a:srgbClr val="78D749"/>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11</a:t>
            </a:fld>
            <a:endParaRPr lang="en-US"/>
          </a:p>
        </p:txBody>
      </p:sp>
      <p:sp>
        <p:nvSpPr>
          <p:cNvPr id="5" name="TextBox 4"/>
          <p:cNvSpPr txBox="1"/>
          <p:nvPr/>
        </p:nvSpPr>
        <p:spPr>
          <a:xfrm>
            <a:off x="838200" y="304800"/>
            <a:ext cx="7772400" cy="1077218"/>
          </a:xfrm>
          <a:prstGeom prst="rect">
            <a:avLst/>
          </a:prstGeom>
          <a:noFill/>
        </p:spPr>
        <p:txBody>
          <a:bodyPr wrap="square" rtlCol="0">
            <a:spAutoFit/>
          </a:bodyPr>
          <a:lstStyle/>
          <a:p>
            <a:r>
              <a:rPr lang="en-US" sz="1600" b="1" dirty="0" smtClean="0">
                <a:solidFill>
                  <a:srgbClr val="FFFF00"/>
                </a:solidFill>
                <a:effectLst>
                  <a:outerShdw blurRad="38100" dist="38100" dir="2700000" algn="tl">
                    <a:srgbClr val="000000">
                      <a:alpha val="43137"/>
                    </a:srgbClr>
                  </a:outerShdw>
                </a:effectLst>
              </a:rPr>
              <a:t>1.2.3   The On-Deck Circle should be to the side and away from home plate.  </a:t>
            </a:r>
            <a:r>
              <a:rPr lang="en-US" sz="1600" b="1" dirty="0">
                <a:solidFill>
                  <a:srgbClr val="FFFF00"/>
                </a:solidFill>
                <a:effectLst>
                  <a:outerShdw blurRad="38100" dist="38100" dir="2700000" algn="tl">
                    <a:srgbClr val="000000">
                      <a:alpha val="43137"/>
                    </a:srgbClr>
                  </a:outerShdw>
                </a:effectLst>
              </a:rPr>
              <a:t> </a:t>
            </a:r>
            <a:endParaRPr lang="en-US" sz="1600" b="1" dirty="0" smtClean="0">
              <a:solidFill>
                <a:srgbClr val="FFFF00"/>
              </a:solidFill>
              <a:effectLst>
                <a:outerShdw blurRad="38100" dist="38100" dir="2700000" algn="tl">
                  <a:srgbClr val="000000">
                    <a:alpha val="43137"/>
                  </a:srgbClr>
                </a:outerShdw>
              </a:effectLst>
            </a:endParaRPr>
          </a:p>
          <a:p>
            <a:r>
              <a:rPr lang="en-US" sz="1600" b="1" dirty="0" smtClean="0">
                <a:solidFill>
                  <a:srgbClr val="FFFF00"/>
                </a:solidFill>
                <a:effectLst>
                  <a:outerShdw blurRad="38100" dist="38100" dir="2700000" algn="tl">
                    <a:srgbClr val="000000">
                      <a:alpha val="43137"/>
                    </a:srgbClr>
                  </a:outerShdw>
                </a:effectLst>
              </a:rPr>
              <a:t>                                                                                         (37 ft. if space allows.)</a:t>
            </a:r>
          </a:p>
          <a:p>
            <a:endParaRPr lang="en-US" sz="1600" b="1" dirty="0" smtClean="0">
              <a:solidFill>
                <a:schemeClr val="tx1">
                  <a:lumMod val="95000"/>
                  <a:lumOff val="5000"/>
                </a:schemeClr>
              </a:solidFill>
            </a:endParaRPr>
          </a:p>
          <a:p>
            <a:r>
              <a:rPr lang="en-US" sz="1600" b="1" dirty="0" smtClean="0">
                <a:solidFill>
                  <a:srgbClr val="FFFF00"/>
                </a:solidFill>
              </a:rPr>
              <a:t>Neither team’s players should warm-up in the other team’s on deck circle. </a:t>
            </a:r>
            <a:endParaRPr lang="en-US" sz="1600"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12</a:t>
            </a:fld>
            <a:endParaRPr lang="en-US"/>
          </a:p>
        </p:txBody>
      </p:sp>
      <p:pic>
        <p:nvPicPr>
          <p:cNvPr id="157698" name="Picture 2" descr="http://coachesaid.com/Content/ContentImages/Oktaha-dugout.jpg"/>
          <p:cNvPicPr>
            <a:picLocks noChangeAspect="1" noChangeArrowheads="1"/>
          </p:cNvPicPr>
          <p:nvPr/>
        </p:nvPicPr>
        <p:blipFill>
          <a:blip r:embed="rId3" cstate="print"/>
          <a:srcRect/>
          <a:stretch>
            <a:fillRect/>
          </a:stretch>
        </p:blipFill>
        <p:spPr bwMode="auto">
          <a:xfrm>
            <a:off x="0" y="0"/>
            <a:ext cx="9147085" cy="3810000"/>
          </a:xfrm>
          <a:prstGeom prst="rect">
            <a:avLst/>
          </a:prstGeom>
          <a:noFill/>
        </p:spPr>
      </p:pic>
      <p:sp>
        <p:nvSpPr>
          <p:cNvPr id="6" name="TextBox 5"/>
          <p:cNvSpPr txBox="1"/>
          <p:nvPr/>
        </p:nvSpPr>
        <p:spPr>
          <a:xfrm>
            <a:off x="457200" y="3886200"/>
            <a:ext cx="8229600" cy="2123658"/>
          </a:xfrm>
          <a:prstGeom prst="rect">
            <a:avLst/>
          </a:prstGeom>
          <a:noFill/>
        </p:spPr>
        <p:txBody>
          <a:bodyPr wrap="square" rtlCol="0">
            <a:spAutoFit/>
          </a:bodyPr>
          <a:lstStyle/>
          <a:p>
            <a:pPr algn="ctr"/>
            <a:r>
              <a:rPr lang="en-US" sz="2000" b="1" dirty="0" smtClean="0"/>
              <a:t>1.2.4  The Dug-Out may be TEMPORARILY EXTENDED </a:t>
            </a:r>
          </a:p>
          <a:p>
            <a:pPr algn="ctr"/>
            <a:r>
              <a:rPr lang="en-US" sz="2000" b="1" dirty="0" smtClean="0"/>
              <a:t>provided the following:</a:t>
            </a:r>
          </a:p>
          <a:p>
            <a:pPr algn="ctr"/>
            <a:endParaRPr lang="en-US" sz="2000" b="1" dirty="0" smtClean="0"/>
          </a:p>
          <a:p>
            <a:pPr algn="ctr"/>
            <a:r>
              <a:rPr lang="en-US" sz="2000" b="1" dirty="0" smtClean="0"/>
              <a:t>Extended only toward the outfield on a line parallel to the foul line</a:t>
            </a:r>
          </a:p>
          <a:p>
            <a:pPr algn="ctr"/>
            <a:endParaRPr lang="en-US" sz="2000" b="1" dirty="0" smtClean="0"/>
          </a:p>
          <a:p>
            <a:pPr algn="ctr"/>
            <a:r>
              <a:rPr lang="en-US" sz="2000" b="1" dirty="0" smtClean="0"/>
              <a:t>And equally applied for both teams.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nvGraphicFramePr>
        <p:xfrm>
          <a:off x="1447800" y="-609600"/>
          <a:ext cx="6283430" cy="7663585"/>
        </p:xfrm>
        <a:graphic>
          <a:graphicData uri="http://schemas.openxmlformats.org/presentationml/2006/ole">
            <p:oleObj spid="_x0000_s4098" name="Acrobat Document" r:id="rId4" imgW="5830114" imgH="7542857" progId="AcroExch.Document.7">
              <p:link updateAutomatic="1"/>
            </p:oleObj>
          </a:graphicData>
        </a:graphic>
      </p:graphicFrame>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13</a:t>
            </a:fld>
            <a:endParaRPr lang="en-US"/>
          </a:p>
        </p:txBody>
      </p:sp>
      <p:sp>
        <p:nvSpPr>
          <p:cNvPr id="4" name="Footer Placeholder 3"/>
          <p:cNvSpPr>
            <a:spLocks noGrp="1"/>
          </p:cNvSpPr>
          <p:nvPr>
            <p:ph type="ftr" sz="quarter" idx="11"/>
          </p:nvPr>
        </p:nvSpPr>
        <p:spPr/>
        <p:txBody>
          <a:bodyPr/>
          <a:lstStyle/>
          <a:p>
            <a:pPr>
              <a:defRPr/>
            </a:pPr>
            <a:r>
              <a:rPr lang="en-US" dirty="0" smtClean="0">
                <a:solidFill>
                  <a:schemeClr val="bg2">
                    <a:lumMod val="20000"/>
                    <a:lumOff val="80000"/>
                  </a:schemeClr>
                </a:solidFill>
              </a:rPr>
              <a:t>Baseball Training Presentation            created by John Hickey</a:t>
            </a:r>
            <a:endParaRPr lang="en-US"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nvGraphicFramePr>
        <p:xfrm>
          <a:off x="1520825" y="1392238"/>
          <a:ext cx="6102350" cy="4073525"/>
        </p:xfrm>
        <a:graphic>
          <a:graphicData uri="http://schemas.openxmlformats.org/presentationml/2006/ole">
            <p:oleObj spid="_x0000_s5122" name="Document" r:id="rId4" imgW="6102176" imgH="4072821" progId="Word.Document.8">
              <p:embed/>
            </p:oleObj>
          </a:graphicData>
        </a:graphic>
      </p:graphicFrame>
      <p:graphicFrame>
        <p:nvGraphicFramePr>
          <p:cNvPr id="5123" name="Object 5"/>
          <p:cNvGraphicFramePr>
            <a:graphicFrameLocks noChangeAspect="1"/>
          </p:cNvGraphicFramePr>
          <p:nvPr/>
        </p:nvGraphicFramePr>
        <p:xfrm>
          <a:off x="762000" y="0"/>
          <a:ext cx="7683500" cy="7061200"/>
        </p:xfrm>
        <a:graphic>
          <a:graphicData uri="http://schemas.openxmlformats.org/presentationml/2006/ole">
            <p:oleObj spid="_x0000_s5123" name="Document" r:id="rId5" imgW="5495062" imgH="5072900" progId="Word.Document.8">
              <p:embed/>
            </p:oleObj>
          </a:graphicData>
        </a:graphic>
      </p:graphicFrame>
      <p:sp>
        <p:nvSpPr>
          <p:cNvPr id="4" name="Slide Number Placeholder 3"/>
          <p:cNvSpPr>
            <a:spLocks noGrp="1"/>
          </p:cNvSpPr>
          <p:nvPr>
            <p:ph type="sldNum" sz="quarter" idx="12"/>
          </p:nvPr>
        </p:nvSpPr>
        <p:spPr/>
        <p:txBody>
          <a:bodyPr/>
          <a:lstStyle/>
          <a:p>
            <a:pPr>
              <a:defRPr/>
            </a:pPr>
            <a:fld id="{E73E7711-6AF1-4F07-BEA8-2C7E5C968EDC}"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3" cstate="print"/>
          <a:srcRect/>
          <a:stretch>
            <a:fillRect/>
          </a:stretch>
        </p:blipFill>
        <p:spPr bwMode="auto">
          <a:xfrm>
            <a:off x="0" y="-457200"/>
            <a:ext cx="7315200" cy="7315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15</a:t>
            </a:fld>
            <a:endParaRPr lang="en-US"/>
          </a:p>
        </p:txBody>
      </p:sp>
      <p:sp>
        <p:nvSpPr>
          <p:cNvPr id="6" name="TextBox 5"/>
          <p:cNvSpPr txBox="1"/>
          <p:nvPr/>
        </p:nvSpPr>
        <p:spPr>
          <a:xfrm>
            <a:off x="4419600" y="3200400"/>
            <a:ext cx="4267200" cy="1384995"/>
          </a:xfrm>
          <a:prstGeom prst="rect">
            <a:avLst/>
          </a:prstGeom>
          <a:noFill/>
        </p:spPr>
        <p:txBody>
          <a:bodyPr wrap="square" rtlCol="0">
            <a:spAutoFit/>
          </a:bodyPr>
          <a:lstStyle/>
          <a:p>
            <a:r>
              <a:rPr lang="en-US" sz="3600" b="1" dirty="0" smtClean="0"/>
              <a:t>              Rule 1  </a:t>
            </a:r>
          </a:p>
          <a:p>
            <a:pPr algn="ctr"/>
            <a:r>
              <a:rPr lang="en-US" sz="3600" b="1" dirty="0" smtClean="0"/>
              <a:t>  Section 3</a:t>
            </a:r>
          </a:p>
          <a:p>
            <a:endParaRPr lang="en-US" dirty="0"/>
          </a:p>
        </p:txBody>
      </p:sp>
      <p:pic>
        <p:nvPicPr>
          <p:cNvPr id="158724" name="Picture 4" descr="http://jamespaulgaard.files.wordpress.com/2010/06/baseball-glove.jpg"/>
          <p:cNvPicPr>
            <a:picLocks noChangeAspect="1" noChangeArrowheads="1"/>
          </p:cNvPicPr>
          <p:nvPr/>
        </p:nvPicPr>
        <p:blipFill>
          <a:blip r:embed="rId4" cstate="print"/>
          <a:srcRect/>
          <a:stretch>
            <a:fillRect/>
          </a:stretch>
        </p:blipFill>
        <p:spPr bwMode="auto">
          <a:xfrm>
            <a:off x="7239000" y="762000"/>
            <a:ext cx="1905000" cy="1905000"/>
          </a:xfrm>
          <a:prstGeom prst="rect">
            <a:avLst/>
          </a:prstGeom>
          <a:noFill/>
        </p:spPr>
      </p:pic>
      <p:pic>
        <p:nvPicPr>
          <p:cNvPr id="158725" name="Picture 5" descr="C:\Users\John\Pictures\baseball_2.jpg"/>
          <p:cNvPicPr>
            <a:picLocks noChangeAspect="1" noChangeArrowheads="1"/>
          </p:cNvPicPr>
          <p:nvPr/>
        </p:nvPicPr>
        <p:blipFill>
          <a:blip r:embed="rId5" cstate="print"/>
          <a:srcRect/>
          <a:stretch>
            <a:fillRect/>
          </a:stretch>
        </p:blipFill>
        <p:spPr bwMode="auto">
          <a:xfrm>
            <a:off x="304800" y="6019800"/>
            <a:ext cx="613144" cy="615188"/>
          </a:xfrm>
          <a:prstGeom prst="rect">
            <a:avLst/>
          </a:prstGeom>
          <a:noFill/>
        </p:spPr>
      </p:pic>
      <p:sp>
        <p:nvSpPr>
          <p:cNvPr id="9" name="TextBox 8"/>
          <p:cNvSpPr txBox="1"/>
          <p:nvPr/>
        </p:nvSpPr>
        <p:spPr>
          <a:xfrm>
            <a:off x="1219200" y="0"/>
            <a:ext cx="1676400" cy="584775"/>
          </a:xfrm>
          <a:prstGeom prst="rect">
            <a:avLst/>
          </a:prstGeom>
          <a:noFill/>
        </p:spPr>
        <p:txBody>
          <a:bodyPr wrap="square" rtlCol="0">
            <a:spAutoFit/>
          </a:bodyPr>
          <a:lstStyle/>
          <a:p>
            <a:pPr algn="ctr"/>
            <a:r>
              <a:rPr lang="en-US" sz="3200" b="1" dirty="0" smtClean="0">
                <a:latin typeface="Century Schoolbook" pitchFamily="18" charset="0"/>
              </a:rPr>
              <a:t>BATS</a:t>
            </a:r>
            <a:endParaRPr lang="en-US" sz="3200" b="1" dirty="0">
              <a:latin typeface="Century Schoolbook" pitchFamily="18" charset="0"/>
            </a:endParaRPr>
          </a:p>
        </p:txBody>
      </p:sp>
      <p:sp>
        <p:nvSpPr>
          <p:cNvPr id="10" name="TextBox 9"/>
          <p:cNvSpPr txBox="1"/>
          <p:nvPr/>
        </p:nvSpPr>
        <p:spPr>
          <a:xfrm>
            <a:off x="7086600" y="228600"/>
            <a:ext cx="2057400" cy="584775"/>
          </a:xfrm>
          <a:prstGeom prst="rect">
            <a:avLst/>
          </a:prstGeom>
          <a:noFill/>
        </p:spPr>
        <p:txBody>
          <a:bodyPr wrap="square" rtlCol="0">
            <a:spAutoFit/>
          </a:bodyPr>
          <a:lstStyle/>
          <a:p>
            <a:pPr algn="ctr"/>
            <a:r>
              <a:rPr lang="en-US" sz="3200" b="1" dirty="0" smtClean="0">
                <a:latin typeface="Century Schoolbook" pitchFamily="18" charset="0"/>
              </a:rPr>
              <a:t>GLOVES</a:t>
            </a:r>
            <a:endParaRPr lang="en-US" sz="3200" b="1" dirty="0">
              <a:latin typeface="Century Schoolbook" pitchFamily="18" charset="0"/>
            </a:endParaRPr>
          </a:p>
        </p:txBody>
      </p:sp>
      <p:sp>
        <p:nvSpPr>
          <p:cNvPr id="11" name="TextBox 10"/>
          <p:cNvSpPr txBox="1"/>
          <p:nvPr/>
        </p:nvSpPr>
        <p:spPr>
          <a:xfrm>
            <a:off x="914400" y="6273225"/>
            <a:ext cx="1676400" cy="584775"/>
          </a:xfrm>
          <a:prstGeom prst="rect">
            <a:avLst/>
          </a:prstGeom>
          <a:noFill/>
        </p:spPr>
        <p:txBody>
          <a:bodyPr wrap="square" rtlCol="0">
            <a:spAutoFit/>
          </a:bodyPr>
          <a:lstStyle/>
          <a:p>
            <a:pPr algn="ctr"/>
            <a:r>
              <a:rPr lang="en-US" sz="3200" b="1" dirty="0" smtClean="0">
                <a:latin typeface="Century Schoolbook" pitchFamily="18" charset="0"/>
              </a:rPr>
              <a:t>BALLS</a:t>
            </a:r>
            <a:endParaRPr lang="en-US" sz="3200" b="1" dirty="0">
              <a:latin typeface="Century Schoolbook" pitchFamily="18" charset="0"/>
            </a:endParaRPr>
          </a:p>
        </p:txBody>
      </p:sp>
      <p:sp>
        <p:nvSpPr>
          <p:cNvPr id="12" name="TextBox 11"/>
          <p:cNvSpPr txBox="1"/>
          <p:nvPr/>
        </p:nvSpPr>
        <p:spPr>
          <a:xfrm>
            <a:off x="5486400" y="4343400"/>
            <a:ext cx="3657600" cy="1938992"/>
          </a:xfrm>
          <a:prstGeom prst="rect">
            <a:avLst/>
          </a:prstGeom>
          <a:noFill/>
        </p:spPr>
        <p:txBody>
          <a:bodyPr wrap="square" rtlCol="0">
            <a:spAutoFit/>
          </a:bodyPr>
          <a:lstStyle/>
          <a:p>
            <a:r>
              <a:rPr lang="en-US" sz="3600" b="1" dirty="0" smtClean="0"/>
              <a:t>BATS,</a:t>
            </a:r>
          </a:p>
          <a:p>
            <a:r>
              <a:rPr lang="en-US" sz="3600" b="1" dirty="0" smtClean="0"/>
              <a:t>   GLOVES,</a:t>
            </a:r>
          </a:p>
          <a:p>
            <a:r>
              <a:rPr lang="en-US" sz="3600" b="1" dirty="0" smtClean="0"/>
              <a:t>              BALLS</a:t>
            </a:r>
          </a:p>
          <a:p>
            <a:endParaRPr lang="en-US" dirty="0"/>
          </a:p>
        </p:txBody>
      </p:sp>
      <p:sp>
        <p:nvSpPr>
          <p:cNvPr id="13" name="Footer Placeholder 12"/>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58722"/>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nodeType="afterEffect">
                                  <p:stCondLst>
                                    <p:cond delay="500"/>
                                  </p:stCondLst>
                                  <p:childTnLst>
                                    <p:set>
                                      <p:cBhvr>
                                        <p:cTn id="11" dur="1" fill="hold">
                                          <p:stCondLst>
                                            <p:cond delay="0"/>
                                          </p:stCondLst>
                                        </p:cTn>
                                        <p:tgtEl>
                                          <p:spTgt spid="158724"/>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500"/>
                                  </p:stCondLst>
                                  <p:childTnLst>
                                    <p:set>
                                      <p:cBhvr>
                                        <p:cTn id="16" dur="1" fill="hold">
                                          <p:stCondLst>
                                            <p:cond delay="0"/>
                                          </p:stCondLst>
                                        </p:cTn>
                                        <p:tgtEl>
                                          <p:spTgt spid="158725"/>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7DC28"/>
        </a:solidFill>
        <a:effectLst/>
      </p:bgPr>
    </p:bg>
    <p:spTree>
      <p:nvGrpSpPr>
        <p:cNvPr id="1" name=""/>
        <p:cNvGrpSpPr/>
        <p:nvPr/>
      </p:nvGrpSpPr>
      <p:grpSpPr>
        <a:xfrm>
          <a:off x="0" y="0"/>
          <a:ext cx="0" cy="0"/>
          <a:chOff x="0" y="0"/>
          <a:chExt cx="0" cy="0"/>
        </a:xfrm>
      </p:grpSpPr>
      <p:pic>
        <p:nvPicPr>
          <p:cNvPr id="146435" name="Picture 3"/>
          <p:cNvPicPr>
            <a:picLocks noChangeAspect="1" noChangeArrowheads="1"/>
          </p:cNvPicPr>
          <p:nvPr/>
        </p:nvPicPr>
        <p:blipFill>
          <a:blip r:embed="rId3" cstate="print"/>
          <a:srcRect/>
          <a:stretch>
            <a:fillRect/>
          </a:stretch>
        </p:blipFill>
        <p:spPr bwMode="auto">
          <a:xfrm>
            <a:off x="2743200" y="228600"/>
            <a:ext cx="3238500" cy="32385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16</a:t>
            </a:fld>
            <a:endParaRPr lang="en-US"/>
          </a:p>
        </p:txBody>
      </p:sp>
      <p:sp>
        <p:nvSpPr>
          <p:cNvPr id="6" name="TextBox 5"/>
          <p:cNvSpPr txBox="1"/>
          <p:nvPr/>
        </p:nvSpPr>
        <p:spPr>
          <a:xfrm>
            <a:off x="0" y="3276600"/>
            <a:ext cx="9144000" cy="3339376"/>
          </a:xfrm>
          <a:prstGeom prst="rect">
            <a:avLst/>
          </a:prstGeom>
          <a:noFill/>
        </p:spPr>
        <p:txBody>
          <a:bodyPr wrap="square" rtlCol="0">
            <a:spAutoFit/>
          </a:bodyPr>
          <a:lstStyle/>
          <a:p>
            <a:pPr algn="ctr"/>
            <a:r>
              <a:rPr lang="en-US" sz="2000" b="1" dirty="0" smtClean="0"/>
              <a:t>1.3.1  The Home Team </a:t>
            </a:r>
            <a:r>
              <a:rPr lang="en-US" b="1" dirty="0" smtClean="0"/>
              <a:t>(or game management) </a:t>
            </a:r>
          </a:p>
          <a:p>
            <a:pPr algn="ctr"/>
            <a:r>
              <a:rPr lang="en-US" sz="2000" b="1" dirty="0" smtClean="0"/>
              <a:t>shall provide a minimum of three (3) umpire approved </a:t>
            </a:r>
          </a:p>
          <a:p>
            <a:pPr algn="ctr"/>
            <a:r>
              <a:rPr lang="en-US" b="1" dirty="0" smtClean="0"/>
              <a:t>(w/ NFHS Authenticating Marking )</a:t>
            </a:r>
            <a:r>
              <a:rPr lang="en-US" sz="2000" b="1" dirty="0" smtClean="0"/>
              <a:t> </a:t>
            </a:r>
          </a:p>
          <a:p>
            <a:pPr algn="ctr"/>
            <a:r>
              <a:rPr lang="en-US" sz="2000" b="1" dirty="0" smtClean="0"/>
              <a:t>baseballs to start the game. </a:t>
            </a:r>
          </a:p>
          <a:p>
            <a:pPr algn="ctr"/>
            <a:endParaRPr lang="en-US" sz="2000" b="1" dirty="0" smtClean="0"/>
          </a:p>
          <a:p>
            <a:pPr algn="ctr"/>
            <a:endParaRPr lang="en-US" sz="1000" b="1" dirty="0" smtClean="0"/>
          </a:p>
          <a:p>
            <a:pPr algn="ctr"/>
            <a:r>
              <a:rPr lang="en-US" sz="2000" b="1" dirty="0" smtClean="0"/>
              <a:t>Keep the pace of the game by advising the home team coach when only one ball is remaining in the ball-bag. </a:t>
            </a:r>
          </a:p>
          <a:p>
            <a:pPr algn="ctr"/>
            <a:endParaRPr lang="en-US" sz="2000" b="1" dirty="0" smtClean="0"/>
          </a:p>
          <a:p>
            <a:pPr algn="ctr"/>
            <a:endParaRPr lang="en-US" sz="900" b="1" dirty="0" smtClean="0"/>
          </a:p>
          <a:p>
            <a:pPr algn="ctr"/>
            <a:r>
              <a:rPr lang="en-US" sz="2000" b="1" dirty="0" smtClean="0"/>
              <a:t>5- 5¼ oz.    9- 9¼” circumference    </a:t>
            </a:r>
            <a:r>
              <a:rPr lang="en-US" sz="800" b="1" dirty="0" smtClean="0"/>
              <a:t>Coefficient-of-Restitution</a:t>
            </a:r>
            <a:r>
              <a:rPr lang="en-US" sz="2000" b="1" dirty="0" smtClean="0"/>
              <a:t> (COR) &lt;/= .555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7E42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17</a:t>
            </a:fld>
            <a:endParaRPr lang="en-US"/>
          </a:p>
        </p:txBody>
      </p:sp>
      <p:sp>
        <p:nvSpPr>
          <p:cNvPr id="6" name="TextBox 5"/>
          <p:cNvSpPr txBox="1"/>
          <p:nvPr/>
        </p:nvSpPr>
        <p:spPr>
          <a:xfrm>
            <a:off x="0" y="1"/>
            <a:ext cx="9144000" cy="5293757"/>
          </a:xfrm>
          <a:prstGeom prst="rect">
            <a:avLst/>
          </a:prstGeom>
          <a:noFill/>
        </p:spPr>
        <p:txBody>
          <a:bodyPr wrap="square" rtlCol="0">
            <a:spAutoFit/>
          </a:bodyPr>
          <a:lstStyle/>
          <a:p>
            <a:pPr algn="ctr"/>
            <a:endParaRPr lang="en-US" sz="800" b="1" dirty="0" smtClean="0"/>
          </a:p>
          <a:p>
            <a:pPr algn="ctr"/>
            <a:r>
              <a:rPr lang="en-US" sz="2800" b="1" dirty="0" smtClean="0"/>
              <a:t>1.3.2a  Two Possibilities for BATS:</a:t>
            </a:r>
          </a:p>
          <a:p>
            <a:pPr algn="ctr"/>
            <a:endParaRPr lang="en-US" sz="2800" b="1" dirty="0" smtClean="0"/>
          </a:p>
          <a:p>
            <a:pPr algn="ctr"/>
            <a:r>
              <a:rPr lang="en-US" sz="2800" b="1" dirty="0" smtClean="0"/>
              <a:t> </a:t>
            </a:r>
          </a:p>
          <a:p>
            <a:pPr algn="ctr"/>
            <a:r>
              <a:rPr lang="en-US" sz="2800" b="1" dirty="0" smtClean="0"/>
              <a:t>Wood* </a:t>
            </a:r>
            <a:r>
              <a:rPr lang="en-US" b="1" dirty="0" smtClean="0"/>
              <a:t>(100% wood construction, max. 2 ¾ “ barrel, max 36” length)</a:t>
            </a:r>
          </a:p>
          <a:p>
            <a:pPr algn="ctr"/>
            <a:r>
              <a:rPr lang="en-US" b="1" dirty="0" smtClean="0"/>
              <a:t>*BBCOR not required  </a:t>
            </a:r>
          </a:p>
          <a:p>
            <a:pPr algn="ctr"/>
            <a:endParaRPr lang="en-US" sz="2800" b="1" dirty="0" smtClean="0"/>
          </a:p>
          <a:p>
            <a:pPr algn="ctr"/>
            <a:endParaRPr lang="en-US" sz="2800" b="1" dirty="0" smtClean="0"/>
          </a:p>
          <a:p>
            <a:pPr algn="ctr"/>
            <a:endParaRPr lang="en-US" sz="2800" b="1" dirty="0" smtClean="0"/>
          </a:p>
          <a:p>
            <a:pPr algn="ctr"/>
            <a:r>
              <a:rPr lang="en-US" sz="2800" b="1" dirty="0" smtClean="0"/>
              <a:t>Non-wood </a:t>
            </a:r>
            <a:r>
              <a:rPr lang="en-US" sz="1800" b="1" dirty="0" smtClean="0"/>
              <a:t>(aluminum / composite)</a:t>
            </a:r>
            <a:endParaRPr lang="en-US" sz="2800" b="1" dirty="0" smtClean="0"/>
          </a:p>
          <a:p>
            <a:pPr algn="ctr"/>
            <a:endParaRPr lang="en-US" sz="2800" b="1" dirty="0" smtClean="0"/>
          </a:p>
          <a:p>
            <a:pPr algn="ctr"/>
            <a:r>
              <a:rPr lang="en-US" sz="2800" b="1" dirty="0" smtClean="0"/>
              <a:t>Non-wood bats must have a silk-screen or permanently marked</a:t>
            </a:r>
            <a:endParaRPr lang="en-US" sz="2000" b="1" dirty="0" smtClean="0"/>
          </a:p>
          <a:p>
            <a:pPr algn="ctr"/>
            <a:endParaRPr lang="en-US" sz="1000" b="1" dirty="0" smtClean="0"/>
          </a:p>
        </p:txBody>
      </p:sp>
      <p:pic>
        <p:nvPicPr>
          <p:cNvPr id="147458" name="Picture 2"/>
          <p:cNvPicPr>
            <a:picLocks noChangeAspect="1" noChangeArrowheads="1"/>
          </p:cNvPicPr>
          <p:nvPr/>
        </p:nvPicPr>
        <p:blipFill>
          <a:blip r:embed="rId3" cstate="print"/>
          <a:srcRect/>
          <a:stretch>
            <a:fillRect/>
          </a:stretch>
        </p:blipFill>
        <p:spPr bwMode="auto">
          <a:xfrm>
            <a:off x="609600" y="914400"/>
            <a:ext cx="5562600" cy="438150"/>
          </a:xfrm>
          <a:prstGeom prst="rect">
            <a:avLst/>
          </a:prstGeom>
          <a:noFill/>
          <a:ln w="9525">
            <a:noFill/>
            <a:miter lim="800000"/>
            <a:headEnd/>
            <a:tailEnd/>
          </a:ln>
        </p:spPr>
      </p:pic>
      <p:pic>
        <p:nvPicPr>
          <p:cNvPr id="147462" name="Picture 6"/>
          <p:cNvPicPr>
            <a:picLocks noChangeAspect="1" noChangeArrowheads="1"/>
          </p:cNvPicPr>
          <p:nvPr/>
        </p:nvPicPr>
        <p:blipFill>
          <a:blip r:embed="rId4" cstate="print"/>
          <a:srcRect/>
          <a:stretch>
            <a:fillRect/>
          </a:stretch>
        </p:blipFill>
        <p:spPr bwMode="auto">
          <a:xfrm>
            <a:off x="3810000" y="5105400"/>
            <a:ext cx="1905000" cy="723900"/>
          </a:xfrm>
          <a:prstGeom prst="rect">
            <a:avLst/>
          </a:prstGeom>
          <a:noFill/>
          <a:ln w="9525">
            <a:noFill/>
            <a:miter lim="800000"/>
            <a:headEnd/>
            <a:tailEnd/>
          </a:ln>
        </p:spPr>
      </p:pic>
      <p:pic>
        <p:nvPicPr>
          <p:cNvPr id="147465" name="Picture 9"/>
          <p:cNvPicPr>
            <a:picLocks noChangeAspect="1" noChangeArrowheads="1"/>
          </p:cNvPicPr>
          <p:nvPr/>
        </p:nvPicPr>
        <p:blipFill>
          <a:blip r:embed="rId5" cstate="print"/>
          <a:srcRect/>
          <a:stretch>
            <a:fillRect/>
          </a:stretch>
        </p:blipFill>
        <p:spPr bwMode="auto">
          <a:xfrm>
            <a:off x="2209800" y="2743200"/>
            <a:ext cx="5429250" cy="638175"/>
          </a:xfrm>
          <a:prstGeom prst="rect">
            <a:avLst/>
          </a:prstGeom>
          <a:noFill/>
          <a:ln w="9525">
            <a:noFill/>
            <a:miter lim="800000"/>
            <a:headEnd/>
            <a:tailEnd/>
          </a:ln>
        </p:spPr>
      </p:pic>
      <p:cxnSp>
        <p:nvCxnSpPr>
          <p:cNvPr id="22" name="Straight Arrow Connector 21"/>
          <p:cNvCxnSpPr/>
          <p:nvPr/>
        </p:nvCxnSpPr>
        <p:spPr>
          <a:xfrm flipV="1">
            <a:off x="5029200" y="3200400"/>
            <a:ext cx="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18</a:t>
            </a:fld>
            <a:endParaRPr lang="en-US"/>
          </a:p>
        </p:txBody>
      </p:sp>
      <p:pic>
        <p:nvPicPr>
          <p:cNvPr id="7" name="Picture 6"/>
          <p:cNvPicPr>
            <a:picLocks noChangeAspect="1" noChangeArrowheads="1"/>
          </p:cNvPicPr>
          <p:nvPr/>
        </p:nvPicPr>
        <p:blipFill>
          <a:blip r:embed="rId3" cstate="print"/>
          <a:srcRect/>
          <a:stretch>
            <a:fillRect/>
          </a:stretch>
        </p:blipFill>
        <p:spPr bwMode="auto">
          <a:xfrm>
            <a:off x="2667000" y="457200"/>
            <a:ext cx="3609474" cy="1371600"/>
          </a:xfrm>
          <a:prstGeom prst="rect">
            <a:avLst/>
          </a:prstGeom>
          <a:noFill/>
          <a:ln w="9525">
            <a:noFill/>
            <a:miter lim="800000"/>
            <a:headEnd/>
            <a:tailEnd/>
          </a:ln>
        </p:spPr>
      </p:pic>
      <p:sp>
        <p:nvSpPr>
          <p:cNvPr id="8" name="TextBox 7"/>
          <p:cNvSpPr txBox="1"/>
          <p:nvPr/>
        </p:nvSpPr>
        <p:spPr>
          <a:xfrm>
            <a:off x="304800" y="2667000"/>
            <a:ext cx="8610600" cy="2123658"/>
          </a:xfrm>
          <a:prstGeom prst="rect">
            <a:avLst/>
          </a:prstGeom>
          <a:noFill/>
        </p:spPr>
        <p:txBody>
          <a:bodyPr wrap="square" rtlCol="0">
            <a:spAutoFit/>
          </a:bodyPr>
          <a:lstStyle/>
          <a:p>
            <a:r>
              <a:rPr lang="en-US" sz="2000" b="1" dirty="0" smtClean="0">
                <a:solidFill>
                  <a:srgbClr val="C00000"/>
                </a:solidFill>
              </a:rPr>
              <a:t>PENALTY: The batter is out for violating rule 4.1.3b (illegal bat)</a:t>
            </a:r>
          </a:p>
          <a:p>
            <a:r>
              <a:rPr lang="en-US" sz="2000" b="1" dirty="0" smtClean="0">
                <a:solidFill>
                  <a:srgbClr val="C00000"/>
                </a:solidFill>
              </a:rPr>
              <a:t>                                                               The batter is out- but not ejected. </a:t>
            </a:r>
          </a:p>
          <a:p>
            <a:endParaRPr lang="en-US" sz="2000" b="1" dirty="0" smtClean="0">
              <a:solidFill>
                <a:srgbClr val="C00000"/>
              </a:solidFill>
            </a:endParaRPr>
          </a:p>
          <a:p>
            <a:endParaRPr lang="en-US" sz="2000" b="1" dirty="0" smtClean="0">
              <a:solidFill>
                <a:srgbClr val="C00000"/>
              </a:solidFill>
            </a:endParaRPr>
          </a:p>
          <a:p>
            <a:r>
              <a:rPr lang="en-US" sz="1600" b="1" dirty="0" smtClean="0">
                <a:solidFill>
                  <a:srgbClr val="C00000"/>
                </a:solidFill>
              </a:rPr>
              <a:t>Also, Rule 7.4.1a applies:  If the infraction is discovered at the conclusion of a play but before the next pitch, the defense may take the out or the result of the play.</a:t>
            </a:r>
          </a:p>
          <a:p>
            <a:endParaRPr lang="en-US" sz="2000" b="1" dirty="0" smtClean="0"/>
          </a:p>
        </p:txBody>
      </p:sp>
      <p:sp>
        <p:nvSpPr>
          <p:cNvPr id="9" name="TextBox 8"/>
          <p:cNvSpPr txBox="1"/>
          <p:nvPr/>
        </p:nvSpPr>
        <p:spPr>
          <a:xfrm>
            <a:off x="152400" y="2667000"/>
            <a:ext cx="8610600" cy="1631216"/>
          </a:xfrm>
          <a:prstGeom prst="rect">
            <a:avLst/>
          </a:prstGeom>
          <a:noFill/>
        </p:spPr>
        <p:txBody>
          <a:bodyPr wrap="square" rtlCol="0">
            <a:spAutoFit/>
          </a:bodyPr>
          <a:lstStyle/>
          <a:p>
            <a:r>
              <a:rPr lang="en-US" sz="2000" b="1" dirty="0" smtClean="0"/>
              <a:t>1.3.2g  -With the 1</a:t>
            </a:r>
            <a:r>
              <a:rPr lang="en-US" sz="2000" b="1" baseline="30000" dirty="0" smtClean="0"/>
              <a:t>st</a:t>
            </a:r>
            <a:r>
              <a:rPr lang="en-US" sz="2000" b="1" dirty="0" smtClean="0"/>
              <a:t> illegal bat offense, the coach is restricted to the </a:t>
            </a:r>
          </a:p>
          <a:p>
            <a:r>
              <a:rPr lang="en-US" sz="2000" b="1" dirty="0" smtClean="0"/>
              <a:t>              bench</a:t>
            </a:r>
          </a:p>
          <a:p>
            <a:r>
              <a:rPr lang="en-US" sz="2000" b="1" dirty="0" smtClean="0"/>
              <a:t>            -Upon 2</a:t>
            </a:r>
            <a:r>
              <a:rPr lang="en-US" sz="2000" b="1" baseline="30000" dirty="0" smtClean="0"/>
              <a:t>nd</a:t>
            </a:r>
            <a:r>
              <a:rPr lang="en-US" sz="2000" b="1" dirty="0" smtClean="0"/>
              <a:t> offense, the coach is ejected</a:t>
            </a:r>
          </a:p>
          <a:p>
            <a:r>
              <a:rPr lang="en-US" sz="2000" b="1" dirty="0" smtClean="0"/>
              <a:t>            -Upon the 3</a:t>
            </a:r>
            <a:r>
              <a:rPr lang="en-US" sz="2000" b="1" baseline="30000" dirty="0" smtClean="0"/>
              <a:t>rd</a:t>
            </a:r>
            <a:r>
              <a:rPr lang="en-US" sz="2000" b="1" dirty="0" smtClean="0"/>
              <a:t> offense the acting coach is ejected</a:t>
            </a:r>
          </a:p>
          <a:p>
            <a:endParaRPr lang="en-US" sz="2000" b="1" dirty="0" smtClean="0"/>
          </a:p>
        </p:txBody>
      </p:sp>
      <p:sp>
        <p:nvSpPr>
          <p:cNvPr id="10" name="TextBox 9"/>
          <p:cNvSpPr txBox="1"/>
          <p:nvPr/>
        </p:nvSpPr>
        <p:spPr>
          <a:xfrm>
            <a:off x="228600" y="4724400"/>
            <a:ext cx="8610600" cy="400110"/>
          </a:xfrm>
          <a:prstGeom prst="rect">
            <a:avLst/>
          </a:prstGeom>
          <a:noFill/>
        </p:spPr>
        <p:txBody>
          <a:bodyPr wrap="square" rtlCol="0">
            <a:spAutoFit/>
          </a:bodyPr>
          <a:lstStyle/>
          <a:p>
            <a:r>
              <a:rPr lang="en-US" sz="2000" b="1" dirty="0" smtClean="0"/>
              <a:t>1.3.2e   Bats marked BESR are illegal bats. </a:t>
            </a:r>
          </a:p>
        </p:txBody>
      </p:sp>
      <p:sp>
        <p:nvSpPr>
          <p:cNvPr id="11" name="TextBox 10"/>
          <p:cNvSpPr txBox="1"/>
          <p:nvPr/>
        </p:nvSpPr>
        <p:spPr>
          <a:xfrm>
            <a:off x="228600" y="2133600"/>
            <a:ext cx="7848600" cy="584775"/>
          </a:xfrm>
          <a:prstGeom prst="rect">
            <a:avLst/>
          </a:prstGeom>
          <a:noFill/>
        </p:spPr>
        <p:txBody>
          <a:bodyPr wrap="square" rtlCol="0">
            <a:spAutoFit/>
          </a:bodyPr>
          <a:lstStyle/>
          <a:p>
            <a:r>
              <a:rPr lang="en-US" sz="2000" b="1" dirty="0" smtClean="0"/>
              <a:t>1.3.2b  Bamboo is not wood</a:t>
            </a:r>
          </a:p>
          <a:p>
            <a:endParaRPr lang="en-US" dirty="0"/>
          </a:p>
        </p:txBody>
      </p:sp>
      <p:sp>
        <p:nvSpPr>
          <p:cNvPr id="12" name="TextBox 11"/>
          <p:cNvSpPr txBox="1"/>
          <p:nvPr/>
        </p:nvSpPr>
        <p:spPr>
          <a:xfrm>
            <a:off x="228600" y="3276600"/>
            <a:ext cx="8610600" cy="400110"/>
          </a:xfrm>
          <a:prstGeom prst="rect">
            <a:avLst/>
          </a:prstGeom>
          <a:noFill/>
        </p:spPr>
        <p:txBody>
          <a:bodyPr wrap="square" rtlCol="0">
            <a:spAutoFit/>
          </a:bodyPr>
          <a:lstStyle/>
          <a:p>
            <a:r>
              <a:rPr lang="en-US" sz="2000" b="1" dirty="0" smtClean="0"/>
              <a:t>1.3.2c  Only the barrel is required to be round, symmetric and smooth</a:t>
            </a:r>
          </a:p>
        </p:txBody>
      </p:sp>
      <p:sp>
        <p:nvSpPr>
          <p:cNvPr id="13" name="TextBox 12"/>
          <p:cNvSpPr txBox="1"/>
          <p:nvPr/>
        </p:nvSpPr>
        <p:spPr>
          <a:xfrm>
            <a:off x="304800" y="4114800"/>
            <a:ext cx="8610600" cy="707886"/>
          </a:xfrm>
          <a:prstGeom prst="rect">
            <a:avLst/>
          </a:prstGeom>
          <a:noFill/>
        </p:spPr>
        <p:txBody>
          <a:bodyPr wrap="square" rtlCol="0">
            <a:spAutoFit/>
          </a:bodyPr>
          <a:lstStyle/>
          <a:p>
            <a:r>
              <a:rPr lang="en-US" sz="2000" b="1" dirty="0" smtClean="0"/>
              <a:t>1.3.2d  Any bat not solid wood is considered non-wood and is subject </a:t>
            </a:r>
          </a:p>
          <a:p>
            <a:r>
              <a:rPr lang="en-US" sz="2000" b="1" dirty="0" smtClean="0"/>
              <a:t>            to BBCOR requirements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2" presetClass="exit" presetSubtype="4" fill="hold" grpId="1" nodeType="withEffect">
                                  <p:stCondLst>
                                    <p:cond delay="0"/>
                                  </p:stCondLst>
                                  <p:childTnLst>
                                    <p:anim calcmode="lin" valueType="num">
                                      <p:cBhvr additive="base">
                                        <p:cTn id="16" dur="500"/>
                                        <p:tgtEl>
                                          <p:spTgt spid="11"/>
                                        </p:tgtEl>
                                        <p:attrNameLst>
                                          <p:attrName>ppt_x</p:attrName>
                                        </p:attrNameLst>
                                      </p:cBhvr>
                                      <p:tavLst>
                                        <p:tav tm="0">
                                          <p:val>
                                            <p:strVal val="ppt_x"/>
                                          </p:val>
                                        </p:tav>
                                        <p:tav tm="100000">
                                          <p:val>
                                            <p:strVal val="ppt_x"/>
                                          </p:val>
                                        </p:tav>
                                      </p:tavLst>
                                    </p:anim>
                                    <p:anim calcmode="lin" valueType="num">
                                      <p:cBhvr additive="base">
                                        <p:cTn id="17" dur="500"/>
                                        <p:tgtEl>
                                          <p:spTgt spid="11"/>
                                        </p:tgtEl>
                                        <p:attrNameLst>
                                          <p:attrName>ppt_y</p:attrName>
                                        </p:attrNameLst>
                                      </p:cBhvr>
                                      <p:tavLst>
                                        <p:tav tm="0">
                                          <p:val>
                                            <p:strVal val="ppt_y"/>
                                          </p:val>
                                        </p:tav>
                                        <p:tav tm="100000">
                                          <p:val>
                                            <p:strVal val="1+ppt_h/2"/>
                                          </p:val>
                                        </p:tav>
                                      </p:tavLst>
                                    </p:anim>
                                    <p:set>
                                      <p:cBhvr>
                                        <p:cTn id="18" dur="1" fill="hold">
                                          <p:stCondLst>
                                            <p:cond delay="499"/>
                                          </p:stCondLst>
                                        </p:cTn>
                                        <p:tgtEl>
                                          <p:spTgt spid="11"/>
                                        </p:tgtEl>
                                        <p:attrNameLst>
                                          <p:attrName>style.visibility</p:attrName>
                                        </p:attrNameLst>
                                      </p:cBhvr>
                                      <p:to>
                                        <p:strVal val="hidden"/>
                                      </p:to>
                                    </p:set>
                                  </p:childTnLst>
                                </p:cTn>
                              </p:par>
                              <p:par>
                                <p:cTn id="19" presetID="2" presetClass="exit" presetSubtype="4" fill="hold" grpId="2" nodeType="with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ppt_x"/>
                                          </p:val>
                                        </p:tav>
                                      </p:tavLst>
                                    </p:anim>
                                    <p:anim calcmode="lin" valueType="num">
                                      <p:cBhvr additive="base">
                                        <p:cTn id="21" dur="500"/>
                                        <p:tgtEl>
                                          <p:spTgt spid="12"/>
                                        </p:tgtEl>
                                        <p:attrNameLst>
                                          <p:attrName>ppt_y</p:attrName>
                                        </p:attrNameLst>
                                      </p:cBhvr>
                                      <p:tavLst>
                                        <p:tav tm="0">
                                          <p:val>
                                            <p:strVal val="ppt_y"/>
                                          </p:val>
                                        </p:tav>
                                        <p:tav tm="100000">
                                          <p:val>
                                            <p:strVal val="1+ppt_h/2"/>
                                          </p:val>
                                        </p:tav>
                                      </p:tavLst>
                                    </p:anim>
                                    <p:set>
                                      <p:cBhvr>
                                        <p:cTn id="22" dur="1" fill="hold">
                                          <p:stCondLst>
                                            <p:cond delay="499"/>
                                          </p:stCondLst>
                                        </p:cTn>
                                        <p:tgtEl>
                                          <p:spTgt spid="12"/>
                                        </p:tgtEl>
                                        <p:attrNameLst>
                                          <p:attrName>style.visibility</p:attrName>
                                        </p:attrNameLst>
                                      </p:cBhvr>
                                      <p:to>
                                        <p:strVal val="hidden"/>
                                      </p:to>
                                    </p:set>
                                  </p:childTnLst>
                                </p:cTn>
                              </p:par>
                              <p:par>
                                <p:cTn id="23" presetID="2" presetClass="exit" presetSubtype="4" fill="hold" grpId="2" nodeType="with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2"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0" nodeType="clickEffect">
                                  <p:stCondLst>
                                    <p:cond delay="0"/>
                                  </p:stCondLst>
                                  <p:childTnLst>
                                    <p:anim calcmode="lin" valueType="num">
                                      <p:cBhvr additive="base">
                                        <p:cTn id="38" dur="500"/>
                                        <p:tgtEl>
                                          <p:spTgt spid="11"/>
                                        </p:tgtEl>
                                        <p:attrNameLst>
                                          <p:attrName>ppt_x</p:attrName>
                                        </p:attrNameLst>
                                      </p:cBhvr>
                                      <p:tavLst>
                                        <p:tav tm="0">
                                          <p:val>
                                            <p:strVal val="ppt_x"/>
                                          </p:val>
                                        </p:tav>
                                        <p:tav tm="100000">
                                          <p:val>
                                            <p:strVal val="ppt_x"/>
                                          </p:val>
                                        </p:tav>
                                      </p:tavLst>
                                    </p:anim>
                                    <p:anim calcmode="lin" valueType="num">
                                      <p:cBhvr additive="base">
                                        <p:cTn id="39" dur="500"/>
                                        <p:tgtEl>
                                          <p:spTgt spid="11"/>
                                        </p:tgtEl>
                                        <p:attrNameLst>
                                          <p:attrName>ppt_y</p:attrName>
                                        </p:attrNameLst>
                                      </p:cBhvr>
                                      <p:tavLst>
                                        <p:tav tm="0">
                                          <p:val>
                                            <p:strVal val="ppt_y"/>
                                          </p:val>
                                        </p:tav>
                                        <p:tav tm="100000">
                                          <p:val>
                                            <p:strVal val="1+ppt_h/2"/>
                                          </p:val>
                                        </p:tav>
                                      </p:tavLst>
                                    </p:anim>
                                    <p:set>
                                      <p:cBhvr>
                                        <p:cTn id="40" dur="1" fill="hold">
                                          <p:stCondLst>
                                            <p:cond delay="499"/>
                                          </p:stCondLst>
                                        </p:cTn>
                                        <p:tgtEl>
                                          <p:spTgt spid="11"/>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12"/>
                                        </p:tgtEl>
                                        <p:attrNameLst>
                                          <p:attrName>ppt_x</p:attrName>
                                        </p:attrNameLst>
                                      </p:cBhvr>
                                      <p:tavLst>
                                        <p:tav tm="0">
                                          <p:val>
                                            <p:strVal val="ppt_x"/>
                                          </p:val>
                                        </p:tav>
                                        <p:tav tm="100000">
                                          <p:val>
                                            <p:strVal val="ppt_x"/>
                                          </p:val>
                                        </p:tav>
                                      </p:tavLst>
                                    </p:anim>
                                    <p:anim calcmode="lin" valueType="num">
                                      <p:cBhvr additive="base">
                                        <p:cTn id="43" dur="500"/>
                                        <p:tgtEl>
                                          <p:spTgt spid="12"/>
                                        </p:tgtEl>
                                        <p:attrNameLst>
                                          <p:attrName>ppt_y</p:attrName>
                                        </p:attrNameLst>
                                      </p:cBhvr>
                                      <p:tavLst>
                                        <p:tav tm="0">
                                          <p:val>
                                            <p:strVal val="ppt_y"/>
                                          </p:val>
                                        </p:tav>
                                        <p:tav tm="100000">
                                          <p:val>
                                            <p:strVal val="1+ppt_h/2"/>
                                          </p:val>
                                        </p:tav>
                                      </p:tavLst>
                                    </p:anim>
                                    <p:set>
                                      <p:cBhvr>
                                        <p:cTn id="44" dur="1" fill="hold">
                                          <p:stCondLst>
                                            <p:cond delay="499"/>
                                          </p:stCondLst>
                                        </p:cTn>
                                        <p:tgtEl>
                                          <p:spTgt spid="12"/>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13"/>
                                        </p:tgtEl>
                                        <p:attrNameLst>
                                          <p:attrName>ppt_x</p:attrName>
                                        </p:attrNameLst>
                                      </p:cBhvr>
                                      <p:tavLst>
                                        <p:tav tm="0">
                                          <p:val>
                                            <p:strVal val="ppt_x"/>
                                          </p:val>
                                        </p:tav>
                                        <p:tav tm="100000">
                                          <p:val>
                                            <p:strVal val="ppt_x"/>
                                          </p:val>
                                        </p:tav>
                                      </p:tavLst>
                                    </p:anim>
                                    <p:anim calcmode="lin" valueType="num">
                                      <p:cBhvr additive="base">
                                        <p:cTn id="47" dur="500"/>
                                        <p:tgtEl>
                                          <p:spTgt spid="13"/>
                                        </p:tgtEl>
                                        <p:attrNameLst>
                                          <p:attrName>ppt_y</p:attrName>
                                        </p:attrNameLst>
                                      </p:cBhvr>
                                      <p:tavLst>
                                        <p:tav tm="0">
                                          <p:val>
                                            <p:strVal val="ppt_y"/>
                                          </p:val>
                                        </p:tav>
                                        <p:tav tm="100000">
                                          <p:val>
                                            <p:strVal val="1+ppt_h/2"/>
                                          </p:val>
                                        </p:tav>
                                      </p:tavLst>
                                    </p:anim>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8"/>
                                        </p:tgtEl>
                                        <p:attrNameLst>
                                          <p:attrName>ppt_x</p:attrName>
                                        </p:attrNameLst>
                                      </p:cBhvr>
                                      <p:tavLst>
                                        <p:tav tm="0">
                                          <p:val>
                                            <p:strVal val="ppt_x"/>
                                          </p:val>
                                        </p:tav>
                                        <p:tav tm="100000">
                                          <p:val>
                                            <p:strVal val="ppt_x"/>
                                          </p:val>
                                        </p:tav>
                                      </p:tavLst>
                                    </p:anim>
                                    <p:anim calcmode="lin" valueType="num">
                                      <p:cBhvr additive="base">
                                        <p:cTn id="57" dur="500"/>
                                        <p:tgtEl>
                                          <p:spTgt spid="8"/>
                                        </p:tgtEl>
                                        <p:attrNameLst>
                                          <p:attrName>ppt_y</p:attrName>
                                        </p:attrNameLst>
                                      </p:cBhvr>
                                      <p:tavLst>
                                        <p:tav tm="0">
                                          <p:val>
                                            <p:strVal val="ppt_y"/>
                                          </p:val>
                                        </p:tav>
                                        <p:tav tm="100000">
                                          <p:val>
                                            <p:strVal val="1+ppt_h/2"/>
                                          </p:val>
                                        </p:tav>
                                      </p:tavLst>
                                    </p:anim>
                                    <p:set>
                                      <p:cBhvr>
                                        <p:cTn id="5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p:bldP spid="10" grpId="0"/>
      <p:bldP spid="11" grpId="0"/>
      <p:bldP spid="11" grpId="1"/>
      <p:bldP spid="12" grpId="0"/>
      <p:bldP spid="12" grpId="1"/>
      <p:bldP spid="12" grpId="2"/>
      <p:bldP spid="13" grpId="0"/>
      <p:bldP spid="13" grpId="1"/>
      <p:bldP spid="13"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19</a:t>
            </a:fld>
            <a:endParaRPr lang="en-US"/>
          </a:p>
        </p:txBody>
      </p:sp>
      <p:sp>
        <p:nvSpPr>
          <p:cNvPr id="6" name="TextBox 5"/>
          <p:cNvSpPr txBox="1"/>
          <p:nvPr/>
        </p:nvSpPr>
        <p:spPr>
          <a:xfrm>
            <a:off x="381000" y="2133600"/>
            <a:ext cx="8610600" cy="3477875"/>
          </a:xfrm>
          <a:prstGeom prst="rect">
            <a:avLst/>
          </a:prstGeom>
          <a:noFill/>
        </p:spPr>
        <p:txBody>
          <a:bodyPr wrap="square" rtlCol="0">
            <a:spAutoFit/>
          </a:bodyPr>
          <a:lstStyle/>
          <a:p>
            <a:r>
              <a:rPr lang="en-US" sz="2000" b="1" dirty="0" smtClean="0"/>
              <a:t>1.3.2e  Post-production stickers are not allowed (illegal).</a:t>
            </a:r>
          </a:p>
          <a:p>
            <a:endParaRPr lang="en-US" sz="2000" b="1" dirty="0" smtClean="0"/>
          </a:p>
          <a:p>
            <a:r>
              <a:rPr lang="en-US" sz="2000" b="1" dirty="0" smtClean="0"/>
              <a:t>1.3.4    Only bats may be used for warming up and may include a </a:t>
            </a:r>
          </a:p>
          <a:p>
            <a:r>
              <a:rPr lang="en-US" sz="2000" b="1" dirty="0" smtClean="0"/>
              <a:t>            batting donut, wind resistant devices, or weighted bats </a:t>
            </a:r>
          </a:p>
          <a:p>
            <a:endParaRPr lang="en-US" sz="2000" b="1" dirty="0" smtClean="0"/>
          </a:p>
          <a:p>
            <a:r>
              <a:rPr lang="en-US" sz="2000" b="1" dirty="0" smtClean="0"/>
              <a:t>1.3.5    Bats subject to Rule 4.1.3b  Prohibited:</a:t>
            </a:r>
          </a:p>
          <a:p>
            <a:r>
              <a:rPr lang="en-US" sz="2000" b="1" dirty="0" smtClean="0"/>
              <a:t>	    - altering bats from the manufacturer's original design</a:t>
            </a:r>
          </a:p>
          <a:p>
            <a:r>
              <a:rPr lang="en-US" sz="2000" b="1" dirty="0" smtClean="0"/>
              <a:t>	    - using an artificial means to alter a bats temperature</a:t>
            </a:r>
          </a:p>
          <a:p>
            <a:r>
              <a:rPr lang="en-US" sz="2000" b="1" dirty="0" smtClean="0"/>
              <a:t>	    - foreign substance inserted into a bat</a:t>
            </a:r>
          </a:p>
          <a:p>
            <a:r>
              <a:rPr lang="en-US" sz="2000" b="1" dirty="0" smtClean="0"/>
              <a:t>	    - broken bat</a:t>
            </a:r>
          </a:p>
          <a:p>
            <a:r>
              <a:rPr lang="en-US" sz="2000" b="1" dirty="0" smtClean="0"/>
              <a:t>	    - bat that cuts the ball</a:t>
            </a:r>
          </a:p>
        </p:txBody>
      </p:sp>
      <p:pic>
        <p:nvPicPr>
          <p:cNvPr id="7" name="Picture 6"/>
          <p:cNvPicPr>
            <a:picLocks noChangeAspect="1" noChangeArrowheads="1"/>
          </p:cNvPicPr>
          <p:nvPr/>
        </p:nvPicPr>
        <p:blipFill>
          <a:blip r:embed="rId3" cstate="print"/>
          <a:srcRect/>
          <a:stretch>
            <a:fillRect/>
          </a:stretch>
        </p:blipFill>
        <p:spPr bwMode="auto">
          <a:xfrm>
            <a:off x="2667000" y="457200"/>
            <a:ext cx="3609474"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543800" y="533400"/>
            <a:ext cx="695325" cy="857250"/>
          </a:xfrm>
          <a:prstGeom prst="rect">
            <a:avLst/>
          </a:prstGeom>
          <a:noFill/>
          <a:ln w="9525">
            <a:noFill/>
            <a:miter lim="800000"/>
            <a:headEnd/>
            <a:tailEnd/>
          </a:ln>
        </p:spPr>
      </p:pic>
      <p:sp>
        <p:nvSpPr>
          <p:cNvPr id="12" name="TextBox 11"/>
          <p:cNvSpPr txBox="1"/>
          <p:nvPr/>
        </p:nvSpPr>
        <p:spPr>
          <a:xfrm>
            <a:off x="609600" y="1752600"/>
            <a:ext cx="7848600" cy="2308324"/>
          </a:xfrm>
          <a:prstGeom prst="rect">
            <a:avLst/>
          </a:prstGeom>
          <a:noFill/>
        </p:spPr>
        <p:txBody>
          <a:bodyPr wrap="square" rtlCol="0">
            <a:spAutoFit/>
          </a:bodyPr>
          <a:lstStyle/>
          <a:p>
            <a:pPr algn="ctr"/>
            <a:r>
              <a:rPr lang="en-US" sz="4400" dirty="0" smtClean="0">
                <a:solidFill>
                  <a:srgbClr val="C00000"/>
                </a:solidFill>
                <a:latin typeface="Franklin Gothic Heavy" pitchFamily="34" charset="0"/>
              </a:rPr>
              <a:t>Baseball Umpire Training</a:t>
            </a:r>
          </a:p>
          <a:p>
            <a:pPr algn="ctr"/>
            <a:endParaRPr lang="en-US" dirty="0" smtClean="0">
              <a:solidFill>
                <a:srgbClr val="C00000"/>
              </a:solidFill>
              <a:latin typeface="Franklin Gothic Heavy" pitchFamily="34" charset="0"/>
            </a:endParaRPr>
          </a:p>
          <a:p>
            <a:pPr algn="ctr"/>
            <a:r>
              <a:rPr lang="en-US" sz="4400" dirty="0" smtClean="0">
                <a:solidFill>
                  <a:srgbClr val="C00000"/>
                </a:solidFill>
                <a:latin typeface="Franklin Gothic Heavy" pitchFamily="34" charset="0"/>
              </a:rPr>
              <a:t>Rule One</a:t>
            </a:r>
          </a:p>
          <a:p>
            <a:pPr algn="ctr"/>
            <a:r>
              <a:rPr lang="en-US" sz="4400" dirty="0" smtClean="0">
                <a:solidFill>
                  <a:srgbClr val="C00000"/>
                </a:solidFill>
                <a:latin typeface="Franklin Gothic Heavy" pitchFamily="34" charset="0"/>
              </a:rPr>
              <a:t>Players, Field and Equipment</a:t>
            </a:r>
          </a:p>
        </p:txBody>
      </p:sp>
      <p:sp>
        <p:nvSpPr>
          <p:cNvPr id="5" name="Footer Placeholder 4"/>
          <p:cNvSpPr>
            <a:spLocks noGrp="1"/>
          </p:cNvSpPr>
          <p:nvPr>
            <p:ph type="ftr" sz="quarter" idx="11"/>
          </p:nvPr>
        </p:nvSpPr>
        <p:spPr/>
        <p:txBody>
          <a:bodyPr/>
          <a:lstStyle/>
          <a:p>
            <a:r>
              <a:rPr lang="en-US" dirty="0" smtClean="0">
                <a:solidFill>
                  <a:srgbClr val="78D749"/>
                </a:solidFill>
              </a:rPr>
              <a:t>Baseball Training Presentation            created by John Hickey</a:t>
            </a:r>
            <a:endParaRPr lang="en-US" dirty="0">
              <a:solidFill>
                <a:srgbClr val="78D749"/>
              </a:solidFill>
            </a:endParaRPr>
          </a:p>
        </p:txBody>
      </p:sp>
      <p:sp>
        <p:nvSpPr>
          <p:cNvPr id="6" name="Slide Number Placeholder 5"/>
          <p:cNvSpPr>
            <a:spLocks noGrp="1"/>
          </p:cNvSpPr>
          <p:nvPr>
            <p:ph type="sldNum" sz="quarter" idx="12"/>
          </p:nvPr>
        </p:nvSpPr>
        <p:spPr/>
        <p:txBody>
          <a:bodyPr/>
          <a:lstStyle/>
          <a:p>
            <a:fld id="{9E69D0A2-FB7C-46F0-B726-A0788D180BD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http://www.smyrnavinings.com/blog/wp-content/uploads/2009/01/smyrna-little-league-baseball.jpg"/>
          <p:cNvPicPr>
            <a:picLocks noChangeAspect="1" noChangeArrowheads="1"/>
          </p:cNvPicPr>
          <p:nvPr/>
        </p:nvPicPr>
        <p:blipFill>
          <a:blip r:embed="rId3" cstate="print"/>
          <a:srcRect/>
          <a:stretch>
            <a:fillRect/>
          </a:stretch>
        </p:blipFill>
        <p:spPr bwMode="auto">
          <a:xfrm>
            <a:off x="-685800" y="0"/>
            <a:ext cx="10297172" cy="6858000"/>
          </a:xfrm>
          <a:prstGeom prst="rect">
            <a:avLst/>
          </a:prstGeom>
          <a:noFill/>
        </p:spPr>
      </p:pic>
      <p:sp>
        <p:nvSpPr>
          <p:cNvPr id="6" name="Slide Number Placeholder 5"/>
          <p:cNvSpPr>
            <a:spLocks noGrp="1"/>
          </p:cNvSpPr>
          <p:nvPr>
            <p:ph type="sldNum" sz="quarter" idx="12"/>
          </p:nvPr>
        </p:nvSpPr>
        <p:spPr/>
        <p:txBody>
          <a:bodyPr/>
          <a:lstStyle/>
          <a:p>
            <a:pPr>
              <a:defRPr/>
            </a:pPr>
            <a:fld id="{E73E7711-6AF1-4F07-BEA8-2C7E5C968EDC}" type="slidenum">
              <a:rPr lang="en-US" smtClean="0"/>
              <a:pPr>
                <a:defRPr/>
              </a:pPr>
              <a:t>20</a:t>
            </a:fld>
            <a:endParaRPr lang="en-US"/>
          </a:p>
        </p:txBody>
      </p:sp>
      <p:sp>
        <p:nvSpPr>
          <p:cNvPr id="7" name="Footer Placeholder 6"/>
          <p:cNvSpPr>
            <a:spLocks noGrp="1"/>
          </p:cNvSpPr>
          <p:nvPr>
            <p:ph type="ftr" sz="quarter" idx="11"/>
          </p:nvPr>
        </p:nvSpPr>
        <p:spPr/>
        <p:txBody>
          <a:bodyPr/>
          <a:lstStyle/>
          <a:p>
            <a:pPr>
              <a:defRPr/>
            </a:pPr>
            <a:r>
              <a:rPr lang="en-US" dirty="0" smtClean="0">
                <a:solidFill>
                  <a:srgbClr val="00B050"/>
                </a:solidFill>
              </a:rPr>
              <a:t>Baseball Training Presentation            created by John Hickey</a:t>
            </a:r>
            <a:endParaRPr lang="en-US" dirty="0">
              <a:solidFill>
                <a:srgbClr val="00B050"/>
              </a:solidFill>
            </a:endParaRPr>
          </a:p>
        </p:txBody>
      </p:sp>
      <p:sp>
        <p:nvSpPr>
          <p:cNvPr id="5" name="TextBox 4"/>
          <p:cNvSpPr txBox="1"/>
          <p:nvPr/>
        </p:nvSpPr>
        <p:spPr>
          <a:xfrm>
            <a:off x="1447800" y="1981200"/>
            <a:ext cx="7010400" cy="1077218"/>
          </a:xfrm>
          <a:prstGeom prst="rect">
            <a:avLst/>
          </a:prstGeom>
          <a:noFill/>
        </p:spPr>
        <p:txBody>
          <a:bodyPr wrap="square" rtlCol="0">
            <a:spAutoFit/>
          </a:bodyPr>
          <a:lstStyle/>
          <a:p>
            <a:r>
              <a:rPr lang="en-US" sz="3200" b="1" dirty="0" smtClean="0"/>
              <a:t>More about BATS...</a:t>
            </a:r>
          </a:p>
          <a:p>
            <a:r>
              <a:rPr lang="en-US" sz="3200" b="1" dirty="0" smtClean="0"/>
              <a:t>                              ...Definitions...</a:t>
            </a:r>
            <a:endParaRPr lang="en-US"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age-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21</a:t>
            </a:fld>
            <a:endParaRPr lang="en-US"/>
          </a:p>
        </p:txBody>
      </p:sp>
      <p:sp>
        <p:nvSpPr>
          <p:cNvPr id="4" name="Footer Placeholder 3"/>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609600" y="152400"/>
            <a:ext cx="7543800" cy="1143000"/>
          </a:xfrm>
        </p:spPr>
        <p:txBody>
          <a:bodyPr anchor="b"/>
          <a:lstStyle/>
          <a:p>
            <a:pPr eaLnBrk="1" hangingPunct="1"/>
            <a:r>
              <a:rPr lang="en-US" sz="3200" smtClean="0"/>
              <a:t>Rule 1-3-2</a:t>
            </a:r>
            <a:br>
              <a:rPr lang="en-US" sz="3200" smtClean="0"/>
            </a:br>
            <a:r>
              <a:rPr lang="en-US" sz="3200" smtClean="0"/>
              <a:t>Definition of a Baseball Bat</a:t>
            </a:r>
          </a:p>
        </p:txBody>
      </p:sp>
      <p:sp>
        <p:nvSpPr>
          <p:cNvPr id="8195" name="Content Placeholder 2"/>
          <p:cNvSpPr>
            <a:spLocks noGrp="1"/>
          </p:cNvSpPr>
          <p:nvPr>
            <p:ph idx="4294967295"/>
          </p:nvPr>
        </p:nvSpPr>
        <p:spPr>
          <a:xfrm>
            <a:off x="152400" y="1600200"/>
            <a:ext cx="8077200" cy="4343400"/>
          </a:xfrm>
        </p:spPr>
        <p:txBody>
          <a:bodyPr/>
          <a:lstStyle/>
          <a:p>
            <a:pPr eaLnBrk="1" hangingPunct="1"/>
            <a:r>
              <a:rPr lang="en-US" sz="2000" smtClean="0"/>
              <a:t>Legal wood, aluminum or composite bats shall:</a:t>
            </a:r>
          </a:p>
          <a:p>
            <a:pPr lvl="1" eaLnBrk="1" hangingPunct="1"/>
            <a:r>
              <a:rPr lang="en-US" sz="2000" smtClean="0"/>
              <a:t>Be one piece, multi-pieces, permanently assembled or two pieces with interchangeable barrel construction;</a:t>
            </a:r>
          </a:p>
          <a:p>
            <a:pPr lvl="1" eaLnBrk="1" hangingPunct="1"/>
            <a:r>
              <a:rPr lang="en-US" sz="2000" smtClean="0"/>
              <a:t>Not have exposed rivets, pins, rough or sharp edges or any form of external fastener that would present a hazard;</a:t>
            </a:r>
          </a:p>
          <a:p>
            <a:pPr lvl="1" eaLnBrk="1" hangingPunct="1"/>
            <a:r>
              <a:rPr lang="en-US" sz="2000" smtClean="0"/>
              <a:t>Be free of rattles, dents, burrs, cracks, sharp edges;</a:t>
            </a:r>
          </a:p>
          <a:p>
            <a:pPr lvl="2" eaLnBrk="1" hangingPunct="1"/>
            <a:r>
              <a:rPr lang="en-US" sz="2000" smtClean="0"/>
              <a:t>Bats that are broken, altered or deface the ball are illegal.</a:t>
            </a:r>
          </a:p>
        </p:txBody>
      </p:sp>
      <p:sp>
        <p:nvSpPr>
          <p:cNvPr id="4" name="Slide Number Placeholder 3"/>
          <p:cNvSpPr>
            <a:spLocks noGrp="1"/>
          </p:cNvSpPr>
          <p:nvPr>
            <p:ph type="sldNum" sz="quarter" idx="12"/>
          </p:nvPr>
        </p:nvSpPr>
        <p:spPr/>
        <p:txBody>
          <a:bodyPr/>
          <a:lstStyle/>
          <a:p>
            <a:pPr>
              <a:defRPr/>
            </a:pPr>
            <a:fld id="{E73E7711-6AF1-4F07-BEA8-2C7E5C968EDC}"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age-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23</a:t>
            </a:fld>
            <a:endParaRPr lang="en-US"/>
          </a:p>
        </p:txBody>
      </p:sp>
      <p:sp>
        <p:nvSpPr>
          <p:cNvPr id="4" name="Footer Placeholder 3"/>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age-5"/>
          <p:cNvPicPr>
            <a:picLocks noChangeAspect="1" noChangeArrowheads="1"/>
          </p:cNvPicPr>
          <p:nvPr/>
        </p:nvPicPr>
        <p:blipFill>
          <a:blip r:embed="rId3" cstate="print"/>
          <a:srcRect/>
          <a:stretch>
            <a:fillRect/>
          </a:stretch>
        </p:blipFill>
        <p:spPr bwMode="auto">
          <a:xfrm>
            <a:off x="-1" y="0"/>
            <a:ext cx="9131949"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24</a:t>
            </a:fld>
            <a:endParaRPr lang="en-US"/>
          </a:p>
        </p:txBody>
      </p:sp>
      <p:sp>
        <p:nvSpPr>
          <p:cNvPr id="4" name="Footer Placeholder 3"/>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age-6"/>
          <p:cNvPicPr>
            <a:picLocks noChangeAspect="1" noChangeArrowheads="1"/>
          </p:cNvPicPr>
          <p:nvPr/>
        </p:nvPicPr>
        <p:blipFill>
          <a:blip r:embed="rId3" cstate="print"/>
          <a:srcRect/>
          <a:stretch>
            <a:fillRect/>
          </a:stretch>
        </p:blipFill>
        <p:spPr bwMode="auto">
          <a:xfrm>
            <a:off x="-23813" y="-17463"/>
            <a:ext cx="9191626" cy="689451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25</a:t>
            </a:fld>
            <a:endParaRPr lang="en-US"/>
          </a:p>
        </p:txBody>
      </p:sp>
      <p:sp>
        <p:nvSpPr>
          <p:cNvPr id="4" name="Footer Placeholder 3"/>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nchor="b"/>
          <a:lstStyle/>
          <a:p>
            <a:pPr eaLnBrk="1" hangingPunct="1"/>
            <a:r>
              <a:rPr lang="en-US" smtClean="0"/>
              <a:t>Rule 1-3-2b</a:t>
            </a:r>
            <a:br>
              <a:rPr lang="en-US" smtClean="0"/>
            </a:br>
            <a:r>
              <a:rPr lang="en-US" smtClean="0"/>
              <a:t>Definition of a Baseball Bat</a:t>
            </a:r>
          </a:p>
        </p:txBody>
      </p:sp>
      <p:sp>
        <p:nvSpPr>
          <p:cNvPr id="12291" name="Content Placeholder 2"/>
          <p:cNvSpPr>
            <a:spLocks noGrp="1"/>
          </p:cNvSpPr>
          <p:nvPr>
            <p:ph idx="4294967295"/>
          </p:nvPr>
        </p:nvSpPr>
        <p:spPr>
          <a:xfrm>
            <a:off x="304800" y="1600200"/>
            <a:ext cx="7924800" cy="4343400"/>
          </a:xfrm>
        </p:spPr>
        <p:txBody>
          <a:bodyPr/>
          <a:lstStyle/>
          <a:p>
            <a:pPr eaLnBrk="1" hangingPunct="1"/>
            <a:r>
              <a:rPr lang="en-US" dirty="0" smtClean="0"/>
              <a:t>Taper</a:t>
            </a:r>
          </a:p>
          <a:p>
            <a:pPr lvl="1" eaLnBrk="1" hangingPunct="1"/>
            <a:r>
              <a:rPr lang="en-US" dirty="0" smtClean="0"/>
              <a:t>Optional transition area which connects the narrower handle to the wider barrel portion of the bat.</a:t>
            </a:r>
          </a:p>
          <a:p>
            <a:pPr lvl="1" eaLnBrk="1" hangingPunct="1"/>
            <a:r>
              <a:rPr lang="en-US" dirty="0" smtClean="0"/>
              <a:t>Tapers are not required to be smooth or round and permitted to have holes and geometric shapes.</a:t>
            </a:r>
          </a:p>
          <a:p>
            <a:pPr lvl="1" eaLnBrk="1" hangingPunct="1">
              <a:buFontTx/>
              <a:buNone/>
            </a:pPr>
            <a:endParaRPr lang="en-US" dirty="0" smtClean="0"/>
          </a:p>
          <a:p>
            <a:pPr lvl="1" eaLnBrk="1" hangingPunct="1">
              <a:buFontTx/>
              <a:buNone/>
            </a:pPr>
            <a:endParaRPr lang="en-US" dirty="0" smtClean="0"/>
          </a:p>
        </p:txBody>
      </p:sp>
      <p:sp>
        <p:nvSpPr>
          <p:cNvPr id="4" name="Slide Number Placeholder 3"/>
          <p:cNvSpPr>
            <a:spLocks noGrp="1"/>
          </p:cNvSpPr>
          <p:nvPr>
            <p:ph type="sldNum" sz="quarter" idx="12"/>
          </p:nvPr>
        </p:nvSpPr>
        <p:spPr/>
        <p:txBody>
          <a:bodyPr/>
          <a:lstStyle/>
          <a:p>
            <a:pPr>
              <a:defRPr/>
            </a:pPr>
            <a:fld id="{E73E7711-6AF1-4F07-BEA8-2C7E5C968EDC}"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A7E420"/>
                </a:solidFill>
              </a:rPr>
              <a:t>Baseball Training Presentation            created by John Hickey</a:t>
            </a:r>
            <a:endParaRPr lang="en-US" dirty="0">
              <a:solidFill>
                <a:srgbClr val="A7E42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age-9"/>
          <p:cNvPicPr>
            <a:picLocks noChangeAspect="1" noChangeArrowheads="1"/>
          </p:cNvPicPr>
          <p:nvPr/>
        </p:nvPicPr>
        <p:blipFill>
          <a:blip r:embed="rId3" cstate="print"/>
          <a:srcRect/>
          <a:stretch>
            <a:fillRect/>
          </a:stretch>
        </p:blipFill>
        <p:spPr bwMode="auto">
          <a:xfrm>
            <a:off x="0" y="0"/>
            <a:ext cx="9144000" cy="692034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27</a:t>
            </a:fld>
            <a:endParaRPr lang="en-US"/>
          </a:p>
        </p:txBody>
      </p:sp>
      <p:sp>
        <p:nvSpPr>
          <p:cNvPr id="4" name="Footer Placeholder 3"/>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nchor="b"/>
          <a:lstStyle/>
          <a:p>
            <a:pPr eaLnBrk="1" hangingPunct="1"/>
            <a:r>
              <a:rPr lang="en-US" smtClean="0"/>
              <a:t>Rule 1-3-2b</a:t>
            </a:r>
            <a:br>
              <a:rPr lang="en-US" smtClean="0"/>
            </a:br>
            <a:r>
              <a:rPr lang="en-US" smtClean="0"/>
              <a:t>Definition of a Baseball Bat</a:t>
            </a:r>
          </a:p>
        </p:txBody>
      </p:sp>
      <p:sp>
        <p:nvSpPr>
          <p:cNvPr id="14339" name="Content Placeholder 2"/>
          <p:cNvSpPr>
            <a:spLocks noGrp="1"/>
          </p:cNvSpPr>
          <p:nvPr>
            <p:ph idx="4294967295"/>
          </p:nvPr>
        </p:nvSpPr>
        <p:spPr/>
        <p:txBody>
          <a:bodyPr/>
          <a:lstStyle/>
          <a:p>
            <a:pPr eaLnBrk="1" hangingPunct="1"/>
            <a:r>
              <a:rPr lang="en-US" smtClean="0"/>
              <a:t>Taper</a:t>
            </a:r>
          </a:p>
          <a:p>
            <a:pPr lvl="1" eaLnBrk="1" hangingPunct="1"/>
            <a:r>
              <a:rPr lang="en-US" smtClean="0"/>
              <a:t>Length and material may vary but may not extend more than 18” from the base of the knob.</a:t>
            </a:r>
          </a:p>
          <a:p>
            <a:pPr lvl="1" eaLnBrk="1" hangingPunct="1">
              <a:buFontTx/>
              <a:buNone/>
            </a:pPr>
            <a:endParaRPr lang="en-US" smtClean="0"/>
          </a:p>
          <a:p>
            <a:pPr eaLnBrk="1" hangingPunct="1">
              <a:buFontTx/>
              <a:buNone/>
            </a:pPr>
            <a:endParaRPr lang="en-US" smtClean="0"/>
          </a:p>
        </p:txBody>
      </p:sp>
      <p:sp>
        <p:nvSpPr>
          <p:cNvPr id="4" name="Slide Number Placeholder 3"/>
          <p:cNvSpPr>
            <a:spLocks noGrp="1"/>
          </p:cNvSpPr>
          <p:nvPr>
            <p:ph type="sldNum" sz="quarter" idx="12"/>
          </p:nvPr>
        </p:nvSpPr>
        <p:spPr/>
        <p:txBody>
          <a:bodyPr/>
          <a:lstStyle/>
          <a:p>
            <a:pPr>
              <a:defRPr/>
            </a:pPr>
            <a:fld id="{E73E7711-6AF1-4F07-BEA8-2C7E5C968EDC}"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A7E420"/>
                </a:solidFill>
              </a:rPr>
              <a:t>Baseball Training Presentation            created by John Hickey</a:t>
            </a:r>
            <a:endParaRPr lang="en-US" dirty="0">
              <a:solidFill>
                <a:srgbClr val="A7E42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age-7"/>
          <p:cNvPicPr>
            <a:picLocks noChangeAspect="1" noChangeArrowheads="1"/>
          </p:cNvPicPr>
          <p:nvPr/>
        </p:nvPicPr>
        <p:blipFill>
          <a:blip r:embed="rId3" cstate="print"/>
          <a:srcRect/>
          <a:stretch>
            <a:fillRect/>
          </a:stretch>
        </p:blipFill>
        <p:spPr bwMode="auto">
          <a:xfrm>
            <a:off x="-23813" y="-17463"/>
            <a:ext cx="9191626" cy="689451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29</a:t>
            </a:fld>
            <a:endParaRPr lang="en-US"/>
          </a:p>
        </p:txBody>
      </p:sp>
      <p:sp>
        <p:nvSpPr>
          <p:cNvPr id="4" name="Footer Placeholder 3"/>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95400" y="1905000"/>
            <a:ext cx="6781800" cy="1631216"/>
          </a:xfrm>
          <a:prstGeom prst="rect">
            <a:avLst/>
          </a:prstGeom>
          <a:noFill/>
        </p:spPr>
        <p:txBody>
          <a:bodyPr wrap="square" rtlCol="0">
            <a:spAutoFit/>
          </a:bodyPr>
          <a:lstStyle/>
          <a:p>
            <a:pPr algn="ctr"/>
            <a:r>
              <a:rPr lang="en-US" sz="2800" dirty="0" smtClean="0">
                <a:solidFill>
                  <a:srgbClr val="C00000"/>
                </a:solidFill>
                <a:latin typeface="Franklin Gothic Heavy" pitchFamily="34" charset="0"/>
              </a:rPr>
              <a:t>Baseball Umpire Training</a:t>
            </a:r>
          </a:p>
          <a:p>
            <a:pPr algn="ctr"/>
            <a:endParaRPr lang="en-US" sz="2800" dirty="0" smtClean="0">
              <a:solidFill>
                <a:srgbClr val="C00000"/>
              </a:solidFill>
              <a:latin typeface="Franklin Gothic Heavy" pitchFamily="34" charset="0"/>
            </a:endParaRPr>
          </a:p>
          <a:p>
            <a:pPr algn="ctr"/>
            <a:r>
              <a:rPr lang="en-US" sz="4400" b="1" dirty="0" smtClean="0">
                <a:solidFill>
                  <a:srgbClr val="C00000"/>
                </a:solidFill>
                <a:latin typeface="Franklin Gothic Heavy" pitchFamily="34" charset="0"/>
              </a:rPr>
              <a:t>LINE-UP CARDS</a:t>
            </a:r>
            <a:endParaRPr lang="en-US" sz="4400" b="1" dirty="0">
              <a:solidFill>
                <a:srgbClr val="C00000"/>
              </a:solidFill>
              <a:latin typeface="Franklin Gothic Heavy" pitchFamily="34" charset="0"/>
            </a:endParaRPr>
          </a:p>
        </p:txBody>
      </p:sp>
      <p:sp>
        <p:nvSpPr>
          <p:cNvPr id="5" name="Footer Placeholder 4"/>
          <p:cNvSpPr>
            <a:spLocks noGrp="1"/>
          </p:cNvSpPr>
          <p:nvPr>
            <p:ph type="ftr" sz="quarter" idx="11"/>
          </p:nvPr>
        </p:nvSpPr>
        <p:spPr/>
        <p:txBody>
          <a:bodyPr/>
          <a:lstStyle/>
          <a:p>
            <a:r>
              <a:rPr lang="en-US" dirty="0" smtClean="0">
                <a:solidFill>
                  <a:srgbClr val="78D749"/>
                </a:solidFill>
              </a:rPr>
              <a:t>Baseball Training Presentation            created by John Hickey</a:t>
            </a:r>
            <a:endParaRPr lang="en-US" dirty="0">
              <a:solidFill>
                <a:srgbClr val="78D749"/>
              </a:solidFill>
            </a:endParaRPr>
          </a:p>
        </p:txBody>
      </p:sp>
      <p:sp>
        <p:nvSpPr>
          <p:cNvPr id="6" name="Slide Number Placeholder 5"/>
          <p:cNvSpPr>
            <a:spLocks noGrp="1"/>
          </p:cNvSpPr>
          <p:nvPr>
            <p:ph type="sldNum" sz="quarter" idx="12"/>
          </p:nvPr>
        </p:nvSpPr>
        <p:spPr/>
        <p:txBody>
          <a:bodyPr/>
          <a:lstStyle/>
          <a:p>
            <a:fld id="{9E69D0A2-FB7C-46F0-B726-A0788D180BD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533400" y="0"/>
            <a:ext cx="7772400" cy="1219200"/>
          </a:xfrm>
        </p:spPr>
        <p:txBody>
          <a:bodyPr anchor="b"/>
          <a:lstStyle/>
          <a:p>
            <a:pPr eaLnBrk="1" hangingPunct="1"/>
            <a:r>
              <a:rPr lang="en-US" sz="3600" smtClean="0"/>
              <a:t>Rule 1-3-2b</a:t>
            </a:r>
            <a:br>
              <a:rPr lang="en-US" sz="3600" smtClean="0"/>
            </a:br>
            <a:r>
              <a:rPr lang="en-US" sz="3600" smtClean="0"/>
              <a:t>Definition of a Baseball Bat</a:t>
            </a:r>
          </a:p>
        </p:txBody>
      </p:sp>
      <p:sp>
        <p:nvSpPr>
          <p:cNvPr id="16387" name="Content Placeholder 2"/>
          <p:cNvSpPr>
            <a:spLocks noGrp="1"/>
          </p:cNvSpPr>
          <p:nvPr>
            <p:ph idx="4294967295"/>
          </p:nvPr>
        </p:nvSpPr>
        <p:spPr>
          <a:xfrm>
            <a:off x="0" y="1524000"/>
            <a:ext cx="8458200" cy="5105400"/>
          </a:xfrm>
        </p:spPr>
        <p:txBody>
          <a:bodyPr/>
          <a:lstStyle/>
          <a:p>
            <a:pPr eaLnBrk="1" hangingPunct="1"/>
            <a:r>
              <a:rPr lang="en-US" sz="2400" smtClean="0"/>
              <a:t>Barrel</a:t>
            </a:r>
          </a:p>
          <a:p>
            <a:pPr lvl="1" eaLnBrk="1" hangingPunct="1"/>
            <a:r>
              <a:rPr lang="en-US" sz="2400" smtClean="0"/>
              <a:t>The area intended on the bat for contact with the ball.</a:t>
            </a:r>
          </a:p>
          <a:p>
            <a:pPr lvl="1" eaLnBrk="1" hangingPunct="1"/>
            <a:r>
              <a:rPr lang="en-US" sz="2400" smtClean="0"/>
              <a:t>The barrel shall be round, cylindrically symmetric and smooth.</a:t>
            </a:r>
          </a:p>
          <a:p>
            <a:pPr eaLnBrk="1" hangingPunct="1"/>
            <a:r>
              <a:rPr lang="en-US" sz="2400" smtClean="0"/>
              <a:t>The barrel may be wood, aluminum or composite (made of two or more materials).</a:t>
            </a:r>
          </a:p>
          <a:p>
            <a:pPr lvl="1" eaLnBrk="1" hangingPunct="1"/>
            <a:r>
              <a:rPr lang="en-US" sz="2400" u="sng" smtClean="0"/>
              <a:t>The type of bat (wood, aluminum, composite) shall be determined by the composition of the bat’s barrel.</a:t>
            </a:r>
          </a:p>
        </p:txBody>
      </p:sp>
      <p:sp>
        <p:nvSpPr>
          <p:cNvPr id="4" name="Slide Number Placeholder 3"/>
          <p:cNvSpPr>
            <a:spLocks noGrp="1"/>
          </p:cNvSpPr>
          <p:nvPr>
            <p:ph type="sldNum" sz="quarter" idx="12"/>
          </p:nvPr>
        </p:nvSpPr>
        <p:spPr/>
        <p:txBody>
          <a:bodyPr/>
          <a:lstStyle/>
          <a:p>
            <a:pPr>
              <a:defRPr/>
            </a:pPr>
            <a:fld id="{E73E7711-6AF1-4F07-BEA8-2C7E5C968EDC}"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97DC28"/>
                </a:solidFill>
              </a:rPr>
              <a:t>Baseball Training Presentation            created by John Hickey</a:t>
            </a:r>
            <a:endParaRPr lang="en-US" dirty="0">
              <a:solidFill>
                <a:srgbClr val="97DC28"/>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age-8"/>
          <p:cNvPicPr>
            <a:picLocks noChangeAspect="1" noChangeArrowheads="1"/>
          </p:cNvPicPr>
          <p:nvPr/>
        </p:nvPicPr>
        <p:blipFill>
          <a:blip r:embed="rId3" cstate="print"/>
          <a:srcRect/>
          <a:stretch>
            <a:fillRect/>
          </a:stretch>
        </p:blipFill>
        <p:spPr bwMode="auto">
          <a:xfrm>
            <a:off x="0" y="0"/>
            <a:ext cx="9249705"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31</a:t>
            </a:fld>
            <a:endParaRPr lang="en-US"/>
          </a:p>
        </p:txBody>
      </p:sp>
      <p:sp>
        <p:nvSpPr>
          <p:cNvPr id="4" name="Footer Placeholder 3"/>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nchor="b"/>
          <a:lstStyle/>
          <a:p>
            <a:pPr eaLnBrk="1" hangingPunct="1"/>
            <a:r>
              <a:rPr lang="en-US" smtClean="0"/>
              <a:t>Rule 1-3-2b</a:t>
            </a:r>
            <a:br>
              <a:rPr lang="en-US" smtClean="0"/>
            </a:br>
            <a:r>
              <a:rPr lang="en-US" smtClean="0"/>
              <a:t>Definition of a Baseball Bat</a:t>
            </a:r>
          </a:p>
        </p:txBody>
      </p:sp>
      <p:sp>
        <p:nvSpPr>
          <p:cNvPr id="18435" name="Content Placeholder 2"/>
          <p:cNvSpPr>
            <a:spLocks noGrp="1"/>
          </p:cNvSpPr>
          <p:nvPr>
            <p:ph idx="4294967295"/>
          </p:nvPr>
        </p:nvSpPr>
        <p:spPr/>
        <p:txBody>
          <a:bodyPr/>
          <a:lstStyle/>
          <a:p>
            <a:pPr eaLnBrk="1" hangingPunct="1"/>
            <a:r>
              <a:rPr lang="en-US" smtClean="0"/>
              <a:t>End Cap</a:t>
            </a:r>
          </a:p>
          <a:p>
            <a:pPr lvl="1" eaLnBrk="1" hangingPunct="1"/>
            <a:r>
              <a:rPr lang="en-US" smtClean="0"/>
              <a:t>Can be manufactured in rubber, vinyl, plastic or other approved material</a:t>
            </a:r>
          </a:p>
          <a:p>
            <a:pPr lvl="1" eaLnBrk="1" hangingPunct="1"/>
            <a:r>
              <a:rPr lang="en-US" smtClean="0"/>
              <a:t>Shall be firmly secured and permanently affixed to the end of the bat so that it cannot be removed by anyone other than the bat manufacturer without damaging or destroying the bat.</a:t>
            </a:r>
          </a:p>
          <a:p>
            <a:pPr lvl="1" eaLnBrk="1" hangingPunct="1"/>
            <a:r>
              <a:rPr lang="en-US" smtClean="0"/>
              <a:t>A one-piece construction bat does not have an end cap.</a:t>
            </a:r>
          </a:p>
        </p:txBody>
      </p:sp>
      <p:sp>
        <p:nvSpPr>
          <p:cNvPr id="4" name="Slide Number Placeholder 3"/>
          <p:cNvSpPr>
            <a:spLocks noGrp="1"/>
          </p:cNvSpPr>
          <p:nvPr>
            <p:ph type="sldNum" sz="quarter" idx="12"/>
          </p:nvPr>
        </p:nvSpPr>
        <p:spPr/>
        <p:txBody>
          <a:bodyPr/>
          <a:lstStyle/>
          <a:p>
            <a:pPr>
              <a:defRPr/>
            </a:pPr>
            <a:fld id="{E73E7711-6AF1-4F07-BEA8-2C7E5C968EDC}"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97DC28"/>
                </a:solidFill>
              </a:rPr>
              <a:t>Baseball Training Presentation            created by John Hickey</a:t>
            </a:r>
            <a:endParaRPr lang="en-US" dirty="0">
              <a:solidFill>
                <a:srgbClr val="97DC28"/>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age-1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33</a:t>
            </a:fld>
            <a:endParaRPr lang="en-US"/>
          </a:p>
        </p:txBody>
      </p:sp>
      <p:sp>
        <p:nvSpPr>
          <p:cNvPr id="4" name="Footer Placeholder 3"/>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304800"/>
            <a:ext cx="8229600" cy="1143000"/>
          </a:xfrm>
        </p:spPr>
        <p:txBody>
          <a:bodyPr anchor="b"/>
          <a:lstStyle/>
          <a:p>
            <a:pPr eaLnBrk="1" hangingPunct="1"/>
            <a:r>
              <a:rPr lang="en-US" sz="3200" smtClean="0"/>
              <a:t>Rule 1-3-2c</a:t>
            </a:r>
            <a:br>
              <a:rPr lang="en-US" sz="3200" smtClean="0"/>
            </a:br>
            <a:r>
              <a:rPr lang="en-US" sz="3200" smtClean="0"/>
              <a:t>Definition of a Baseball Bat Safety Grips</a:t>
            </a:r>
          </a:p>
        </p:txBody>
      </p:sp>
      <p:sp>
        <p:nvSpPr>
          <p:cNvPr id="20483" name="Content Placeholder 2"/>
          <p:cNvSpPr>
            <a:spLocks noGrp="1"/>
          </p:cNvSpPr>
          <p:nvPr>
            <p:ph idx="4294967295"/>
          </p:nvPr>
        </p:nvSpPr>
        <p:spPr>
          <a:xfrm>
            <a:off x="457200" y="1600200"/>
            <a:ext cx="8229600" cy="4800600"/>
          </a:xfrm>
        </p:spPr>
        <p:txBody>
          <a:bodyPr/>
          <a:lstStyle/>
          <a:p>
            <a:pPr marL="284163" indent="-284163" eaLnBrk="1" hangingPunct="1"/>
            <a:r>
              <a:rPr lang="en-US" sz="2800" smtClean="0"/>
              <a:t>Each non-wood bat must have a safety grip made of cork, tape (no smooth or plastic tape) or commercially manufactured composition material.</a:t>
            </a:r>
          </a:p>
          <a:p>
            <a:pPr marL="284163" indent="-284163" eaLnBrk="1" hangingPunct="1"/>
            <a:r>
              <a:rPr lang="en-US" sz="2800" smtClean="0"/>
              <a:t>The grip must extend a minimum of 10”, but not more than 18” from the base of the knob.</a:t>
            </a:r>
          </a:p>
          <a:p>
            <a:pPr marL="284163" indent="-284163" eaLnBrk="1" hangingPunct="1"/>
            <a:r>
              <a:rPr lang="en-US" sz="2800" smtClean="0"/>
              <a:t>No slippery or similar material will be allowed.</a:t>
            </a:r>
          </a:p>
          <a:p>
            <a:pPr marL="284163" indent="-284163" eaLnBrk="1" hangingPunct="1"/>
            <a:r>
              <a:rPr lang="en-US" sz="2800" smtClean="0"/>
              <a:t>Resin, pine tar or any other drying agent to enhance the hold are permitted on the grip only.</a:t>
            </a:r>
          </a:p>
          <a:p>
            <a:pPr marL="284163" indent="-284163" eaLnBrk="1" hangingPunct="1"/>
            <a:r>
              <a:rPr lang="en-US" sz="2800" smtClean="0"/>
              <a:t>Molded grips are illegal.</a:t>
            </a:r>
          </a:p>
        </p:txBody>
      </p:sp>
      <p:sp>
        <p:nvSpPr>
          <p:cNvPr id="4" name="Slide Number Placeholder 3"/>
          <p:cNvSpPr>
            <a:spLocks noGrp="1"/>
          </p:cNvSpPr>
          <p:nvPr>
            <p:ph type="sldNum" sz="quarter" idx="12"/>
          </p:nvPr>
        </p:nvSpPr>
        <p:spPr/>
        <p:txBody>
          <a:bodyPr/>
          <a:lstStyle/>
          <a:p>
            <a:pPr>
              <a:defRPr/>
            </a:pPr>
            <a:fld id="{E73E7711-6AF1-4F07-BEA8-2C7E5C968EDC}"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97DC28"/>
                </a:solidFill>
              </a:rPr>
              <a:t>Baseball Training Presentation            created by John Hickey</a:t>
            </a:r>
            <a:endParaRPr lang="en-US" dirty="0">
              <a:solidFill>
                <a:srgbClr val="97DC28"/>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463550"/>
            <a:ext cx="8229600" cy="954088"/>
          </a:xfrm>
        </p:spPr>
        <p:txBody>
          <a:bodyPr anchor="b"/>
          <a:lstStyle/>
          <a:p>
            <a:pPr eaLnBrk="1" hangingPunct="1"/>
            <a:r>
              <a:rPr lang="en-US" smtClean="0"/>
              <a:t>Legal Bats for the 2012 Season</a:t>
            </a:r>
          </a:p>
        </p:txBody>
      </p:sp>
      <p:sp>
        <p:nvSpPr>
          <p:cNvPr id="21507" name="Content Placeholder 2"/>
          <p:cNvSpPr>
            <a:spLocks noGrp="1"/>
          </p:cNvSpPr>
          <p:nvPr>
            <p:ph idx="4294967295"/>
          </p:nvPr>
        </p:nvSpPr>
        <p:spPr/>
        <p:txBody>
          <a:bodyPr/>
          <a:lstStyle/>
          <a:p>
            <a:pPr marL="284163" indent="-284163" eaLnBrk="1" hangingPunct="1"/>
            <a:r>
              <a:rPr lang="en-US" smtClean="0"/>
              <a:t>Note: Only baseball bat manufacturers can apply for and receive a waiver from the NFHS.</a:t>
            </a:r>
          </a:p>
          <a:p>
            <a:pPr marL="284163" indent="-284163" eaLnBrk="1" hangingPunct="1"/>
            <a:r>
              <a:rPr lang="en-US" smtClean="0"/>
              <a:t>Any aluminum or composite bat that meets the January 1, 2012 specifications found in Rule 1-3-2e.</a:t>
            </a:r>
          </a:p>
          <a:p>
            <a:pPr marL="284163" indent="-284163" eaLnBrk="1" hangingPunct="1">
              <a:buFontTx/>
              <a:buNone/>
            </a:pPr>
            <a:endParaRPr lang="en-US" smtClean="0"/>
          </a:p>
          <a:p>
            <a:pPr lvl="2" eaLnBrk="1" hangingPunct="1"/>
            <a:endParaRPr lang="en-US" smtClean="0"/>
          </a:p>
          <a:p>
            <a:pPr lvl="2" eaLnBrk="1" hangingPunct="1"/>
            <a:endParaRPr lang="en-US" smtClean="0"/>
          </a:p>
        </p:txBody>
      </p:sp>
      <p:sp>
        <p:nvSpPr>
          <p:cNvPr id="4" name="Slide Number Placeholder 3"/>
          <p:cNvSpPr>
            <a:spLocks noGrp="1"/>
          </p:cNvSpPr>
          <p:nvPr>
            <p:ph type="sldNum" sz="quarter" idx="12"/>
          </p:nvPr>
        </p:nvSpPr>
        <p:spPr/>
        <p:txBody>
          <a:bodyPr/>
          <a:lstStyle/>
          <a:p>
            <a:pPr>
              <a:defRPr/>
            </a:pPr>
            <a:fld id="{E73E7711-6AF1-4F07-BEA8-2C7E5C968EDC}"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97DC28"/>
                </a:solidFill>
              </a:rPr>
              <a:t>Baseball Training Presentation            created by John Hickey</a:t>
            </a:r>
            <a:endParaRPr lang="en-US" dirty="0">
              <a:solidFill>
                <a:srgbClr val="97DC28"/>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E69D0A2-FB7C-46F0-B726-A0788D180BD3}" type="slidenum">
              <a:rPr lang="en-US" smtClean="0"/>
              <a:pPr/>
              <a:t>36</a:t>
            </a:fld>
            <a:endParaRPr lang="en-US"/>
          </a:p>
        </p:txBody>
      </p:sp>
      <p:pic>
        <p:nvPicPr>
          <p:cNvPr id="211970" name="Picture 2"/>
          <p:cNvPicPr>
            <a:picLocks noChangeAspect="1" noChangeArrowheads="1"/>
          </p:cNvPicPr>
          <p:nvPr/>
        </p:nvPicPr>
        <p:blipFill>
          <a:blip r:embed="rId3" cstate="print"/>
          <a:srcRect/>
          <a:stretch>
            <a:fillRect/>
          </a:stretch>
        </p:blipFill>
        <p:spPr bwMode="auto">
          <a:xfrm>
            <a:off x="1219200" y="304800"/>
            <a:ext cx="2743200" cy="1047750"/>
          </a:xfrm>
          <a:prstGeom prst="rect">
            <a:avLst/>
          </a:prstGeom>
          <a:noFill/>
          <a:ln w="9525">
            <a:noFill/>
            <a:miter lim="800000"/>
            <a:headEnd/>
            <a:tailEnd/>
          </a:ln>
        </p:spPr>
      </p:pic>
      <p:pic>
        <p:nvPicPr>
          <p:cNvPr id="211971" name="Picture 3"/>
          <p:cNvPicPr>
            <a:picLocks noChangeAspect="1" noChangeArrowheads="1"/>
          </p:cNvPicPr>
          <p:nvPr/>
        </p:nvPicPr>
        <p:blipFill>
          <a:blip r:embed="rId4" cstate="print"/>
          <a:srcRect/>
          <a:stretch>
            <a:fillRect/>
          </a:stretch>
        </p:blipFill>
        <p:spPr bwMode="auto">
          <a:xfrm>
            <a:off x="228600" y="1447800"/>
            <a:ext cx="6057900" cy="4467225"/>
          </a:xfrm>
          <a:prstGeom prst="rect">
            <a:avLst/>
          </a:prstGeom>
          <a:noFill/>
          <a:ln w="9525">
            <a:noFill/>
            <a:miter lim="800000"/>
            <a:headEnd/>
            <a:tailEnd/>
          </a:ln>
        </p:spPr>
      </p:pic>
      <p:pic>
        <p:nvPicPr>
          <p:cNvPr id="211974" name="Picture 6"/>
          <p:cNvPicPr>
            <a:picLocks noChangeAspect="1" noChangeArrowheads="1"/>
          </p:cNvPicPr>
          <p:nvPr/>
        </p:nvPicPr>
        <p:blipFill>
          <a:blip r:embed="rId5" cstate="print"/>
          <a:srcRect/>
          <a:stretch>
            <a:fillRect/>
          </a:stretch>
        </p:blipFill>
        <p:spPr bwMode="auto">
          <a:xfrm rot="16200000">
            <a:off x="4819650" y="1809750"/>
            <a:ext cx="5715000" cy="28575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age-13"/>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37</a:t>
            </a:fld>
            <a:endParaRPr lang="en-US"/>
          </a:p>
        </p:txBody>
      </p:sp>
      <p:sp>
        <p:nvSpPr>
          <p:cNvPr id="4" name="Footer Placeholder 3"/>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nchor="b"/>
          <a:lstStyle/>
          <a:p>
            <a:pPr eaLnBrk="1" hangingPunct="1"/>
            <a:r>
              <a:rPr lang="en-US" smtClean="0"/>
              <a:t>Rule 1-3-2e</a:t>
            </a:r>
            <a:br>
              <a:rPr lang="en-US" smtClean="0"/>
            </a:br>
            <a:r>
              <a:rPr lang="en-US" smtClean="0"/>
              <a:t>Baseball Bat Rule</a:t>
            </a:r>
          </a:p>
        </p:txBody>
      </p:sp>
      <p:sp>
        <p:nvSpPr>
          <p:cNvPr id="23555" name="Content Placeholder 2"/>
          <p:cNvSpPr>
            <a:spLocks noGrp="1"/>
          </p:cNvSpPr>
          <p:nvPr>
            <p:ph idx="4294967295"/>
          </p:nvPr>
        </p:nvSpPr>
        <p:spPr/>
        <p:txBody>
          <a:bodyPr/>
          <a:lstStyle/>
          <a:p>
            <a:pPr eaLnBrk="1" hangingPunct="1"/>
            <a:r>
              <a:rPr lang="en-US" smtClean="0"/>
              <a:t>#1 All non-wood bats must meet the Batted Ball Coefficient of Restitution (BBCOR) and Accelerated Break-In (ABI) performance standard.</a:t>
            </a:r>
          </a:p>
          <a:p>
            <a:pPr lvl="1" eaLnBrk="1" hangingPunct="1"/>
            <a:r>
              <a:rPr lang="en-US" smtClean="0"/>
              <a:t>BBCOR certification is labeled on the barrel of the bat with a silkscreen or other permanent certification mark, which shall be rectangular, a minimum of a ½” on each side of the barrel of the bat in any contrasting color.</a:t>
            </a:r>
          </a:p>
          <a:p>
            <a:pPr eaLnBrk="1" hangingPunct="1">
              <a:buFontTx/>
              <a:buNone/>
            </a:pPr>
            <a:endParaRPr lang="en-US" smtClean="0"/>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E73E7711-6AF1-4F07-BEA8-2C7E5C968EDC}"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78D749"/>
                </a:solidFill>
              </a:rPr>
              <a:t>Baseball Training Presentation            created by John Hickey</a:t>
            </a:r>
            <a:endParaRPr lang="en-US" dirty="0">
              <a:solidFill>
                <a:srgbClr val="78D74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nchor="b"/>
          <a:lstStyle/>
          <a:p>
            <a:pPr eaLnBrk="1" hangingPunct="1"/>
            <a:r>
              <a:rPr lang="en-US" smtClean="0"/>
              <a:t>Rule 1-3-2e</a:t>
            </a:r>
            <a:br>
              <a:rPr lang="en-US" smtClean="0"/>
            </a:br>
            <a:r>
              <a:rPr lang="en-US" smtClean="0"/>
              <a:t>Baseball Bat Rule</a:t>
            </a:r>
          </a:p>
        </p:txBody>
      </p:sp>
      <p:sp>
        <p:nvSpPr>
          <p:cNvPr id="24579" name="Content Placeholder 2"/>
          <p:cNvSpPr>
            <a:spLocks noGrp="1"/>
          </p:cNvSpPr>
          <p:nvPr>
            <p:ph idx="4294967295"/>
          </p:nvPr>
        </p:nvSpPr>
        <p:spPr/>
        <p:txBody>
          <a:bodyPr/>
          <a:lstStyle/>
          <a:p>
            <a:pPr marL="284163" indent="-284163" eaLnBrk="1" hangingPunct="1"/>
            <a:r>
              <a:rPr lang="en-US" smtClean="0"/>
              <a:t>#2 The composition (aluminum or composite) of the non-wood bat must be clearly labeled on the barrel of the bat with a silkscreen or other permanent certification mark, which shall be rectangular, a minimum of a ½” on each side of the barrel of the bat in any contrasting color</a:t>
            </a:r>
          </a:p>
          <a:p>
            <a:pPr marL="284163" indent="-284163" eaLnBrk="1" hangingPunct="1"/>
            <a:endParaRPr lang="en-US" smtClean="0"/>
          </a:p>
        </p:txBody>
      </p:sp>
      <p:sp>
        <p:nvSpPr>
          <p:cNvPr id="4" name="Slide Number Placeholder 3"/>
          <p:cNvSpPr>
            <a:spLocks noGrp="1"/>
          </p:cNvSpPr>
          <p:nvPr>
            <p:ph type="sldNum" sz="quarter" idx="12"/>
          </p:nvPr>
        </p:nvSpPr>
        <p:spPr/>
        <p:txBody>
          <a:bodyPr/>
          <a:lstStyle/>
          <a:p>
            <a:pPr>
              <a:defRPr/>
            </a:pPr>
            <a:fld id="{E73E7711-6AF1-4F07-BEA8-2C7E5C968EDC}"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78D749"/>
                </a:solidFill>
              </a:rPr>
              <a:t>Baseball Training Presentation            created by John Hickey</a:t>
            </a:r>
            <a:endParaRPr lang="en-US" dirty="0">
              <a:solidFill>
                <a:srgbClr val="78D74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71800" y="533400"/>
            <a:ext cx="6019800" cy="4462760"/>
          </a:xfrm>
          <a:prstGeom prst="rect">
            <a:avLst/>
          </a:prstGeom>
          <a:noFill/>
        </p:spPr>
        <p:txBody>
          <a:bodyPr wrap="square" rtlCol="0">
            <a:spAutoFit/>
          </a:bodyPr>
          <a:lstStyle/>
          <a:p>
            <a:pPr algn="ctr"/>
            <a:r>
              <a:rPr lang="en-US" sz="2800" b="1" dirty="0">
                <a:solidFill>
                  <a:srgbClr val="C00000"/>
                </a:solidFill>
              </a:rPr>
              <a:t>1.1.2    </a:t>
            </a:r>
            <a:endParaRPr lang="en-US" sz="2800" b="1" dirty="0" smtClean="0">
              <a:solidFill>
                <a:srgbClr val="C00000"/>
              </a:solidFill>
            </a:endParaRPr>
          </a:p>
          <a:p>
            <a:pPr>
              <a:buFont typeface="Arial" pitchFamily="34" charset="0"/>
              <a:buChar char="•"/>
            </a:pPr>
            <a:r>
              <a:rPr lang="en-US" sz="4000" b="1" dirty="0" smtClean="0">
                <a:solidFill>
                  <a:srgbClr val="C00000"/>
                </a:solidFill>
              </a:rPr>
              <a:t>The LAST NAME</a:t>
            </a:r>
          </a:p>
          <a:p>
            <a:r>
              <a:rPr lang="en-US" sz="4000" b="1" dirty="0" smtClean="0">
                <a:solidFill>
                  <a:srgbClr val="C00000"/>
                </a:solidFill>
              </a:rPr>
              <a:t>and jersey number </a:t>
            </a:r>
          </a:p>
          <a:p>
            <a:r>
              <a:rPr lang="en-US" sz="4000" b="1" dirty="0" smtClean="0">
                <a:solidFill>
                  <a:srgbClr val="C00000"/>
                </a:solidFill>
              </a:rPr>
              <a:t>for </a:t>
            </a:r>
            <a:r>
              <a:rPr lang="en-US" sz="4000" b="1" u="sng" dirty="0" smtClean="0">
                <a:solidFill>
                  <a:srgbClr val="C00000"/>
                </a:solidFill>
              </a:rPr>
              <a:t>all</a:t>
            </a:r>
            <a:r>
              <a:rPr lang="en-US" sz="4000" b="1" dirty="0" smtClean="0">
                <a:solidFill>
                  <a:srgbClr val="C00000"/>
                </a:solidFill>
              </a:rPr>
              <a:t> starters and subs </a:t>
            </a:r>
          </a:p>
          <a:p>
            <a:r>
              <a:rPr lang="en-US" sz="4000" b="1" dirty="0" smtClean="0">
                <a:solidFill>
                  <a:srgbClr val="C00000"/>
                </a:solidFill>
              </a:rPr>
              <a:t>shall </a:t>
            </a:r>
            <a:r>
              <a:rPr lang="en-US" sz="4000" b="1" dirty="0">
                <a:solidFill>
                  <a:srgbClr val="C00000"/>
                </a:solidFill>
              </a:rPr>
              <a:t>be listed </a:t>
            </a:r>
            <a:endParaRPr lang="en-US" sz="4000" b="1" dirty="0" smtClean="0">
              <a:solidFill>
                <a:srgbClr val="C00000"/>
              </a:solidFill>
            </a:endParaRPr>
          </a:p>
          <a:p>
            <a:r>
              <a:rPr lang="en-US" sz="4000" b="1" dirty="0" smtClean="0">
                <a:solidFill>
                  <a:srgbClr val="C00000"/>
                </a:solidFill>
              </a:rPr>
              <a:t>on the line-up card. </a:t>
            </a:r>
          </a:p>
          <a:p>
            <a:endParaRPr lang="en-US" sz="2800" b="1" dirty="0">
              <a:solidFill>
                <a:srgbClr val="C00000"/>
              </a:solidFill>
            </a:endParaRPr>
          </a:p>
          <a:p>
            <a:endParaRPr lang="en-US" sz="2800" b="1" dirty="0">
              <a:solidFill>
                <a:srgbClr val="C00000"/>
              </a:solidFill>
            </a:endParaRPr>
          </a:p>
        </p:txBody>
      </p:sp>
      <p:sp>
        <p:nvSpPr>
          <p:cNvPr id="5" name="Footer Placeholder 4"/>
          <p:cNvSpPr>
            <a:spLocks noGrp="1"/>
          </p:cNvSpPr>
          <p:nvPr>
            <p:ph type="ftr" sz="quarter" idx="11"/>
          </p:nvPr>
        </p:nvSpPr>
        <p:spPr/>
        <p:txBody>
          <a:bodyPr/>
          <a:lstStyle/>
          <a:p>
            <a:r>
              <a:rPr lang="en-US" dirty="0" smtClean="0">
                <a:solidFill>
                  <a:srgbClr val="78D749"/>
                </a:solidFill>
              </a:rPr>
              <a:t>Baseball Training Presentation            created by John Hickey</a:t>
            </a:r>
            <a:endParaRPr lang="en-US" dirty="0">
              <a:solidFill>
                <a:srgbClr val="78D749"/>
              </a:solidFill>
            </a:endParaRPr>
          </a:p>
        </p:txBody>
      </p:sp>
      <p:sp>
        <p:nvSpPr>
          <p:cNvPr id="6" name="Slide Number Placeholder 5"/>
          <p:cNvSpPr>
            <a:spLocks noGrp="1"/>
          </p:cNvSpPr>
          <p:nvPr>
            <p:ph type="sldNum" sz="quarter" idx="12"/>
          </p:nvPr>
        </p:nvSpPr>
        <p:spPr/>
        <p:txBody>
          <a:bodyPr/>
          <a:lstStyle/>
          <a:p>
            <a:fld id="{9E69D0A2-FB7C-46F0-B726-A0788D180BD3}" type="slidenum">
              <a:rPr lang="en-US" smtClean="0"/>
              <a:pPr/>
              <a:t>4</a:t>
            </a:fld>
            <a:endParaRPr lang="en-US"/>
          </a:p>
        </p:txBody>
      </p:sp>
      <p:pic>
        <p:nvPicPr>
          <p:cNvPr id="78850" name="Picture 2"/>
          <p:cNvPicPr>
            <a:picLocks noChangeAspect="1" noChangeArrowheads="1"/>
          </p:cNvPicPr>
          <p:nvPr/>
        </p:nvPicPr>
        <p:blipFill>
          <a:blip r:embed="rId3" cstate="print"/>
          <a:srcRect/>
          <a:stretch>
            <a:fillRect/>
          </a:stretch>
        </p:blipFill>
        <p:spPr bwMode="auto">
          <a:xfrm>
            <a:off x="762000" y="304800"/>
            <a:ext cx="2057400" cy="6071488"/>
          </a:xfrm>
          <a:prstGeom prst="rect">
            <a:avLst/>
          </a:prstGeom>
          <a:noFill/>
          <a:ln w="9525">
            <a:noFill/>
            <a:miter lim="800000"/>
            <a:headEnd/>
            <a:tailEnd/>
          </a:ln>
        </p:spPr>
      </p:pic>
      <p:sp>
        <p:nvSpPr>
          <p:cNvPr id="8" name="TextBox 7"/>
          <p:cNvSpPr txBox="1"/>
          <p:nvPr/>
        </p:nvSpPr>
        <p:spPr>
          <a:xfrm>
            <a:off x="685800" y="1219201"/>
            <a:ext cx="2133600" cy="261610"/>
          </a:xfrm>
          <a:prstGeom prst="rect">
            <a:avLst/>
          </a:prstGeom>
          <a:noFill/>
        </p:spPr>
        <p:txBody>
          <a:bodyPr wrap="square" rtlCol="0">
            <a:spAutoFit/>
          </a:bodyPr>
          <a:lstStyle/>
          <a:p>
            <a:pPr marL="228600" indent="-228600">
              <a:buAutoNum type="arabicPlain" startAt="11"/>
            </a:pPr>
            <a:r>
              <a:rPr lang="en-US" sz="1100" dirty="0" smtClean="0">
                <a:solidFill>
                  <a:srgbClr val="FF0000"/>
                </a:solidFill>
                <a:latin typeface="Franklin Gothic Heavy" pitchFamily="34" charset="0"/>
              </a:rPr>
              <a:t>           </a:t>
            </a:r>
            <a:r>
              <a:rPr lang="en-US" sz="1100" dirty="0" err="1" smtClean="0">
                <a:solidFill>
                  <a:srgbClr val="FF0000"/>
                </a:solidFill>
                <a:latin typeface="Franklin Gothic Heavy" pitchFamily="34" charset="0"/>
              </a:rPr>
              <a:t>Aparicio</a:t>
            </a:r>
            <a:r>
              <a:rPr lang="en-US" sz="1100" dirty="0" smtClean="0">
                <a:solidFill>
                  <a:srgbClr val="FF0000"/>
                </a:solidFill>
                <a:latin typeface="Franklin Gothic Heavy" pitchFamily="34" charset="0"/>
              </a:rPr>
              <a:t>                   </a:t>
            </a:r>
            <a:r>
              <a:rPr lang="en-US" sz="1100" dirty="0" smtClean="0">
                <a:solidFill>
                  <a:schemeClr val="tx1">
                    <a:lumMod val="95000"/>
                    <a:lumOff val="5000"/>
                  </a:schemeClr>
                </a:solidFill>
                <a:latin typeface="Franklin Gothic Heavy" pitchFamily="34" charset="0"/>
              </a:rPr>
              <a:t>6</a:t>
            </a:r>
          </a:p>
        </p:txBody>
      </p:sp>
      <p:sp>
        <p:nvSpPr>
          <p:cNvPr id="9" name="TextBox 8"/>
          <p:cNvSpPr txBox="1"/>
          <p:nvPr/>
        </p:nvSpPr>
        <p:spPr>
          <a:xfrm>
            <a:off x="762000" y="1524000"/>
            <a:ext cx="2133600" cy="261610"/>
          </a:xfrm>
          <a:prstGeom prst="rect">
            <a:avLst/>
          </a:prstGeom>
          <a:noFill/>
        </p:spPr>
        <p:txBody>
          <a:bodyPr wrap="square" rtlCol="0">
            <a:spAutoFit/>
          </a:bodyPr>
          <a:lstStyle/>
          <a:p>
            <a:pPr marL="228600" indent="-228600">
              <a:buAutoNum type="arabicPlain" startAt="6"/>
            </a:pPr>
            <a:r>
              <a:rPr lang="en-US" sz="1100" dirty="0" smtClean="0">
                <a:solidFill>
                  <a:srgbClr val="FF0000"/>
                </a:solidFill>
                <a:latin typeface="Franklin Gothic Heavy" pitchFamily="34" charset="0"/>
              </a:rPr>
              <a:t>              Blair                    </a:t>
            </a:r>
            <a:r>
              <a:rPr lang="en-US" sz="1100" dirty="0" smtClean="0">
                <a:solidFill>
                  <a:schemeClr val="tx1">
                    <a:lumMod val="95000"/>
                    <a:lumOff val="5000"/>
                  </a:schemeClr>
                </a:solidFill>
                <a:latin typeface="Franklin Gothic Heavy" pitchFamily="34" charset="0"/>
              </a:rPr>
              <a:t>8</a:t>
            </a:r>
          </a:p>
        </p:txBody>
      </p:sp>
      <p:sp>
        <p:nvSpPr>
          <p:cNvPr id="10" name="TextBox 9"/>
          <p:cNvSpPr txBox="1"/>
          <p:nvPr/>
        </p:nvSpPr>
        <p:spPr>
          <a:xfrm>
            <a:off x="685800" y="1828800"/>
            <a:ext cx="2209800" cy="261610"/>
          </a:xfrm>
          <a:prstGeom prst="rect">
            <a:avLst/>
          </a:prstGeom>
          <a:noFill/>
        </p:spPr>
        <p:txBody>
          <a:bodyPr wrap="square" rtlCol="0">
            <a:spAutoFit/>
          </a:bodyPr>
          <a:lstStyle/>
          <a:p>
            <a:pPr marL="228600" indent="-228600"/>
            <a:r>
              <a:rPr lang="en-US" sz="1100" dirty="0" smtClean="0">
                <a:solidFill>
                  <a:srgbClr val="C00000"/>
                </a:solidFill>
                <a:latin typeface="Franklin Gothic Heavy" pitchFamily="34" charset="0"/>
              </a:rPr>
              <a:t>  </a:t>
            </a:r>
            <a:r>
              <a:rPr lang="en-US" sz="1100" dirty="0" smtClean="0">
                <a:solidFill>
                  <a:srgbClr val="FF0000"/>
                </a:solidFill>
                <a:latin typeface="Franklin Gothic Heavy" pitchFamily="34" charset="0"/>
              </a:rPr>
              <a:t>3        </a:t>
            </a:r>
            <a:r>
              <a:rPr lang="en-US" sz="1100" dirty="0" err="1" smtClean="0">
                <a:solidFill>
                  <a:srgbClr val="FF0000"/>
                </a:solidFill>
                <a:latin typeface="Franklin Gothic Heavy" pitchFamily="34" charset="0"/>
              </a:rPr>
              <a:t>Blefary</a:t>
            </a:r>
            <a:r>
              <a:rPr lang="en-US" sz="1100" dirty="0">
                <a:solidFill>
                  <a:srgbClr val="FF0000"/>
                </a:solidFill>
                <a:latin typeface="Franklin Gothic Heavy" pitchFamily="34" charset="0"/>
              </a:rPr>
              <a:t> </a:t>
            </a:r>
            <a:r>
              <a:rPr lang="en-US" sz="1100" dirty="0" smtClean="0">
                <a:solidFill>
                  <a:srgbClr val="FF0000"/>
                </a:solidFill>
                <a:latin typeface="Franklin Gothic Heavy" pitchFamily="34" charset="0"/>
              </a:rPr>
              <a:t>                         </a:t>
            </a:r>
            <a:r>
              <a:rPr lang="en-US" sz="1100" dirty="0" smtClean="0">
                <a:solidFill>
                  <a:schemeClr val="tx1">
                    <a:lumMod val="95000"/>
                    <a:lumOff val="5000"/>
                  </a:schemeClr>
                </a:solidFill>
                <a:latin typeface="Franklin Gothic Heavy" pitchFamily="34" charset="0"/>
              </a:rPr>
              <a:t>7</a:t>
            </a:r>
          </a:p>
        </p:txBody>
      </p:sp>
      <p:sp>
        <p:nvSpPr>
          <p:cNvPr id="13" name="TextBox 12"/>
          <p:cNvSpPr txBox="1"/>
          <p:nvPr/>
        </p:nvSpPr>
        <p:spPr>
          <a:xfrm>
            <a:off x="685800" y="2133600"/>
            <a:ext cx="2209800" cy="261610"/>
          </a:xfrm>
          <a:prstGeom prst="rect">
            <a:avLst/>
          </a:prstGeom>
          <a:noFill/>
        </p:spPr>
        <p:txBody>
          <a:bodyPr wrap="square" rtlCol="0">
            <a:spAutoFit/>
          </a:bodyPr>
          <a:lstStyle/>
          <a:p>
            <a:pPr marL="228600" indent="-228600"/>
            <a:r>
              <a:rPr lang="en-US" sz="1100" dirty="0" smtClean="0">
                <a:solidFill>
                  <a:srgbClr val="C00000"/>
                </a:solidFill>
                <a:latin typeface="Franklin Gothic Heavy" pitchFamily="34" charset="0"/>
              </a:rPr>
              <a:t> </a:t>
            </a:r>
            <a:r>
              <a:rPr lang="en-US" sz="1100" dirty="0" smtClean="0">
                <a:solidFill>
                  <a:srgbClr val="FF0000"/>
                </a:solidFill>
                <a:latin typeface="Franklin Gothic Heavy" pitchFamily="34" charset="0"/>
              </a:rPr>
              <a:t>27       Bunker                          </a:t>
            </a:r>
            <a:r>
              <a:rPr lang="en-US" sz="1100" dirty="0" smtClean="0">
                <a:solidFill>
                  <a:schemeClr val="tx1">
                    <a:lumMod val="95000"/>
                    <a:lumOff val="5000"/>
                  </a:schemeClr>
                </a:solidFill>
                <a:latin typeface="Franklin Gothic Heavy" pitchFamily="34" charset="0"/>
              </a:rPr>
              <a:t>1 </a:t>
            </a:r>
            <a:r>
              <a:rPr lang="en-US" sz="1100" dirty="0" smtClean="0">
                <a:solidFill>
                  <a:srgbClr val="C00000"/>
                </a:solidFill>
                <a:latin typeface="Franklin Gothic Heavy" pitchFamily="34" charset="0"/>
              </a:rPr>
              <a:t>                    </a:t>
            </a:r>
          </a:p>
        </p:txBody>
      </p:sp>
      <p:sp>
        <p:nvSpPr>
          <p:cNvPr id="14" name="TextBox 13"/>
          <p:cNvSpPr txBox="1"/>
          <p:nvPr/>
        </p:nvSpPr>
        <p:spPr>
          <a:xfrm>
            <a:off x="685800" y="3733800"/>
            <a:ext cx="2133600" cy="261610"/>
          </a:xfrm>
          <a:prstGeom prst="rect">
            <a:avLst/>
          </a:prstGeom>
          <a:noFill/>
        </p:spPr>
        <p:txBody>
          <a:bodyPr wrap="square" rtlCol="0">
            <a:spAutoFit/>
          </a:bodyPr>
          <a:lstStyle/>
          <a:p>
            <a:pPr marL="228600" indent="-228600"/>
            <a:r>
              <a:rPr lang="en-US" sz="1100" dirty="0">
                <a:solidFill>
                  <a:srgbClr val="C00000"/>
                </a:solidFill>
                <a:latin typeface="Franklin Gothic Heavy" pitchFamily="34" charset="0"/>
              </a:rPr>
              <a:t> </a:t>
            </a:r>
            <a:r>
              <a:rPr lang="en-US" sz="1100" dirty="0" smtClean="0">
                <a:solidFill>
                  <a:srgbClr val="FF0000"/>
                </a:solidFill>
                <a:latin typeface="Franklin Gothic Heavy" pitchFamily="34" charset="0"/>
              </a:rPr>
              <a:t>5              </a:t>
            </a:r>
            <a:r>
              <a:rPr lang="en-US" sz="1100" dirty="0" smtClean="0">
                <a:solidFill>
                  <a:srgbClr val="FF0000"/>
                </a:solidFill>
                <a:latin typeface="Franklin Gothic Heavy" pitchFamily="34" charset="0"/>
              </a:rPr>
              <a:t>Robinson                  </a:t>
            </a:r>
            <a:r>
              <a:rPr lang="en-US" sz="1100" dirty="0" smtClean="0">
                <a:latin typeface="Franklin Gothic Heavy" pitchFamily="34" charset="0"/>
              </a:rPr>
              <a:t>5</a:t>
            </a:r>
            <a:r>
              <a:rPr lang="en-US" sz="1100" dirty="0" smtClean="0">
                <a:solidFill>
                  <a:srgbClr val="FF0000"/>
                </a:solidFill>
                <a:latin typeface="Franklin Gothic Heavy" pitchFamily="34" charset="0"/>
              </a:rPr>
              <a:t>                 </a:t>
            </a:r>
            <a:endParaRPr lang="en-US" sz="1100" dirty="0" smtClean="0">
              <a:solidFill>
                <a:srgbClr val="FF0000"/>
              </a:solidFill>
              <a:latin typeface="Franklin Gothic Heavy" pitchFamily="34" charset="0"/>
            </a:endParaRPr>
          </a:p>
        </p:txBody>
      </p:sp>
      <p:sp>
        <p:nvSpPr>
          <p:cNvPr id="11" name="TextBox 10"/>
          <p:cNvSpPr txBox="1"/>
          <p:nvPr/>
        </p:nvSpPr>
        <p:spPr>
          <a:xfrm>
            <a:off x="685800" y="2514600"/>
            <a:ext cx="2209800" cy="261610"/>
          </a:xfrm>
          <a:prstGeom prst="rect">
            <a:avLst/>
          </a:prstGeom>
          <a:noFill/>
        </p:spPr>
        <p:txBody>
          <a:bodyPr wrap="square" rtlCol="0">
            <a:spAutoFit/>
          </a:bodyPr>
          <a:lstStyle/>
          <a:p>
            <a:pPr marL="228600" indent="-228600"/>
            <a:r>
              <a:rPr lang="en-US" sz="1100" dirty="0" smtClean="0">
                <a:solidFill>
                  <a:srgbClr val="C00000"/>
                </a:solidFill>
                <a:latin typeface="Franklin Gothic Heavy" pitchFamily="34" charset="0"/>
              </a:rPr>
              <a:t> </a:t>
            </a:r>
            <a:r>
              <a:rPr lang="en-US" sz="1100" dirty="0" smtClean="0">
                <a:solidFill>
                  <a:srgbClr val="C00000"/>
                </a:solidFill>
                <a:latin typeface="Franklin Gothic Heavy" pitchFamily="34" charset="0"/>
              </a:rPr>
              <a:t> </a:t>
            </a:r>
            <a:r>
              <a:rPr lang="en-US" sz="1100" dirty="0" smtClean="0">
                <a:solidFill>
                  <a:srgbClr val="FF0000"/>
                </a:solidFill>
                <a:latin typeface="Franklin Gothic Heavy" pitchFamily="34" charset="0"/>
              </a:rPr>
              <a:t>1</a:t>
            </a:r>
            <a:r>
              <a:rPr lang="en-US" sz="1100" dirty="0" smtClean="0">
                <a:solidFill>
                  <a:srgbClr val="FF0000"/>
                </a:solidFill>
                <a:latin typeface="Franklin Gothic Heavy" pitchFamily="34" charset="0"/>
              </a:rPr>
              <a:t>       Hickey                            </a:t>
            </a:r>
            <a:r>
              <a:rPr lang="en-US" sz="1100" dirty="0" smtClean="0">
                <a:solidFill>
                  <a:schemeClr val="tx1">
                    <a:lumMod val="95000"/>
                    <a:lumOff val="5000"/>
                  </a:schemeClr>
                </a:solidFill>
                <a:latin typeface="Franklin Gothic Heavy" pitchFamily="34" charset="0"/>
              </a:rPr>
              <a:t>4 </a:t>
            </a:r>
            <a:r>
              <a:rPr lang="en-US" sz="1100" dirty="0" smtClean="0">
                <a:solidFill>
                  <a:srgbClr val="C00000"/>
                </a:solidFill>
                <a:latin typeface="Franklin Gothic Heavy" pitchFamily="34" charset="0"/>
              </a:rPr>
              <a:t>                    </a:t>
            </a:r>
            <a:endParaRPr lang="en-US" sz="1100" dirty="0" smtClean="0">
              <a:solidFill>
                <a:srgbClr val="C00000"/>
              </a:solidFill>
              <a:latin typeface="Franklin Gothic Heavy" pitchFamily="34" charset="0"/>
            </a:endParaRPr>
          </a:p>
        </p:txBody>
      </p:sp>
      <p:sp>
        <p:nvSpPr>
          <p:cNvPr id="15" name="TextBox 14"/>
          <p:cNvSpPr txBox="1"/>
          <p:nvPr/>
        </p:nvSpPr>
        <p:spPr>
          <a:xfrm>
            <a:off x="685800" y="2819400"/>
            <a:ext cx="2209800" cy="261610"/>
          </a:xfrm>
          <a:prstGeom prst="rect">
            <a:avLst/>
          </a:prstGeom>
          <a:noFill/>
        </p:spPr>
        <p:txBody>
          <a:bodyPr wrap="square" rtlCol="0">
            <a:spAutoFit/>
          </a:bodyPr>
          <a:lstStyle/>
          <a:p>
            <a:pPr marL="228600" indent="-228600"/>
            <a:r>
              <a:rPr lang="en-US" sz="1100" dirty="0" smtClean="0">
                <a:solidFill>
                  <a:srgbClr val="C00000"/>
                </a:solidFill>
                <a:latin typeface="Franklin Gothic Heavy" pitchFamily="34" charset="0"/>
              </a:rPr>
              <a:t> </a:t>
            </a:r>
            <a:r>
              <a:rPr lang="en-US" sz="1100" dirty="0" smtClean="0">
                <a:solidFill>
                  <a:srgbClr val="FF0000"/>
                </a:solidFill>
                <a:latin typeface="Franklin Gothic Heavy" pitchFamily="34" charset="0"/>
              </a:rPr>
              <a:t>16</a:t>
            </a:r>
            <a:r>
              <a:rPr lang="en-US" sz="1100" dirty="0" smtClean="0">
                <a:solidFill>
                  <a:srgbClr val="FF0000"/>
                </a:solidFill>
                <a:latin typeface="Franklin Gothic Heavy" pitchFamily="34" charset="0"/>
              </a:rPr>
              <a:t>       Powel                            </a:t>
            </a:r>
            <a:r>
              <a:rPr lang="en-US" sz="1100" dirty="0" smtClean="0">
                <a:solidFill>
                  <a:schemeClr val="tx1">
                    <a:lumMod val="95000"/>
                    <a:lumOff val="5000"/>
                  </a:schemeClr>
                </a:solidFill>
                <a:latin typeface="Franklin Gothic Heavy" pitchFamily="34" charset="0"/>
              </a:rPr>
              <a:t>3 </a:t>
            </a:r>
            <a:r>
              <a:rPr lang="en-US" sz="1100" dirty="0" smtClean="0">
                <a:solidFill>
                  <a:srgbClr val="C00000"/>
                </a:solidFill>
                <a:latin typeface="Franklin Gothic Heavy" pitchFamily="34" charset="0"/>
              </a:rPr>
              <a:t>                    </a:t>
            </a:r>
            <a:endParaRPr lang="en-US" sz="1100" dirty="0" smtClean="0">
              <a:solidFill>
                <a:srgbClr val="C00000"/>
              </a:solidFill>
              <a:latin typeface="Franklin Gothic Heavy" pitchFamily="34" charset="0"/>
            </a:endParaRPr>
          </a:p>
        </p:txBody>
      </p:sp>
      <p:sp>
        <p:nvSpPr>
          <p:cNvPr id="16" name="TextBox 15"/>
          <p:cNvSpPr txBox="1"/>
          <p:nvPr/>
        </p:nvSpPr>
        <p:spPr>
          <a:xfrm>
            <a:off x="685800" y="3200400"/>
            <a:ext cx="2209800" cy="261610"/>
          </a:xfrm>
          <a:prstGeom prst="rect">
            <a:avLst/>
          </a:prstGeom>
          <a:noFill/>
        </p:spPr>
        <p:txBody>
          <a:bodyPr wrap="square" rtlCol="0">
            <a:spAutoFit/>
          </a:bodyPr>
          <a:lstStyle/>
          <a:p>
            <a:pPr marL="228600" indent="-228600"/>
            <a:r>
              <a:rPr lang="en-US" sz="1100" dirty="0" smtClean="0">
                <a:solidFill>
                  <a:srgbClr val="C00000"/>
                </a:solidFill>
                <a:latin typeface="Franklin Gothic Heavy" pitchFamily="34" charset="0"/>
              </a:rPr>
              <a:t> </a:t>
            </a:r>
            <a:r>
              <a:rPr lang="en-US" sz="1100" dirty="0" smtClean="0">
                <a:solidFill>
                  <a:srgbClr val="FF0000"/>
                </a:solidFill>
                <a:latin typeface="Franklin Gothic Heavy" pitchFamily="34" charset="0"/>
              </a:rPr>
              <a:t>21</a:t>
            </a:r>
            <a:r>
              <a:rPr lang="en-US" sz="1100" dirty="0" smtClean="0">
                <a:solidFill>
                  <a:srgbClr val="FF0000"/>
                </a:solidFill>
                <a:latin typeface="Franklin Gothic Heavy" pitchFamily="34" charset="0"/>
              </a:rPr>
              <a:t>       </a:t>
            </a:r>
            <a:r>
              <a:rPr lang="en-US" sz="1100" dirty="0" err="1" smtClean="0">
                <a:solidFill>
                  <a:srgbClr val="FF0000"/>
                </a:solidFill>
                <a:latin typeface="Franklin Gothic Heavy" pitchFamily="34" charset="0"/>
              </a:rPr>
              <a:t>Guinivan</a:t>
            </a:r>
            <a:r>
              <a:rPr lang="en-US" sz="1100" dirty="0" smtClean="0">
                <a:solidFill>
                  <a:srgbClr val="FF0000"/>
                </a:solidFill>
                <a:latin typeface="Franklin Gothic Heavy" pitchFamily="34" charset="0"/>
              </a:rPr>
              <a:t>                       </a:t>
            </a:r>
            <a:r>
              <a:rPr lang="en-US" sz="1100" dirty="0" smtClean="0">
                <a:solidFill>
                  <a:schemeClr val="tx1">
                    <a:lumMod val="95000"/>
                    <a:lumOff val="5000"/>
                  </a:schemeClr>
                </a:solidFill>
                <a:latin typeface="Franklin Gothic Heavy" pitchFamily="34" charset="0"/>
              </a:rPr>
              <a:t>2</a:t>
            </a:r>
            <a:r>
              <a:rPr lang="en-US" sz="1100" dirty="0" smtClean="0">
                <a:solidFill>
                  <a:schemeClr val="tx1">
                    <a:lumMod val="95000"/>
                    <a:lumOff val="5000"/>
                  </a:schemeClr>
                </a:solidFill>
                <a:latin typeface="Franklin Gothic Heavy" pitchFamily="34" charset="0"/>
              </a:rPr>
              <a:t> </a:t>
            </a:r>
            <a:r>
              <a:rPr lang="en-US" sz="1100" dirty="0" smtClean="0">
                <a:solidFill>
                  <a:srgbClr val="C00000"/>
                </a:solidFill>
                <a:latin typeface="Franklin Gothic Heavy" pitchFamily="34" charset="0"/>
              </a:rPr>
              <a:t>                    </a:t>
            </a:r>
            <a:endParaRPr lang="en-US" sz="1100" dirty="0" smtClean="0">
              <a:solidFill>
                <a:srgbClr val="C00000"/>
              </a:solidFill>
              <a:latin typeface="Franklin Gothic Heavy" pitchFamily="34" charset="0"/>
            </a:endParaRPr>
          </a:p>
        </p:txBody>
      </p:sp>
      <p:sp>
        <p:nvSpPr>
          <p:cNvPr id="17" name="TextBox 16"/>
          <p:cNvSpPr txBox="1"/>
          <p:nvPr/>
        </p:nvSpPr>
        <p:spPr>
          <a:xfrm>
            <a:off x="685800" y="3429000"/>
            <a:ext cx="2209800" cy="261610"/>
          </a:xfrm>
          <a:prstGeom prst="rect">
            <a:avLst/>
          </a:prstGeom>
          <a:noFill/>
        </p:spPr>
        <p:txBody>
          <a:bodyPr wrap="square" rtlCol="0">
            <a:spAutoFit/>
          </a:bodyPr>
          <a:lstStyle/>
          <a:p>
            <a:pPr marL="228600" indent="-228600"/>
            <a:r>
              <a:rPr lang="en-US" sz="1100" dirty="0" smtClean="0">
                <a:solidFill>
                  <a:srgbClr val="C00000"/>
                </a:solidFill>
                <a:latin typeface="Franklin Gothic Heavy" pitchFamily="34" charset="0"/>
              </a:rPr>
              <a:t> </a:t>
            </a:r>
            <a:r>
              <a:rPr lang="en-US" sz="1100" dirty="0" smtClean="0">
                <a:solidFill>
                  <a:srgbClr val="C00000"/>
                </a:solidFill>
                <a:latin typeface="Franklin Gothic Heavy" pitchFamily="34" charset="0"/>
              </a:rPr>
              <a:t> </a:t>
            </a:r>
            <a:r>
              <a:rPr lang="en-US" sz="1100" dirty="0" smtClean="0">
                <a:solidFill>
                  <a:srgbClr val="FF0000"/>
                </a:solidFill>
                <a:latin typeface="Franklin Gothic Heavy" pitchFamily="34" charset="0"/>
              </a:rPr>
              <a:t>4</a:t>
            </a:r>
            <a:r>
              <a:rPr lang="en-US" sz="1100" dirty="0" smtClean="0">
                <a:solidFill>
                  <a:srgbClr val="FF0000"/>
                </a:solidFill>
                <a:latin typeface="Franklin Gothic Heavy" pitchFamily="34" charset="0"/>
              </a:rPr>
              <a:t>       Green                              </a:t>
            </a:r>
            <a:r>
              <a:rPr lang="en-US" sz="1100" dirty="0" smtClean="0">
                <a:solidFill>
                  <a:schemeClr val="tx1">
                    <a:lumMod val="95000"/>
                    <a:lumOff val="5000"/>
                  </a:schemeClr>
                </a:solidFill>
                <a:latin typeface="Franklin Gothic Heavy" pitchFamily="34" charset="0"/>
              </a:rPr>
              <a:t>9 </a:t>
            </a:r>
            <a:r>
              <a:rPr lang="en-US" sz="1100" dirty="0" smtClean="0">
                <a:solidFill>
                  <a:srgbClr val="C00000"/>
                </a:solidFill>
                <a:latin typeface="Franklin Gothic Heavy" pitchFamily="34" charset="0"/>
              </a:rPr>
              <a:t>                    </a:t>
            </a:r>
            <a:endParaRPr lang="en-US" sz="1100" dirty="0" smtClean="0">
              <a:solidFill>
                <a:srgbClr val="C00000"/>
              </a:solidFill>
              <a:latin typeface="Franklin Gothic Heavy" pitchFamily="34" charset="0"/>
            </a:endParaRPr>
          </a:p>
        </p:txBody>
      </p:sp>
      <p:sp>
        <p:nvSpPr>
          <p:cNvPr id="18" name="TextBox 17"/>
          <p:cNvSpPr txBox="1"/>
          <p:nvPr/>
        </p:nvSpPr>
        <p:spPr>
          <a:xfrm>
            <a:off x="685800" y="4343400"/>
            <a:ext cx="2133600" cy="261610"/>
          </a:xfrm>
          <a:prstGeom prst="rect">
            <a:avLst/>
          </a:prstGeom>
          <a:noFill/>
        </p:spPr>
        <p:txBody>
          <a:bodyPr wrap="square" rtlCol="0">
            <a:spAutoFit/>
          </a:bodyPr>
          <a:lstStyle/>
          <a:p>
            <a:pPr marL="228600" indent="-228600"/>
            <a:r>
              <a:rPr lang="en-US" sz="1100" dirty="0">
                <a:solidFill>
                  <a:srgbClr val="C00000"/>
                </a:solidFill>
                <a:latin typeface="Franklin Gothic Heavy" pitchFamily="34" charset="0"/>
              </a:rPr>
              <a:t> </a:t>
            </a:r>
            <a:r>
              <a:rPr lang="en-US" sz="1100" dirty="0" smtClean="0">
                <a:solidFill>
                  <a:srgbClr val="FF0000"/>
                </a:solidFill>
                <a:latin typeface="Franklin Gothic Heavy" pitchFamily="34" charset="0"/>
              </a:rPr>
              <a:t>8              Novak                  </a:t>
            </a:r>
            <a:endParaRPr lang="en-US" sz="1100" dirty="0" smtClean="0">
              <a:solidFill>
                <a:srgbClr val="FF0000"/>
              </a:solidFill>
              <a:latin typeface="Franklin Gothic Heavy" pitchFamily="34" charset="0"/>
            </a:endParaRPr>
          </a:p>
        </p:txBody>
      </p:sp>
      <p:sp>
        <p:nvSpPr>
          <p:cNvPr id="19" name="TextBox 18"/>
          <p:cNvSpPr txBox="1"/>
          <p:nvPr/>
        </p:nvSpPr>
        <p:spPr>
          <a:xfrm>
            <a:off x="685800" y="4495800"/>
            <a:ext cx="2209800" cy="600164"/>
          </a:xfrm>
          <a:prstGeom prst="rect">
            <a:avLst/>
          </a:prstGeom>
          <a:noFill/>
        </p:spPr>
        <p:txBody>
          <a:bodyPr wrap="square" rtlCol="0">
            <a:spAutoFit/>
          </a:bodyPr>
          <a:lstStyle/>
          <a:p>
            <a:pPr marL="228600" indent="-228600">
              <a:buAutoNum type="arabicPlain" startAt="44"/>
            </a:pPr>
            <a:r>
              <a:rPr lang="en-US" sz="1100" dirty="0" smtClean="0">
                <a:solidFill>
                  <a:srgbClr val="FF0000"/>
                </a:solidFill>
                <a:latin typeface="Franklin Gothic Heavy" pitchFamily="34" charset="0"/>
              </a:rPr>
              <a:t>Laird</a:t>
            </a:r>
          </a:p>
          <a:p>
            <a:pPr marL="228600" indent="-228600">
              <a:buAutoNum type="arabicPlain" startAt="44"/>
            </a:pPr>
            <a:r>
              <a:rPr lang="en-US" sz="1100" dirty="0" smtClean="0">
                <a:solidFill>
                  <a:srgbClr val="FF0000"/>
                </a:solidFill>
                <a:latin typeface="Franklin Gothic Heavy" pitchFamily="34" charset="0"/>
              </a:rPr>
              <a:t>Pierce</a:t>
            </a:r>
          </a:p>
          <a:p>
            <a:pPr marL="228600" indent="-228600">
              <a:buAutoNum type="arabicPlain" startAt="44"/>
            </a:pPr>
            <a:r>
              <a:rPr lang="en-US" sz="1100" dirty="0" err="1" smtClean="0">
                <a:solidFill>
                  <a:srgbClr val="FF0000"/>
                </a:solidFill>
                <a:latin typeface="Franklin Gothic Heavy" pitchFamily="34" charset="0"/>
              </a:rPr>
              <a:t>Blaha</a:t>
            </a:r>
            <a:r>
              <a:rPr lang="en-US" sz="1100" dirty="0" smtClean="0">
                <a:solidFill>
                  <a:srgbClr val="FF0000"/>
                </a:solidFill>
                <a:latin typeface="Franklin Gothic Heavy" pitchFamily="34" charset="0"/>
              </a:rPr>
              <a:t>                 </a:t>
            </a:r>
            <a:endParaRPr lang="en-US" sz="1100" dirty="0" smtClean="0">
              <a:solidFill>
                <a:srgbClr val="FF0000"/>
              </a:solidFill>
              <a:latin typeface="Franklin Gothic Heavy"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nchor="b"/>
          <a:lstStyle/>
          <a:p>
            <a:pPr eaLnBrk="1" hangingPunct="1"/>
            <a:r>
              <a:rPr lang="en-US" smtClean="0"/>
              <a:t>Rule 1-3-2e</a:t>
            </a:r>
            <a:br>
              <a:rPr lang="en-US" smtClean="0"/>
            </a:br>
            <a:r>
              <a:rPr lang="en-US" smtClean="0"/>
              <a:t>Baseball Bat Rule</a:t>
            </a:r>
          </a:p>
        </p:txBody>
      </p:sp>
      <p:sp>
        <p:nvSpPr>
          <p:cNvPr id="25603" name="Content Placeholder 2"/>
          <p:cNvSpPr>
            <a:spLocks noGrp="1"/>
          </p:cNvSpPr>
          <p:nvPr>
            <p:ph idx="4294967295"/>
          </p:nvPr>
        </p:nvSpPr>
        <p:spPr/>
        <p:txBody>
          <a:bodyPr/>
          <a:lstStyle/>
          <a:p>
            <a:pPr marL="284163" indent="-284163" eaLnBrk="1" hangingPunct="1"/>
            <a:r>
              <a:rPr lang="en-US" smtClean="0"/>
              <a:t>#3 Aluminum and composite bats shall be labeled tamper evident with a silkscreen or other permanent certification mark, which shall be rectangular, a minimum of a ½” on each side of the barrel of the bat in any contrasting color.</a:t>
            </a:r>
          </a:p>
          <a:p>
            <a:pPr marL="284163" indent="-284163" eaLnBrk="1" hangingPunct="1"/>
            <a:endParaRPr lang="en-US" smtClean="0"/>
          </a:p>
        </p:txBody>
      </p:sp>
      <p:sp>
        <p:nvSpPr>
          <p:cNvPr id="4" name="Slide Number Placeholder 3"/>
          <p:cNvSpPr>
            <a:spLocks noGrp="1"/>
          </p:cNvSpPr>
          <p:nvPr>
            <p:ph type="sldNum" sz="quarter" idx="12"/>
          </p:nvPr>
        </p:nvSpPr>
        <p:spPr/>
        <p:txBody>
          <a:bodyPr/>
          <a:lstStyle/>
          <a:p>
            <a:pPr>
              <a:defRPr/>
            </a:pPr>
            <a:fld id="{E73E7711-6AF1-4F07-BEA8-2C7E5C968EDC}"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78D749"/>
                </a:solidFill>
              </a:rPr>
              <a:t>Baseball Training Presentation            created by John Hickey</a:t>
            </a:r>
            <a:endParaRPr lang="en-US" dirty="0">
              <a:solidFill>
                <a:srgbClr val="78D74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41</a:t>
            </a:fld>
            <a:endParaRPr lang="en-US"/>
          </a:p>
        </p:txBody>
      </p:sp>
      <p:sp>
        <p:nvSpPr>
          <p:cNvPr id="6" name="TextBox 5"/>
          <p:cNvSpPr txBox="1"/>
          <p:nvPr/>
        </p:nvSpPr>
        <p:spPr>
          <a:xfrm>
            <a:off x="0" y="5211395"/>
            <a:ext cx="9144000" cy="830997"/>
          </a:xfrm>
          <a:prstGeom prst="rect">
            <a:avLst/>
          </a:prstGeom>
          <a:noFill/>
        </p:spPr>
        <p:txBody>
          <a:bodyPr wrap="square" rtlCol="0">
            <a:spAutoFit/>
          </a:bodyPr>
          <a:lstStyle/>
          <a:p>
            <a:pPr algn="ctr"/>
            <a:r>
              <a:rPr lang="en-US" sz="4800" b="1" dirty="0" smtClean="0">
                <a:latin typeface="Bell MT" pitchFamily="18" charset="0"/>
              </a:rPr>
              <a:t>GLOVES &amp; MITTS</a:t>
            </a:r>
            <a:endParaRPr lang="en-US" sz="4800" b="1" dirty="0">
              <a:latin typeface="Bell MT" pitchFamily="18" charset="0"/>
            </a:endParaRPr>
          </a:p>
        </p:txBody>
      </p:sp>
      <p:pic>
        <p:nvPicPr>
          <p:cNvPr id="152579" name="Picture 3"/>
          <p:cNvPicPr>
            <a:picLocks noChangeAspect="1" noChangeArrowheads="1"/>
          </p:cNvPicPr>
          <p:nvPr/>
        </p:nvPicPr>
        <p:blipFill>
          <a:blip r:embed="rId3" cstate="print"/>
          <a:srcRect/>
          <a:stretch>
            <a:fillRect/>
          </a:stretch>
        </p:blipFill>
        <p:spPr bwMode="auto">
          <a:xfrm>
            <a:off x="0" y="-609600"/>
            <a:ext cx="9144000" cy="5740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42</a:t>
            </a:fld>
            <a:endParaRPr lang="en-US"/>
          </a:p>
        </p:txBody>
      </p:sp>
      <p:sp>
        <p:nvSpPr>
          <p:cNvPr id="6" name="TextBox 5"/>
          <p:cNvSpPr txBox="1"/>
          <p:nvPr/>
        </p:nvSpPr>
        <p:spPr>
          <a:xfrm>
            <a:off x="152400" y="5211395"/>
            <a:ext cx="8991600" cy="830997"/>
          </a:xfrm>
          <a:prstGeom prst="rect">
            <a:avLst/>
          </a:prstGeom>
          <a:noFill/>
        </p:spPr>
        <p:txBody>
          <a:bodyPr wrap="square" rtlCol="0">
            <a:spAutoFit/>
          </a:bodyPr>
          <a:lstStyle/>
          <a:p>
            <a:r>
              <a:rPr lang="en-US" sz="1800" b="1" dirty="0" smtClean="0">
                <a:latin typeface="Arial Black" pitchFamily="34" charset="0"/>
              </a:rPr>
              <a:t>1.3.6 </a:t>
            </a:r>
            <a:r>
              <a:rPr lang="en-US" sz="2400" b="1" dirty="0" smtClean="0">
                <a:latin typeface="Bell MT" pitchFamily="18" charset="0"/>
              </a:rPr>
              <a:t>Gloves/ Mitts Made of leather shall be worn by all fielders and not be altered create an adhesive, sticky and/or tacky surface.  </a:t>
            </a:r>
            <a:endParaRPr lang="en-US" sz="2400" b="1" dirty="0">
              <a:latin typeface="Bell MT" pitchFamily="18" charset="0"/>
            </a:endParaRPr>
          </a:p>
        </p:txBody>
      </p:sp>
      <p:pic>
        <p:nvPicPr>
          <p:cNvPr id="152579" name="Picture 3"/>
          <p:cNvPicPr>
            <a:picLocks noChangeAspect="1" noChangeArrowheads="1"/>
          </p:cNvPicPr>
          <p:nvPr/>
        </p:nvPicPr>
        <p:blipFill>
          <a:blip r:embed="rId3" cstate="print"/>
          <a:srcRect/>
          <a:stretch>
            <a:fillRect/>
          </a:stretch>
        </p:blipFill>
        <p:spPr bwMode="auto">
          <a:xfrm>
            <a:off x="0" y="-609600"/>
            <a:ext cx="9144000" cy="5740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43</a:t>
            </a:fld>
            <a:endParaRPr lang="en-US"/>
          </a:p>
        </p:txBody>
      </p:sp>
      <p:sp>
        <p:nvSpPr>
          <p:cNvPr id="6" name="TextBox 5"/>
          <p:cNvSpPr txBox="1"/>
          <p:nvPr/>
        </p:nvSpPr>
        <p:spPr>
          <a:xfrm>
            <a:off x="152400" y="4419600"/>
            <a:ext cx="8991600" cy="2677656"/>
          </a:xfrm>
          <a:prstGeom prst="rect">
            <a:avLst/>
          </a:prstGeom>
          <a:noFill/>
        </p:spPr>
        <p:txBody>
          <a:bodyPr wrap="square" rtlCol="0">
            <a:spAutoFit/>
          </a:bodyPr>
          <a:lstStyle/>
          <a:p>
            <a:r>
              <a:rPr lang="en-US" sz="1800" b="1" dirty="0" smtClean="0">
                <a:latin typeface="Arial Black" pitchFamily="34" charset="0"/>
              </a:rPr>
              <a:t>1.3.6 </a:t>
            </a:r>
            <a:r>
              <a:rPr lang="en-US" sz="2400" b="1" dirty="0" smtClean="0">
                <a:latin typeface="Bell MT" pitchFamily="18" charset="0"/>
              </a:rPr>
              <a:t>Gloves/ Mitts Made of leather shall be worn by all fielders and not be altered create an adhesive, sticky and/or tacky surface.</a:t>
            </a:r>
          </a:p>
          <a:p>
            <a:endParaRPr lang="en-US" sz="2400" b="1" dirty="0" smtClean="0">
              <a:latin typeface="Bell MT" pitchFamily="18" charset="0"/>
            </a:endParaRPr>
          </a:p>
          <a:p>
            <a:r>
              <a:rPr lang="en-US" sz="2400" b="1" dirty="0" smtClean="0">
                <a:latin typeface="Bell MT" pitchFamily="18" charset="0"/>
              </a:rPr>
              <a:t>Multi-colored gloves are allowed, except the pitcher’s may not include either white or gray. </a:t>
            </a:r>
          </a:p>
          <a:p>
            <a:endParaRPr lang="en-US" sz="2400" b="1" dirty="0" smtClean="0">
              <a:latin typeface="Bell MT" pitchFamily="18" charset="0"/>
            </a:endParaRPr>
          </a:p>
          <a:p>
            <a:r>
              <a:rPr lang="en-US" sz="2400" b="1" dirty="0" smtClean="0">
                <a:latin typeface="Bell MT" pitchFamily="18" charset="0"/>
              </a:rPr>
              <a:t>  </a:t>
            </a:r>
            <a:endParaRPr lang="en-US" sz="2400" b="1" dirty="0">
              <a:latin typeface="Bell MT" pitchFamily="18" charset="0"/>
            </a:endParaRPr>
          </a:p>
        </p:txBody>
      </p:sp>
      <p:pic>
        <p:nvPicPr>
          <p:cNvPr id="152579" name="Picture 3"/>
          <p:cNvPicPr>
            <a:picLocks noChangeAspect="1" noChangeArrowheads="1"/>
          </p:cNvPicPr>
          <p:nvPr/>
        </p:nvPicPr>
        <p:blipFill>
          <a:blip r:embed="rId3" cstate="print"/>
          <a:srcRect/>
          <a:stretch>
            <a:fillRect/>
          </a:stretch>
        </p:blipFill>
        <p:spPr bwMode="auto">
          <a:xfrm>
            <a:off x="0" y="-1447800"/>
            <a:ext cx="9144000" cy="5740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44</a:t>
            </a:fld>
            <a:endParaRPr lang="en-US"/>
          </a:p>
        </p:txBody>
      </p:sp>
      <p:sp>
        <p:nvSpPr>
          <p:cNvPr id="6" name="TextBox 5"/>
          <p:cNvSpPr txBox="1"/>
          <p:nvPr/>
        </p:nvSpPr>
        <p:spPr>
          <a:xfrm>
            <a:off x="152400" y="3200400"/>
            <a:ext cx="8991600" cy="4154984"/>
          </a:xfrm>
          <a:prstGeom prst="rect">
            <a:avLst/>
          </a:prstGeom>
          <a:noFill/>
        </p:spPr>
        <p:txBody>
          <a:bodyPr wrap="square" rtlCol="0">
            <a:spAutoFit/>
          </a:bodyPr>
          <a:lstStyle/>
          <a:p>
            <a:r>
              <a:rPr lang="en-US" sz="1800" b="1" dirty="0" smtClean="0">
                <a:latin typeface="Arial Black" pitchFamily="34" charset="0"/>
              </a:rPr>
              <a:t>1.3.6 </a:t>
            </a:r>
            <a:r>
              <a:rPr lang="en-US" sz="2400" b="1" dirty="0" smtClean="0">
                <a:latin typeface="Bell MT" pitchFamily="18" charset="0"/>
              </a:rPr>
              <a:t>Gloves/ Mitts Made of leather shall be worn by all fielders and not be altered create an adhesive, sticky and/or tacky surface.</a:t>
            </a:r>
          </a:p>
          <a:p>
            <a:endParaRPr lang="en-US" sz="2400" b="1" dirty="0" smtClean="0">
              <a:latin typeface="Bell MT" pitchFamily="18" charset="0"/>
            </a:endParaRPr>
          </a:p>
          <a:p>
            <a:r>
              <a:rPr lang="en-US" sz="2400" b="1" dirty="0" smtClean="0">
                <a:latin typeface="Bell MT" pitchFamily="18" charset="0"/>
              </a:rPr>
              <a:t>Multi-colored gloves are allowed, except the pitcher’s may not include either white or gray.</a:t>
            </a:r>
          </a:p>
          <a:p>
            <a:endParaRPr lang="en-US" sz="2400" b="1" dirty="0" smtClean="0">
              <a:latin typeface="Bell MT" pitchFamily="18" charset="0"/>
            </a:endParaRPr>
          </a:p>
          <a:p>
            <a:r>
              <a:rPr lang="en-US" sz="2400" b="1" i="1" dirty="0" smtClean="0">
                <a:latin typeface="Bell MT" pitchFamily="18" charset="0"/>
              </a:rPr>
              <a:t>Exception: Any glove ruled distracting by the U.I.C. will be disallowed for the pitcher.   </a:t>
            </a:r>
          </a:p>
          <a:p>
            <a:r>
              <a:rPr lang="en-US" sz="2400" b="1" dirty="0" smtClean="0">
                <a:latin typeface="Bell MT" pitchFamily="18" charset="0"/>
              </a:rPr>
              <a:t> </a:t>
            </a:r>
          </a:p>
          <a:p>
            <a:endParaRPr lang="en-US" sz="2400" b="1" dirty="0" smtClean="0">
              <a:latin typeface="Bell MT" pitchFamily="18" charset="0"/>
            </a:endParaRPr>
          </a:p>
          <a:p>
            <a:r>
              <a:rPr lang="en-US" sz="2400" b="1" dirty="0" smtClean="0">
                <a:latin typeface="Bell MT" pitchFamily="18" charset="0"/>
              </a:rPr>
              <a:t>  </a:t>
            </a:r>
            <a:endParaRPr lang="en-US" sz="2400" b="1" dirty="0">
              <a:latin typeface="Bell MT" pitchFamily="18" charset="0"/>
            </a:endParaRPr>
          </a:p>
        </p:txBody>
      </p:sp>
      <p:pic>
        <p:nvPicPr>
          <p:cNvPr id="152579" name="Picture 3"/>
          <p:cNvPicPr>
            <a:picLocks noChangeAspect="1" noChangeArrowheads="1"/>
          </p:cNvPicPr>
          <p:nvPr/>
        </p:nvPicPr>
        <p:blipFill>
          <a:blip r:embed="rId3" cstate="print"/>
          <a:srcRect/>
          <a:stretch>
            <a:fillRect/>
          </a:stretch>
        </p:blipFill>
        <p:spPr bwMode="auto">
          <a:xfrm>
            <a:off x="0" y="-2514600"/>
            <a:ext cx="9144000" cy="5740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45</a:t>
            </a:fld>
            <a:endParaRPr lang="en-US"/>
          </a:p>
        </p:txBody>
      </p:sp>
      <p:sp>
        <p:nvSpPr>
          <p:cNvPr id="6" name="TextBox 5"/>
          <p:cNvSpPr txBox="1"/>
          <p:nvPr/>
        </p:nvSpPr>
        <p:spPr>
          <a:xfrm>
            <a:off x="152400" y="2133600"/>
            <a:ext cx="8991600" cy="4154984"/>
          </a:xfrm>
          <a:prstGeom prst="rect">
            <a:avLst/>
          </a:prstGeom>
          <a:noFill/>
        </p:spPr>
        <p:txBody>
          <a:bodyPr wrap="square" rtlCol="0">
            <a:spAutoFit/>
          </a:bodyPr>
          <a:lstStyle/>
          <a:p>
            <a:r>
              <a:rPr lang="en-US" sz="1800" b="1" dirty="0" smtClean="0">
                <a:latin typeface="Arial Black" pitchFamily="34" charset="0"/>
              </a:rPr>
              <a:t>1.3.6 </a:t>
            </a:r>
            <a:r>
              <a:rPr lang="en-US" sz="2400" b="1" dirty="0" smtClean="0">
                <a:latin typeface="Bell MT" pitchFamily="18" charset="0"/>
              </a:rPr>
              <a:t>Gloves/ Mitts Made of leather shall be worn by all fielders and not be altered create an adhesive, sticky and/or tacky surface.</a:t>
            </a:r>
          </a:p>
          <a:p>
            <a:endParaRPr lang="en-US" sz="2400" b="1" dirty="0" smtClean="0">
              <a:latin typeface="Bell MT" pitchFamily="18" charset="0"/>
            </a:endParaRPr>
          </a:p>
          <a:p>
            <a:r>
              <a:rPr lang="en-US" sz="2400" b="1" dirty="0" smtClean="0">
                <a:latin typeface="Bell MT" pitchFamily="18" charset="0"/>
              </a:rPr>
              <a:t>Multi-colored gloves are allowed, except the pitcher’s may not include either white or gray.</a:t>
            </a:r>
          </a:p>
          <a:p>
            <a:endParaRPr lang="en-US" sz="2400" b="1" dirty="0" smtClean="0">
              <a:latin typeface="Bell MT" pitchFamily="18" charset="0"/>
            </a:endParaRPr>
          </a:p>
          <a:p>
            <a:r>
              <a:rPr lang="en-US" sz="2400" b="1" i="1" dirty="0" smtClean="0">
                <a:latin typeface="Bell MT" pitchFamily="18" charset="0"/>
              </a:rPr>
              <a:t>Exception: Any glove ruled distracting by the U.I.C. will be disallowed for the pitcher.   </a:t>
            </a:r>
          </a:p>
          <a:p>
            <a:r>
              <a:rPr lang="en-US" sz="2400" b="1" dirty="0" smtClean="0">
                <a:latin typeface="Bell MT" pitchFamily="18" charset="0"/>
              </a:rPr>
              <a:t> </a:t>
            </a:r>
          </a:p>
          <a:p>
            <a:r>
              <a:rPr lang="en-US" sz="2400" b="1" dirty="0" smtClean="0">
                <a:latin typeface="Bell MT" pitchFamily="18" charset="0"/>
              </a:rPr>
              <a:t>The Catcher’s Mitt may be any size.</a:t>
            </a:r>
          </a:p>
          <a:p>
            <a:r>
              <a:rPr lang="en-US" sz="2400" b="1" dirty="0" smtClean="0">
                <a:latin typeface="Bell MT" pitchFamily="18" charset="0"/>
              </a:rPr>
              <a:t>  </a:t>
            </a:r>
            <a:endParaRPr lang="en-US" sz="2400" b="1" dirty="0">
              <a:latin typeface="Bell MT" pitchFamily="18" charset="0"/>
            </a:endParaRPr>
          </a:p>
        </p:txBody>
      </p:sp>
      <p:pic>
        <p:nvPicPr>
          <p:cNvPr id="152579" name="Picture 3"/>
          <p:cNvPicPr>
            <a:picLocks noChangeAspect="1" noChangeArrowheads="1"/>
          </p:cNvPicPr>
          <p:nvPr/>
        </p:nvPicPr>
        <p:blipFill>
          <a:blip r:embed="rId3" cstate="print"/>
          <a:srcRect/>
          <a:stretch>
            <a:fillRect/>
          </a:stretch>
        </p:blipFill>
        <p:spPr bwMode="auto">
          <a:xfrm>
            <a:off x="0" y="-3581400"/>
            <a:ext cx="9144000" cy="5740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78D749"/>
                </a:solidFill>
              </a:rPr>
              <a:t>Baseball Training Presentation            created by John Hickey</a:t>
            </a:r>
            <a:endParaRPr lang="en-US" dirty="0">
              <a:solidFill>
                <a:srgbClr val="78D749"/>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46</a:t>
            </a:fld>
            <a:endParaRPr lang="en-US"/>
          </a:p>
        </p:txBody>
      </p:sp>
      <p:sp>
        <p:nvSpPr>
          <p:cNvPr id="6" name="TextBox 5"/>
          <p:cNvSpPr txBox="1"/>
          <p:nvPr/>
        </p:nvSpPr>
        <p:spPr>
          <a:xfrm>
            <a:off x="685800" y="4419600"/>
            <a:ext cx="7391400" cy="1384995"/>
          </a:xfrm>
          <a:prstGeom prst="rect">
            <a:avLst/>
          </a:prstGeom>
          <a:noFill/>
        </p:spPr>
        <p:txBody>
          <a:bodyPr wrap="square" rtlCol="0">
            <a:spAutoFit/>
          </a:bodyPr>
          <a:lstStyle/>
          <a:p>
            <a:pPr algn="ctr"/>
            <a:r>
              <a:rPr lang="en-US" sz="2800" b="1" dirty="0" smtClean="0">
                <a:latin typeface="Arial Black" pitchFamily="34" charset="0"/>
              </a:rPr>
              <a:t>1.3.6 </a:t>
            </a:r>
            <a:r>
              <a:rPr lang="en-US" sz="2800" b="1" dirty="0" smtClean="0">
                <a:latin typeface="Bell MT" pitchFamily="18" charset="0"/>
              </a:rPr>
              <a:t>Gloves </a:t>
            </a:r>
            <a:r>
              <a:rPr lang="en-US" sz="2800" b="1" dirty="0" smtClean="0">
                <a:solidFill>
                  <a:srgbClr val="FFFF00"/>
                </a:solidFill>
                <a:effectLst>
                  <a:outerShdw blurRad="38100" dist="38100" dir="2700000" algn="tl">
                    <a:srgbClr val="000000">
                      <a:alpha val="43137"/>
                    </a:srgbClr>
                  </a:outerShdw>
                </a:effectLst>
                <a:latin typeface="Bell MT" pitchFamily="18" charset="0"/>
              </a:rPr>
              <a:t>14” maximum height </a:t>
            </a:r>
          </a:p>
          <a:p>
            <a:pPr algn="ctr"/>
            <a:r>
              <a:rPr lang="en-US" sz="2800" b="1" dirty="0" smtClean="0">
                <a:latin typeface="Bell MT" pitchFamily="18" charset="0"/>
              </a:rPr>
              <a:t>measured from the bottom center of the heal </a:t>
            </a:r>
          </a:p>
          <a:p>
            <a:pPr algn="ctr"/>
            <a:r>
              <a:rPr lang="en-US" sz="2800" b="1" dirty="0" smtClean="0">
                <a:latin typeface="Bell MT" pitchFamily="18" charset="0"/>
              </a:rPr>
              <a:t>to the highest point at the top of the mitt.   </a:t>
            </a:r>
          </a:p>
        </p:txBody>
      </p:sp>
      <p:pic>
        <p:nvPicPr>
          <p:cNvPr id="7" name="Picture 4" descr="http://jamespaulgaard.files.wordpress.com/2010/06/baseball-glove.jpg"/>
          <p:cNvPicPr>
            <a:picLocks noChangeAspect="1" noChangeArrowheads="1"/>
          </p:cNvPicPr>
          <p:nvPr/>
        </p:nvPicPr>
        <p:blipFill>
          <a:blip r:embed="rId3" cstate="print"/>
          <a:srcRect/>
          <a:stretch>
            <a:fillRect/>
          </a:stretch>
        </p:blipFill>
        <p:spPr bwMode="auto">
          <a:xfrm>
            <a:off x="2209800" y="304800"/>
            <a:ext cx="3962400" cy="3962400"/>
          </a:xfrm>
          <a:prstGeom prst="rect">
            <a:avLst/>
          </a:prstGeom>
          <a:noFill/>
        </p:spPr>
      </p:pic>
      <p:cxnSp>
        <p:nvCxnSpPr>
          <p:cNvPr id="9" name="Straight Arrow Connector 8"/>
          <p:cNvCxnSpPr/>
          <p:nvPr/>
        </p:nvCxnSpPr>
        <p:spPr>
          <a:xfrm>
            <a:off x="4038600" y="457200"/>
            <a:ext cx="76200" cy="3200400"/>
          </a:xfrm>
          <a:prstGeom prst="straightConnector1">
            <a:avLst/>
          </a:prstGeom>
          <a:ln w="76200">
            <a:solidFill>
              <a:srgbClr val="FFFF00"/>
            </a:solidFill>
            <a:headEnd type="arrow"/>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47</a:t>
            </a:fld>
            <a:endParaRPr lang="en-US"/>
          </a:p>
        </p:txBody>
      </p:sp>
      <p:sp>
        <p:nvSpPr>
          <p:cNvPr id="6" name="TextBox 5"/>
          <p:cNvSpPr txBox="1"/>
          <p:nvPr/>
        </p:nvSpPr>
        <p:spPr>
          <a:xfrm>
            <a:off x="685800" y="4419600"/>
            <a:ext cx="7391400" cy="1815882"/>
          </a:xfrm>
          <a:prstGeom prst="rect">
            <a:avLst/>
          </a:prstGeom>
          <a:noFill/>
        </p:spPr>
        <p:txBody>
          <a:bodyPr wrap="square" rtlCol="0">
            <a:spAutoFit/>
          </a:bodyPr>
          <a:lstStyle/>
          <a:p>
            <a:pPr algn="ctr"/>
            <a:r>
              <a:rPr lang="en-US" sz="2800" b="1" dirty="0" smtClean="0">
                <a:latin typeface="Arial Black" pitchFamily="34" charset="0"/>
              </a:rPr>
              <a:t>1.3.6 </a:t>
            </a:r>
            <a:r>
              <a:rPr lang="en-US" sz="2800" b="1" dirty="0" smtClean="0">
                <a:latin typeface="Bell MT" pitchFamily="18" charset="0"/>
              </a:rPr>
              <a:t>Gloves </a:t>
            </a:r>
            <a:r>
              <a:rPr lang="en-US" sz="2800" b="1" dirty="0" smtClean="0">
                <a:solidFill>
                  <a:srgbClr val="FFFF00"/>
                </a:solidFill>
                <a:effectLst>
                  <a:outerShdw blurRad="38100" dist="38100" dir="2700000" algn="tl">
                    <a:srgbClr val="000000">
                      <a:alpha val="43137"/>
                    </a:srgbClr>
                  </a:outerShdw>
                </a:effectLst>
                <a:latin typeface="Bell MT" pitchFamily="18" charset="0"/>
              </a:rPr>
              <a:t>8” maximum width </a:t>
            </a:r>
          </a:p>
          <a:p>
            <a:pPr algn="ctr"/>
            <a:r>
              <a:rPr lang="en-US" sz="2800" b="1" dirty="0" smtClean="0">
                <a:latin typeface="Bell MT" pitchFamily="18" charset="0"/>
              </a:rPr>
              <a:t>measured </a:t>
            </a:r>
            <a:r>
              <a:rPr lang="en-US" sz="2000" b="1" dirty="0" smtClean="0">
                <a:latin typeface="Bell MT" pitchFamily="18" charset="0"/>
              </a:rPr>
              <a:t>(horizontal line) </a:t>
            </a:r>
            <a:r>
              <a:rPr lang="en-US" sz="2800" b="1" dirty="0" smtClean="0">
                <a:latin typeface="Bell MT" pitchFamily="18" charset="0"/>
              </a:rPr>
              <a:t>from the edge </a:t>
            </a:r>
          </a:p>
          <a:p>
            <a:pPr algn="ctr"/>
            <a:r>
              <a:rPr lang="en-US" sz="2800" b="1" dirty="0" smtClean="0">
                <a:latin typeface="Bell MT" pitchFamily="18" charset="0"/>
              </a:rPr>
              <a:t>of the index finger at the web </a:t>
            </a:r>
          </a:p>
          <a:p>
            <a:pPr algn="ctr"/>
            <a:r>
              <a:rPr lang="en-US" sz="2800" b="1" dirty="0" smtClean="0">
                <a:latin typeface="Bell MT" pitchFamily="18" charset="0"/>
              </a:rPr>
              <a:t>to the outside edge of the little finger.   </a:t>
            </a:r>
          </a:p>
        </p:txBody>
      </p:sp>
      <p:pic>
        <p:nvPicPr>
          <p:cNvPr id="7" name="Picture 4" descr="http://jamespaulgaard.files.wordpress.com/2010/06/baseball-glove.jpg"/>
          <p:cNvPicPr>
            <a:picLocks noChangeAspect="1" noChangeArrowheads="1"/>
          </p:cNvPicPr>
          <p:nvPr/>
        </p:nvPicPr>
        <p:blipFill>
          <a:blip r:embed="rId3" cstate="print"/>
          <a:srcRect/>
          <a:stretch>
            <a:fillRect/>
          </a:stretch>
        </p:blipFill>
        <p:spPr bwMode="auto">
          <a:xfrm>
            <a:off x="2209800" y="304800"/>
            <a:ext cx="3962400" cy="3962400"/>
          </a:xfrm>
          <a:prstGeom prst="rect">
            <a:avLst/>
          </a:prstGeom>
          <a:noFill/>
        </p:spPr>
      </p:pic>
      <p:cxnSp>
        <p:nvCxnSpPr>
          <p:cNvPr id="9" name="Straight Arrow Connector 8"/>
          <p:cNvCxnSpPr/>
          <p:nvPr/>
        </p:nvCxnSpPr>
        <p:spPr>
          <a:xfrm flipH="1" flipV="1">
            <a:off x="3733800" y="2209800"/>
            <a:ext cx="1828800" cy="381000"/>
          </a:xfrm>
          <a:prstGeom prst="straightConnector1">
            <a:avLst/>
          </a:prstGeom>
          <a:ln w="76200">
            <a:solidFill>
              <a:srgbClr val="FFFF00"/>
            </a:solidFill>
            <a:headEnd type="arrow"/>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48</a:t>
            </a:fld>
            <a:endParaRPr lang="en-US"/>
          </a:p>
        </p:txBody>
      </p:sp>
      <p:sp>
        <p:nvSpPr>
          <p:cNvPr id="6" name="TextBox 5"/>
          <p:cNvSpPr txBox="1"/>
          <p:nvPr/>
        </p:nvSpPr>
        <p:spPr>
          <a:xfrm>
            <a:off x="685800" y="4419600"/>
            <a:ext cx="7391400" cy="1384995"/>
          </a:xfrm>
          <a:prstGeom prst="rect">
            <a:avLst/>
          </a:prstGeom>
          <a:noFill/>
        </p:spPr>
        <p:txBody>
          <a:bodyPr wrap="square" rtlCol="0">
            <a:spAutoFit/>
          </a:bodyPr>
          <a:lstStyle/>
          <a:p>
            <a:pPr algn="ctr"/>
            <a:r>
              <a:rPr lang="en-US" sz="2800" b="1" dirty="0" smtClean="0">
                <a:latin typeface="Arial Black" pitchFamily="34" charset="0"/>
              </a:rPr>
              <a:t>1.3.6 </a:t>
            </a:r>
            <a:r>
              <a:rPr lang="en-US" sz="2800" b="1" dirty="0" smtClean="0">
                <a:latin typeface="Bell MT" pitchFamily="18" charset="0"/>
              </a:rPr>
              <a:t>Gloves Webbing </a:t>
            </a:r>
          </a:p>
          <a:p>
            <a:pPr algn="ctr"/>
            <a:r>
              <a:rPr lang="en-US" sz="2800" b="1" dirty="0" smtClean="0">
                <a:solidFill>
                  <a:srgbClr val="FFFF00"/>
                </a:solidFill>
                <a:effectLst>
                  <a:outerShdw blurRad="38100" dist="38100" dir="2700000" algn="tl">
                    <a:srgbClr val="000000">
                      <a:alpha val="43137"/>
                    </a:srgbClr>
                  </a:outerShdw>
                </a:effectLst>
                <a:latin typeface="Bell MT" pitchFamily="18" charset="0"/>
              </a:rPr>
              <a:t>maximum measure of 5¾” </a:t>
            </a:r>
          </a:p>
          <a:p>
            <a:pPr algn="ctr"/>
            <a:r>
              <a:rPr lang="en-US" sz="2800" b="1" dirty="0" smtClean="0">
                <a:latin typeface="Bell MT" pitchFamily="18" charset="0"/>
              </a:rPr>
              <a:t>across the top.   </a:t>
            </a:r>
          </a:p>
        </p:txBody>
      </p:sp>
      <p:pic>
        <p:nvPicPr>
          <p:cNvPr id="7" name="Picture 4" descr="http://jamespaulgaard.files.wordpress.com/2010/06/baseball-glove.jpg"/>
          <p:cNvPicPr>
            <a:picLocks noChangeAspect="1" noChangeArrowheads="1"/>
          </p:cNvPicPr>
          <p:nvPr/>
        </p:nvPicPr>
        <p:blipFill>
          <a:blip r:embed="rId3" cstate="print"/>
          <a:srcRect/>
          <a:stretch>
            <a:fillRect/>
          </a:stretch>
        </p:blipFill>
        <p:spPr bwMode="auto">
          <a:xfrm>
            <a:off x="2209800" y="304800"/>
            <a:ext cx="3962400" cy="3962400"/>
          </a:xfrm>
          <a:prstGeom prst="rect">
            <a:avLst/>
          </a:prstGeom>
          <a:noFill/>
        </p:spPr>
      </p:pic>
      <p:cxnSp>
        <p:nvCxnSpPr>
          <p:cNvPr id="9" name="Straight Arrow Connector 8"/>
          <p:cNvCxnSpPr/>
          <p:nvPr/>
        </p:nvCxnSpPr>
        <p:spPr>
          <a:xfrm flipH="1">
            <a:off x="2667000" y="533400"/>
            <a:ext cx="1219200" cy="76200"/>
          </a:xfrm>
          <a:prstGeom prst="straightConnector1">
            <a:avLst/>
          </a:prstGeom>
          <a:ln w="76200">
            <a:solidFill>
              <a:srgbClr val="FFFF00"/>
            </a:solidFill>
            <a:headEnd type="arrow"/>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49</a:t>
            </a:fld>
            <a:endParaRPr lang="en-US"/>
          </a:p>
        </p:txBody>
      </p:sp>
      <p:sp>
        <p:nvSpPr>
          <p:cNvPr id="6" name="TextBox 5"/>
          <p:cNvSpPr txBox="1"/>
          <p:nvPr/>
        </p:nvSpPr>
        <p:spPr>
          <a:xfrm>
            <a:off x="457200" y="3657600"/>
            <a:ext cx="8229600" cy="2492990"/>
          </a:xfrm>
          <a:prstGeom prst="rect">
            <a:avLst/>
          </a:prstGeom>
          <a:noFill/>
        </p:spPr>
        <p:txBody>
          <a:bodyPr wrap="square" rtlCol="0">
            <a:spAutoFit/>
          </a:bodyPr>
          <a:lstStyle/>
          <a:p>
            <a:pPr algn="ctr"/>
            <a:r>
              <a:rPr lang="en-US" sz="2800" b="1" dirty="0" smtClean="0">
                <a:latin typeface="Arial Black" pitchFamily="34" charset="0"/>
              </a:rPr>
              <a:t>1.3.7 </a:t>
            </a:r>
            <a:r>
              <a:rPr lang="en-US" sz="2800" b="1" dirty="0" smtClean="0">
                <a:latin typeface="Bell MT" pitchFamily="18" charset="0"/>
              </a:rPr>
              <a:t>Loose Equipment</a:t>
            </a:r>
          </a:p>
          <a:p>
            <a:pPr algn="ctr"/>
            <a:r>
              <a:rPr lang="en-US" sz="2800" b="1" dirty="0" smtClean="0">
                <a:latin typeface="Bell MT" pitchFamily="18" charset="0"/>
              </a:rPr>
              <a:t>Gloves, bats, helmets, catcher’s gear that interferes with play may not be on the field.</a:t>
            </a:r>
          </a:p>
          <a:p>
            <a:r>
              <a:rPr lang="en-US" sz="2400" b="1" i="1" dirty="0" smtClean="0">
                <a:latin typeface="Bell MT" pitchFamily="18" charset="0"/>
              </a:rPr>
              <a:t>PENALTY:  The Umpire may call outs, advance or return runners, based on circumstances of play. </a:t>
            </a:r>
          </a:p>
          <a:p>
            <a:r>
              <a:rPr lang="en-US" sz="1800" b="1" i="1" dirty="0" smtClean="0">
                <a:latin typeface="Bell MT" pitchFamily="18" charset="0"/>
              </a:rPr>
              <a:t>(Covered further in Rule 8 discussion.)</a:t>
            </a:r>
          </a:p>
        </p:txBody>
      </p:sp>
      <p:pic>
        <p:nvPicPr>
          <p:cNvPr id="154626" name="Picture 2" descr="http://us.123rf.com/400wm/400/400/jcyoung/jcyoung0607/jcyoung060700007/449920-baseball-equipment.jpg"/>
          <p:cNvPicPr>
            <a:picLocks noChangeAspect="1" noChangeArrowheads="1"/>
          </p:cNvPicPr>
          <p:nvPr/>
        </p:nvPicPr>
        <p:blipFill>
          <a:blip r:embed="rId3" cstate="print"/>
          <a:srcRect/>
          <a:stretch>
            <a:fillRect/>
          </a:stretch>
        </p:blipFill>
        <p:spPr bwMode="auto">
          <a:xfrm>
            <a:off x="1645292" y="0"/>
            <a:ext cx="5593708" cy="3733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71800" y="533400"/>
            <a:ext cx="6019800" cy="2616101"/>
          </a:xfrm>
          <a:prstGeom prst="rect">
            <a:avLst/>
          </a:prstGeom>
          <a:noFill/>
        </p:spPr>
        <p:txBody>
          <a:bodyPr wrap="square" rtlCol="0">
            <a:spAutoFit/>
          </a:bodyPr>
          <a:lstStyle/>
          <a:p>
            <a:pPr algn="ctr"/>
            <a:r>
              <a:rPr lang="en-US" sz="2800" b="1" dirty="0">
                <a:solidFill>
                  <a:srgbClr val="C00000"/>
                </a:solidFill>
              </a:rPr>
              <a:t>1.1.2    </a:t>
            </a:r>
            <a:endParaRPr lang="en-US" sz="2800" b="1" dirty="0" smtClean="0">
              <a:solidFill>
                <a:srgbClr val="C00000"/>
              </a:solidFill>
            </a:endParaRPr>
          </a:p>
          <a:p>
            <a:pPr>
              <a:buFont typeface="Arial" pitchFamily="34" charset="0"/>
              <a:buChar char="•"/>
            </a:pPr>
            <a:r>
              <a:rPr lang="en-US" sz="4000" b="1" dirty="0" smtClean="0">
                <a:solidFill>
                  <a:srgbClr val="C00000"/>
                </a:solidFill>
              </a:rPr>
              <a:t>Starter’s position </a:t>
            </a:r>
          </a:p>
          <a:p>
            <a:r>
              <a:rPr lang="en-US" sz="4000" b="1" dirty="0" smtClean="0">
                <a:solidFill>
                  <a:srgbClr val="C00000"/>
                </a:solidFill>
              </a:rPr>
              <a:t>shall also be listed.</a:t>
            </a:r>
          </a:p>
          <a:p>
            <a:endParaRPr lang="en-US" sz="2800" b="1" dirty="0">
              <a:solidFill>
                <a:srgbClr val="C00000"/>
              </a:solidFill>
            </a:endParaRPr>
          </a:p>
          <a:p>
            <a:endParaRPr lang="en-US" sz="2800" b="1" dirty="0">
              <a:solidFill>
                <a:srgbClr val="C00000"/>
              </a:solidFill>
            </a:endParaRPr>
          </a:p>
        </p:txBody>
      </p:sp>
      <p:sp>
        <p:nvSpPr>
          <p:cNvPr id="5" name="Footer Placeholder 4"/>
          <p:cNvSpPr>
            <a:spLocks noGrp="1"/>
          </p:cNvSpPr>
          <p:nvPr>
            <p:ph type="ftr" sz="quarter" idx="11"/>
          </p:nvPr>
        </p:nvSpPr>
        <p:spPr/>
        <p:txBody>
          <a:bodyPr/>
          <a:lstStyle/>
          <a:p>
            <a:r>
              <a:rPr lang="en-US" dirty="0" smtClean="0">
                <a:solidFill>
                  <a:srgbClr val="78D749"/>
                </a:solidFill>
              </a:rPr>
              <a:t>Baseball Training Presentation            created by John Hickey</a:t>
            </a:r>
            <a:endParaRPr lang="en-US" dirty="0">
              <a:solidFill>
                <a:srgbClr val="78D749"/>
              </a:solidFill>
            </a:endParaRPr>
          </a:p>
        </p:txBody>
      </p:sp>
      <p:sp>
        <p:nvSpPr>
          <p:cNvPr id="6" name="Slide Number Placeholder 5"/>
          <p:cNvSpPr>
            <a:spLocks noGrp="1"/>
          </p:cNvSpPr>
          <p:nvPr>
            <p:ph type="sldNum" sz="quarter" idx="12"/>
          </p:nvPr>
        </p:nvSpPr>
        <p:spPr/>
        <p:txBody>
          <a:bodyPr/>
          <a:lstStyle/>
          <a:p>
            <a:fld id="{9E69D0A2-FB7C-46F0-B726-A0788D180BD3}" type="slidenum">
              <a:rPr lang="en-US" smtClean="0"/>
              <a:pPr/>
              <a:t>5</a:t>
            </a:fld>
            <a:endParaRPr lang="en-US"/>
          </a:p>
        </p:txBody>
      </p:sp>
      <p:pic>
        <p:nvPicPr>
          <p:cNvPr id="78850" name="Picture 2"/>
          <p:cNvPicPr>
            <a:picLocks noChangeAspect="1" noChangeArrowheads="1"/>
          </p:cNvPicPr>
          <p:nvPr/>
        </p:nvPicPr>
        <p:blipFill>
          <a:blip r:embed="rId3" cstate="print"/>
          <a:srcRect/>
          <a:stretch>
            <a:fillRect/>
          </a:stretch>
        </p:blipFill>
        <p:spPr bwMode="auto">
          <a:xfrm>
            <a:off x="762000" y="304800"/>
            <a:ext cx="2057400" cy="6071488"/>
          </a:xfrm>
          <a:prstGeom prst="rect">
            <a:avLst/>
          </a:prstGeom>
          <a:noFill/>
          <a:ln w="9525">
            <a:noFill/>
            <a:miter lim="800000"/>
            <a:headEnd/>
            <a:tailEnd/>
          </a:ln>
        </p:spPr>
      </p:pic>
      <p:sp>
        <p:nvSpPr>
          <p:cNvPr id="8" name="TextBox 7"/>
          <p:cNvSpPr txBox="1"/>
          <p:nvPr/>
        </p:nvSpPr>
        <p:spPr>
          <a:xfrm>
            <a:off x="685800" y="1219201"/>
            <a:ext cx="2133600" cy="261610"/>
          </a:xfrm>
          <a:prstGeom prst="rect">
            <a:avLst/>
          </a:prstGeom>
          <a:noFill/>
        </p:spPr>
        <p:txBody>
          <a:bodyPr wrap="square" rtlCol="0">
            <a:spAutoFit/>
          </a:bodyPr>
          <a:lstStyle/>
          <a:p>
            <a:pPr marL="228600" indent="-228600">
              <a:buAutoNum type="arabicPlain" startAt="11"/>
            </a:pPr>
            <a:r>
              <a:rPr lang="en-US" sz="1100" dirty="0" smtClean="0">
                <a:solidFill>
                  <a:schemeClr val="tx1">
                    <a:lumMod val="95000"/>
                    <a:lumOff val="5000"/>
                  </a:schemeClr>
                </a:solidFill>
                <a:latin typeface="Franklin Gothic Heavy" pitchFamily="34" charset="0"/>
              </a:rPr>
              <a:t>    </a:t>
            </a:r>
            <a:r>
              <a:rPr lang="en-US" sz="1100" dirty="0" err="1" smtClean="0">
                <a:solidFill>
                  <a:schemeClr val="tx1">
                    <a:lumMod val="95000"/>
                    <a:lumOff val="5000"/>
                  </a:schemeClr>
                </a:solidFill>
                <a:latin typeface="Franklin Gothic Heavy" pitchFamily="34" charset="0"/>
              </a:rPr>
              <a:t>Aparicio</a:t>
            </a:r>
            <a:r>
              <a:rPr lang="en-US" sz="1100" dirty="0">
                <a:solidFill>
                  <a:schemeClr val="tx1">
                    <a:lumMod val="95000"/>
                    <a:lumOff val="5000"/>
                  </a:schemeClr>
                </a:solidFill>
                <a:latin typeface="Franklin Gothic Heavy" pitchFamily="34" charset="0"/>
              </a:rPr>
              <a:t> </a:t>
            </a:r>
            <a:r>
              <a:rPr lang="en-US" sz="1100" dirty="0" smtClean="0">
                <a:solidFill>
                  <a:schemeClr val="tx1">
                    <a:lumMod val="95000"/>
                    <a:lumOff val="5000"/>
                  </a:schemeClr>
                </a:solidFill>
                <a:latin typeface="Franklin Gothic Heavy" pitchFamily="34" charset="0"/>
              </a:rPr>
              <a:t>                          </a:t>
            </a:r>
            <a:r>
              <a:rPr lang="en-US" sz="1100" dirty="0" smtClean="0">
                <a:solidFill>
                  <a:srgbClr val="FF0000"/>
                </a:solidFill>
                <a:latin typeface="Franklin Gothic Heavy" pitchFamily="34" charset="0"/>
              </a:rPr>
              <a:t>6</a:t>
            </a:r>
          </a:p>
        </p:txBody>
      </p:sp>
      <p:sp>
        <p:nvSpPr>
          <p:cNvPr id="9" name="TextBox 8"/>
          <p:cNvSpPr txBox="1"/>
          <p:nvPr/>
        </p:nvSpPr>
        <p:spPr>
          <a:xfrm>
            <a:off x="762000" y="1524000"/>
            <a:ext cx="2133600" cy="261610"/>
          </a:xfrm>
          <a:prstGeom prst="rect">
            <a:avLst/>
          </a:prstGeom>
          <a:noFill/>
        </p:spPr>
        <p:txBody>
          <a:bodyPr wrap="square" rtlCol="0">
            <a:spAutoFit/>
          </a:bodyPr>
          <a:lstStyle/>
          <a:p>
            <a:pPr marL="228600" indent="-228600">
              <a:buAutoNum type="arabicPlain" startAt="6"/>
            </a:pPr>
            <a:r>
              <a:rPr lang="en-US" sz="1100" dirty="0" smtClean="0">
                <a:solidFill>
                  <a:schemeClr val="tx1">
                    <a:lumMod val="95000"/>
                    <a:lumOff val="5000"/>
                  </a:schemeClr>
                </a:solidFill>
                <a:latin typeface="Franklin Gothic Heavy" pitchFamily="34" charset="0"/>
              </a:rPr>
              <a:t>      Blair                              </a:t>
            </a:r>
            <a:r>
              <a:rPr lang="en-US" sz="1100" dirty="0" smtClean="0">
                <a:solidFill>
                  <a:srgbClr val="FF0000"/>
                </a:solidFill>
                <a:latin typeface="Franklin Gothic Heavy" pitchFamily="34" charset="0"/>
              </a:rPr>
              <a:t>8</a:t>
            </a:r>
          </a:p>
        </p:txBody>
      </p:sp>
      <p:sp>
        <p:nvSpPr>
          <p:cNvPr id="10" name="TextBox 9"/>
          <p:cNvSpPr txBox="1"/>
          <p:nvPr/>
        </p:nvSpPr>
        <p:spPr>
          <a:xfrm>
            <a:off x="685800" y="1828800"/>
            <a:ext cx="2209800" cy="261610"/>
          </a:xfrm>
          <a:prstGeom prst="rect">
            <a:avLst/>
          </a:prstGeom>
          <a:noFill/>
        </p:spPr>
        <p:txBody>
          <a:bodyPr wrap="square" rtlCol="0">
            <a:spAutoFit/>
          </a:bodyPr>
          <a:lstStyle/>
          <a:p>
            <a:pPr marL="228600" indent="-228600"/>
            <a:r>
              <a:rPr lang="en-US" sz="1100" dirty="0" smtClean="0">
                <a:solidFill>
                  <a:srgbClr val="C00000"/>
                </a:solidFill>
                <a:latin typeface="Franklin Gothic Heavy" pitchFamily="34" charset="0"/>
              </a:rPr>
              <a:t>  </a:t>
            </a:r>
            <a:r>
              <a:rPr lang="en-US" sz="1100" dirty="0" smtClean="0">
                <a:solidFill>
                  <a:schemeClr val="tx1">
                    <a:lumMod val="95000"/>
                    <a:lumOff val="5000"/>
                  </a:schemeClr>
                </a:solidFill>
                <a:latin typeface="Franklin Gothic Heavy" pitchFamily="34" charset="0"/>
              </a:rPr>
              <a:t>3        </a:t>
            </a:r>
            <a:r>
              <a:rPr lang="en-US" sz="1100" dirty="0" err="1" smtClean="0">
                <a:solidFill>
                  <a:schemeClr val="tx1">
                    <a:lumMod val="95000"/>
                    <a:lumOff val="5000"/>
                  </a:schemeClr>
                </a:solidFill>
                <a:latin typeface="Franklin Gothic Heavy" pitchFamily="34" charset="0"/>
              </a:rPr>
              <a:t>Blefary</a:t>
            </a:r>
            <a:r>
              <a:rPr lang="en-US" sz="1100" dirty="0" smtClean="0">
                <a:solidFill>
                  <a:schemeClr val="tx1">
                    <a:lumMod val="95000"/>
                    <a:lumOff val="5000"/>
                  </a:schemeClr>
                </a:solidFill>
                <a:latin typeface="Franklin Gothic Heavy" pitchFamily="34" charset="0"/>
              </a:rPr>
              <a:t>, Curt                 </a:t>
            </a:r>
            <a:r>
              <a:rPr lang="en-US" sz="1100" dirty="0" smtClean="0">
                <a:solidFill>
                  <a:srgbClr val="FF0000"/>
                </a:solidFill>
                <a:latin typeface="Franklin Gothic Heavy" pitchFamily="34" charset="0"/>
              </a:rPr>
              <a:t>7</a:t>
            </a:r>
          </a:p>
        </p:txBody>
      </p:sp>
      <p:sp>
        <p:nvSpPr>
          <p:cNvPr id="13" name="TextBox 12"/>
          <p:cNvSpPr txBox="1"/>
          <p:nvPr/>
        </p:nvSpPr>
        <p:spPr>
          <a:xfrm>
            <a:off x="685800" y="2133600"/>
            <a:ext cx="2209800" cy="261610"/>
          </a:xfrm>
          <a:prstGeom prst="rect">
            <a:avLst/>
          </a:prstGeom>
          <a:noFill/>
        </p:spPr>
        <p:txBody>
          <a:bodyPr wrap="square" rtlCol="0">
            <a:spAutoFit/>
          </a:bodyPr>
          <a:lstStyle/>
          <a:p>
            <a:pPr marL="228600" indent="-228600"/>
            <a:r>
              <a:rPr lang="en-US" sz="1100" dirty="0" smtClean="0">
                <a:solidFill>
                  <a:srgbClr val="C00000"/>
                </a:solidFill>
                <a:latin typeface="Franklin Gothic Heavy" pitchFamily="34" charset="0"/>
              </a:rPr>
              <a:t> </a:t>
            </a:r>
            <a:r>
              <a:rPr lang="en-US" sz="1100" dirty="0" smtClean="0">
                <a:solidFill>
                  <a:schemeClr val="tx1">
                    <a:lumMod val="95000"/>
                    <a:lumOff val="5000"/>
                  </a:schemeClr>
                </a:solidFill>
                <a:latin typeface="Franklin Gothic Heavy" pitchFamily="34" charset="0"/>
              </a:rPr>
              <a:t>27       Bunker, Wally              </a:t>
            </a:r>
            <a:r>
              <a:rPr lang="en-US" sz="1100" dirty="0" smtClean="0">
                <a:solidFill>
                  <a:srgbClr val="FF0000"/>
                </a:solidFill>
                <a:latin typeface="Franklin Gothic Heavy" pitchFamily="34" charset="0"/>
              </a:rPr>
              <a:t>1</a:t>
            </a:r>
            <a:r>
              <a:rPr lang="en-US" sz="1100" dirty="0" smtClean="0">
                <a:solidFill>
                  <a:srgbClr val="C00000"/>
                </a:solidFill>
                <a:latin typeface="Franklin Gothic Heavy" pitchFamily="34" charset="0"/>
              </a:rPr>
              <a:t>                     </a:t>
            </a:r>
          </a:p>
        </p:txBody>
      </p:sp>
      <p:sp>
        <p:nvSpPr>
          <p:cNvPr id="14" name="TextBox 13"/>
          <p:cNvSpPr txBox="1"/>
          <p:nvPr/>
        </p:nvSpPr>
        <p:spPr>
          <a:xfrm>
            <a:off x="685800" y="4343400"/>
            <a:ext cx="2133600" cy="261610"/>
          </a:xfrm>
          <a:prstGeom prst="rect">
            <a:avLst/>
          </a:prstGeom>
          <a:noFill/>
        </p:spPr>
        <p:txBody>
          <a:bodyPr wrap="square" rtlCol="0">
            <a:spAutoFit/>
          </a:bodyPr>
          <a:lstStyle/>
          <a:p>
            <a:pPr marL="228600" indent="-228600"/>
            <a:r>
              <a:rPr lang="en-US" sz="1100" dirty="0">
                <a:solidFill>
                  <a:srgbClr val="C00000"/>
                </a:solidFill>
                <a:latin typeface="Franklin Gothic Heavy" pitchFamily="34" charset="0"/>
              </a:rPr>
              <a:t> </a:t>
            </a:r>
            <a:r>
              <a:rPr lang="en-US" sz="1100" dirty="0" smtClean="0">
                <a:solidFill>
                  <a:schemeClr val="tx1">
                    <a:lumMod val="95000"/>
                    <a:lumOff val="5000"/>
                  </a:schemeClr>
                </a:solidFill>
                <a:latin typeface="Franklin Gothic Heavy" pitchFamily="34" charset="0"/>
              </a:rPr>
              <a:t>5    Robinson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http://cmsimg.cincinnati.com/apps/pbcsi.dll/bilde?NewTbl=1&amp;Site=AB&amp;Date=20110519&amp;Category=SPT04&amp;ArtNo=105190805&amp;Ref=PH&amp;Item=1&amp;Maxw=640&amp;Maxh=410&amp;q=60"/>
          <p:cNvPicPr>
            <a:picLocks noChangeAspect="1" noChangeArrowheads="1"/>
          </p:cNvPicPr>
          <p:nvPr/>
        </p:nvPicPr>
        <p:blipFill>
          <a:blip r:embed="rId3" cstate="print"/>
          <a:srcRect/>
          <a:stretch>
            <a:fillRect/>
          </a:stretch>
        </p:blipFill>
        <p:spPr bwMode="auto">
          <a:xfrm>
            <a:off x="1600200" y="-685800"/>
            <a:ext cx="5943599" cy="4953000"/>
          </a:xfrm>
          <a:prstGeom prst="rect">
            <a:avLst/>
          </a:prstGeom>
          <a:noFill/>
        </p:spPr>
      </p:pic>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50</a:t>
            </a:fld>
            <a:endParaRPr lang="en-US"/>
          </a:p>
        </p:txBody>
      </p:sp>
      <p:sp>
        <p:nvSpPr>
          <p:cNvPr id="6" name="TextBox 5"/>
          <p:cNvSpPr txBox="1"/>
          <p:nvPr/>
        </p:nvSpPr>
        <p:spPr>
          <a:xfrm>
            <a:off x="762000" y="3886200"/>
            <a:ext cx="7391400" cy="954107"/>
          </a:xfrm>
          <a:prstGeom prst="rect">
            <a:avLst/>
          </a:prstGeom>
          <a:noFill/>
        </p:spPr>
        <p:txBody>
          <a:bodyPr wrap="square" rtlCol="0">
            <a:spAutoFit/>
          </a:bodyPr>
          <a:lstStyle/>
          <a:p>
            <a:pPr algn="ctr"/>
            <a:r>
              <a:rPr lang="en-US" sz="2800" b="1" dirty="0" smtClean="0">
                <a:solidFill>
                  <a:srgbClr val="FFC000"/>
                </a:solidFill>
                <a:latin typeface="Arial Black" pitchFamily="34" charset="0"/>
              </a:rPr>
              <a:t>1.4.1</a:t>
            </a:r>
          </a:p>
          <a:p>
            <a:pPr algn="ctr"/>
            <a:r>
              <a:rPr lang="en-US" sz="2800" b="1" dirty="0" smtClean="0">
                <a:latin typeface="Arial Black" pitchFamily="34" charset="0"/>
              </a:rPr>
              <a:t> </a:t>
            </a:r>
            <a:r>
              <a:rPr lang="en-US" sz="2800" b="1" dirty="0" smtClean="0">
                <a:latin typeface="Bell MT" pitchFamily="18" charset="0"/>
              </a:rPr>
              <a:t>Uniforms shall be the same color and style. </a:t>
            </a:r>
          </a:p>
        </p:txBody>
      </p:sp>
      <p:sp>
        <p:nvSpPr>
          <p:cNvPr id="8" name="TextBox 7"/>
          <p:cNvSpPr txBox="1"/>
          <p:nvPr/>
        </p:nvSpPr>
        <p:spPr>
          <a:xfrm>
            <a:off x="609600" y="5486400"/>
            <a:ext cx="7848600" cy="523220"/>
          </a:xfrm>
          <a:prstGeom prst="rect">
            <a:avLst/>
          </a:prstGeom>
          <a:noFill/>
        </p:spPr>
        <p:txBody>
          <a:bodyPr wrap="square" rtlCol="0">
            <a:spAutoFit/>
          </a:bodyPr>
          <a:lstStyle/>
          <a:p>
            <a:pPr algn="ctr"/>
            <a:r>
              <a:rPr lang="en-US" sz="2800" b="1" dirty="0" smtClean="0">
                <a:latin typeface="Bell MT" pitchFamily="18" charset="0"/>
              </a:rPr>
              <a:t>A head-protector can replace the mandatory cap. </a:t>
            </a:r>
          </a:p>
        </p:txBody>
      </p:sp>
      <p:sp>
        <p:nvSpPr>
          <p:cNvPr id="10" name="TextBox 9"/>
          <p:cNvSpPr txBox="1"/>
          <p:nvPr/>
        </p:nvSpPr>
        <p:spPr>
          <a:xfrm>
            <a:off x="990600" y="4800600"/>
            <a:ext cx="7391400" cy="523220"/>
          </a:xfrm>
          <a:prstGeom prst="rect">
            <a:avLst/>
          </a:prstGeom>
          <a:noFill/>
        </p:spPr>
        <p:txBody>
          <a:bodyPr wrap="square" rtlCol="0">
            <a:spAutoFit/>
          </a:bodyPr>
          <a:lstStyle/>
          <a:p>
            <a:pPr algn="ctr"/>
            <a:r>
              <a:rPr lang="en-US" sz="2800" b="1" dirty="0" smtClean="0">
                <a:latin typeface="Bell MT" pitchFamily="18" charset="0"/>
              </a:rPr>
              <a:t>Caps and shoes are required.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51</a:t>
            </a:fld>
            <a:endParaRPr lang="en-US"/>
          </a:p>
        </p:txBody>
      </p:sp>
      <p:sp>
        <p:nvSpPr>
          <p:cNvPr id="6" name="TextBox 5"/>
          <p:cNvSpPr txBox="1"/>
          <p:nvPr/>
        </p:nvSpPr>
        <p:spPr>
          <a:xfrm>
            <a:off x="0" y="4343400"/>
            <a:ext cx="9144000" cy="523220"/>
          </a:xfrm>
          <a:prstGeom prst="rect">
            <a:avLst/>
          </a:prstGeom>
          <a:noFill/>
        </p:spPr>
        <p:txBody>
          <a:bodyPr wrap="square" rtlCol="0">
            <a:spAutoFit/>
          </a:bodyPr>
          <a:lstStyle/>
          <a:p>
            <a:pPr algn="ctr"/>
            <a:r>
              <a:rPr lang="en-US" sz="2800" b="1" dirty="0" smtClean="0">
                <a:latin typeface="Bell MT" pitchFamily="18" charset="0"/>
              </a:rPr>
              <a:t>Shirt sleeves should not be ragged, frayed or have slits. </a:t>
            </a:r>
          </a:p>
        </p:txBody>
      </p:sp>
      <p:sp>
        <p:nvSpPr>
          <p:cNvPr id="8" name="TextBox 7"/>
          <p:cNvSpPr txBox="1"/>
          <p:nvPr/>
        </p:nvSpPr>
        <p:spPr>
          <a:xfrm>
            <a:off x="0" y="5715000"/>
            <a:ext cx="9144000" cy="954107"/>
          </a:xfrm>
          <a:prstGeom prst="rect">
            <a:avLst/>
          </a:prstGeom>
          <a:noFill/>
        </p:spPr>
        <p:txBody>
          <a:bodyPr wrap="square" rtlCol="0">
            <a:spAutoFit/>
          </a:bodyPr>
          <a:lstStyle/>
          <a:p>
            <a:pPr algn="ctr"/>
            <a:r>
              <a:rPr lang="en-US" sz="2800" b="1" dirty="0" smtClean="0">
                <a:latin typeface="Bell MT" pitchFamily="18" charset="0"/>
              </a:rPr>
              <a:t>If the uniform is white or gray, the sleeve </a:t>
            </a:r>
          </a:p>
          <a:p>
            <a:pPr algn="ctr"/>
            <a:r>
              <a:rPr lang="en-US" sz="2800" b="1" dirty="0" smtClean="0">
                <a:latin typeface="Bell MT" pitchFamily="18" charset="0"/>
              </a:rPr>
              <a:t>may not extend below the pitcher’s elbow. </a:t>
            </a:r>
          </a:p>
        </p:txBody>
      </p:sp>
      <p:sp>
        <p:nvSpPr>
          <p:cNvPr id="10" name="TextBox 9"/>
          <p:cNvSpPr txBox="1"/>
          <p:nvPr/>
        </p:nvSpPr>
        <p:spPr>
          <a:xfrm>
            <a:off x="0" y="4800600"/>
            <a:ext cx="9144000" cy="954107"/>
          </a:xfrm>
          <a:prstGeom prst="rect">
            <a:avLst/>
          </a:prstGeom>
          <a:noFill/>
        </p:spPr>
        <p:txBody>
          <a:bodyPr wrap="square" rtlCol="0">
            <a:spAutoFit/>
          </a:bodyPr>
          <a:lstStyle/>
          <a:p>
            <a:pPr algn="ctr"/>
            <a:r>
              <a:rPr lang="en-US" sz="2800" b="1" dirty="0" smtClean="0">
                <a:latin typeface="Bell MT" pitchFamily="18" charset="0"/>
              </a:rPr>
              <a:t>The pitcher cannot have exposed </a:t>
            </a:r>
          </a:p>
          <a:p>
            <a:pPr algn="ctr"/>
            <a:r>
              <a:rPr lang="en-US" sz="2800" b="1" dirty="0" smtClean="0">
                <a:latin typeface="Bell MT" pitchFamily="18" charset="0"/>
              </a:rPr>
              <a:t>white or gray undershirt. </a:t>
            </a:r>
          </a:p>
        </p:txBody>
      </p:sp>
      <p:pic>
        <p:nvPicPr>
          <p:cNvPr id="184322" name="Picture 2" descr="http://upload.wikimedia.org/wikipedia/en/9/9e/Baseball_pitcher_2-06_057.jpg"/>
          <p:cNvPicPr>
            <a:picLocks noChangeAspect="1" noChangeArrowheads="1"/>
          </p:cNvPicPr>
          <p:nvPr/>
        </p:nvPicPr>
        <p:blipFill>
          <a:blip r:embed="rId3" cstate="print"/>
          <a:srcRect/>
          <a:stretch>
            <a:fillRect/>
          </a:stretch>
        </p:blipFill>
        <p:spPr bwMode="auto">
          <a:xfrm>
            <a:off x="5334000" y="-381000"/>
            <a:ext cx="4419600" cy="4763893"/>
          </a:xfrm>
          <a:prstGeom prst="rect">
            <a:avLst/>
          </a:prstGeom>
          <a:noFill/>
        </p:spPr>
      </p:pic>
      <p:pic>
        <p:nvPicPr>
          <p:cNvPr id="184324" name="Picture 4" descr="http://www.delawareonline.com/blogs/uploaded_images/bilde-768017.jpg"/>
          <p:cNvPicPr>
            <a:picLocks noChangeAspect="1" noChangeArrowheads="1"/>
          </p:cNvPicPr>
          <p:nvPr/>
        </p:nvPicPr>
        <p:blipFill>
          <a:blip r:embed="rId4" cstate="print"/>
          <a:srcRect/>
          <a:stretch>
            <a:fillRect/>
          </a:stretch>
        </p:blipFill>
        <p:spPr bwMode="auto">
          <a:xfrm>
            <a:off x="0" y="0"/>
            <a:ext cx="4111653" cy="4343400"/>
          </a:xfrm>
          <a:prstGeom prst="rect">
            <a:avLst/>
          </a:prstGeom>
          <a:noFill/>
        </p:spPr>
      </p:pic>
      <p:sp>
        <p:nvSpPr>
          <p:cNvPr id="11" name="TextBox 10"/>
          <p:cNvSpPr txBox="1"/>
          <p:nvPr/>
        </p:nvSpPr>
        <p:spPr>
          <a:xfrm>
            <a:off x="4267200" y="228600"/>
            <a:ext cx="914400" cy="3785652"/>
          </a:xfrm>
          <a:prstGeom prst="rect">
            <a:avLst/>
          </a:prstGeom>
          <a:noFill/>
        </p:spPr>
        <p:txBody>
          <a:bodyPr wrap="square" rtlCol="0">
            <a:spAutoFit/>
          </a:bodyPr>
          <a:lstStyle/>
          <a:p>
            <a:pPr algn="ctr"/>
            <a:r>
              <a:rPr lang="en-US" sz="4800" b="1" dirty="0" smtClean="0">
                <a:solidFill>
                  <a:srgbClr val="FFC000"/>
                </a:solidFill>
              </a:rPr>
              <a:t>1</a:t>
            </a:r>
          </a:p>
          <a:p>
            <a:pPr algn="ctr"/>
            <a:r>
              <a:rPr lang="en-US" sz="4800" b="1" dirty="0" smtClean="0">
                <a:solidFill>
                  <a:srgbClr val="FFC000"/>
                </a:solidFill>
              </a:rPr>
              <a:t>.</a:t>
            </a:r>
          </a:p>
          <a:p>
            <a:pPr algn="ctr"/>
            <a:r>
              <a:rPr lang="en-US" sz="4800" b="1" dirty="0" smtClean="0">
                <a:solidFill>
                  <a:srgbClr val="FFC000"/>
                </a:solidFill>
              </a:rPr>
              <a:t>4</a:t>
            </a:r>
          </a:p>
          <a:p>
            <a:pPr algn="ctr"/>
            <a:r>
              <a:rPr lang="en-US" sz="4800" b="1" dirty="0" smtClean="0">
                <a:solidFill>
                  <a:srgbClr val="FFC000"/>
                </a:solidFill>
              </a:rPr>
              <a:t>.</a:t>
            </a:r>
          </a:p>
          <a:p>
            <a:pPr algn="ctr"/>
            <a:r>
              <a:rPr lang="en-US" sz="4800" b="1" dirty="0" smtClean="0">
                <a:solidFill>
                  <a:srgbClr val="FFC000"/>
                </a:solidFill>
              </a:rPr>
              <a:t>2</a:t>
            </a:r>
          </a:p>
        </p:txBody>
      </p:sp>
      <p:sp>
        <p:nvSpPr>
          <p:cNvPr id="9" name="Footer Placeholder 8"/>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52</a:t>
            </a:fld>
            <a:endParaRPr lang="en-US"/>
          </a:p>
        </p:txBody>
      </p:sp>
      <p:sp>
        <p:nvSpPr>
          <p:cNvPr id="6" name="TextBox 5"/>
          <p:cNvSpPr txBox="1"/>
          <p:nvPr/>
        </p:nvSpPr>
        <p:spPr>
          <a:xfrm>
            <a:off x="0" y="2590800"/>
            <a:ext cx="9144000" cy="954107"/>
          </a:xfrm>
          <a:prstGeom prst="rect">
            <a:avLst/>
          </a:prstGeom>
          <a:noFill/>
        </p:spPr>
        <p:txBody>
          <a:bodyPr wrap="square" rtlCol="0">
            <a:spAutoFit/>
          </a:bodyPr>
          <a:lstStyle/>
          <a:p>
            <a:pPr algn="ctr"/>
            <a:r>
              <a:rPr lang="en-US" sz="2800" b="1" dirty="0" smtClean="0">
                <a:solidFill>
                  <a:srgbClr val="FFC000"/>
                </a:solidFill>
                <a:latin typeface="Arial Black" pitchFamily="34" charset="0"/>
              </a:rPr>
              <a:t>1.4.3</a:t>
            </a:r>
          </a:p>
          <a:p>
            <a:pPr algn="ctr"/>
            <a:r>
              <a:rPr lang="en-US" sz="2800" b="1" dirty="0" smtClean="0">
                <a:latin typeface="Arial Black" pitchFamily="34" charset="0"/>
              </a:rPr>
              <a:t> </a:t>
            </a:r>
            <a:r>
              <a:rPr lang="en-US" sz="2800" b="1" dirty="0" smtClean="0">
                <a:latin typeface="Bell MT" pitchFamily="18" charset="0"/>
              </a:rPr>
              <a:t>The number shall be contrasting to the uniform. </a:t>
            </a:r>
          </a:p>
        </p:txBody>
      </p:sp>
      <p:sp>
        <p:nvSpPr>
          <p:cNvPr id="8" name="TextBox 7"/>
          <p:cNvSpPr txBox="1"/>
          <p:nvPr/>
        </p:nvSpPr>
        <p:spPr>
          <a:xfrm>
            <a:off x="0" y="4876800"/>
            <a:ext cx="9144000" cy="523220"/>
          </a:xfrm>
          <a:prstGeom prst="rect">
            <a:avLst/>
          </a:prstGeom>
          <a:noFill/>
        </p:spPr>
        <p:txBody>
          <a:bodyPr wrap="square" rtlCol="0">
            <a:spAutoFit/>
          </a:bodyPr>
          <a:lstStyle/>
          <a:p>
            <a:pPr algn="ctr"/>
            <a:r>
              <a:rPr lang="en-US" sz="2800" b="1" dirty="0" smtClean="0">
                <a:latin typeface="Bell MT" pitchFamily="18" charset="0"/>
              </a:rPr>
              <a:t>The number border cannot exceed ¼” in width . </a:t>
            </a:r>
          </a:p>
        </p:txBody>
      </p:sp>
      <p:sp>
        <p:nvSpPr>
          <p:cNvPr id="10" name="TextBox 9"/>
          <p:cNvSpPr txBox="1"/>
          <p:nvPr/>
        </p:nvSpPr>
        <p:spPr>
          <a:xfrm>
            <a:off x="0" y="3962400"/>
            <a:ext cx="9144000" cy="523220"/>
          </a:xfrm>
          <a:prstGeom prst="rect">
            <a:avLst/>
          </a:prstGeom>
          <a:noFill/>
        </p:spPr>
        <p:txBody>
          <a:bodyPr wrap="square" rtlCol="0">
            <a:spAutoFit/>
          </a:bodyPr>
          <a:lstStyle/>
          <a:p>
            <a:pPr algn="ctr"/>
            <a:r>
              <a:rPr lang="en-US" sz="2800" b="1" dirty="0" smtClean="0">
                <a:latin typeface="Bell MT" pitchFamily="18" charset="0"/>
              </a:rPr>
              <a:t>Numbers must be at least 8” in height. </a:t>
            </a:r>
          </a:p>
        </p:txBody>
      </p:sp>
      <p:pic>
        <p:nvPicPr>
          <p:cNvPr id="185346" name="Picture 2"/>
          <p:cNvPicPr>
            <a:picLocks noChangeAspect="1" noChangeArrowheads="1"/>
          </p:cNvPicPr>
          <p:nvPr/>
        </p:nvPicPr>
        <p:blipFill>
          <a:blip r:embed="rId3" cstate="print"/>
          <a:srcRect/>
          <a:stretch>
            <a:fillRect/>
          </a:stretch>
        </p:blipFill>
        <p:spPr bwMode="auto">
          <a:xfrm>
            <a:off x="-48285" y="533400"/>
            <a:ext cx="9318279"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53</a:t>
            </a:fld>
            <a:endParaRPr lang="en-US"/>
          </a:p>
        </p:txBody>
      </p:sp>
      <p:sp>
        <p:nvSpPr>
          <p:cNvPr id="6" name="TextBox 5"/>
          <p:cNvSpPr txBox="1"/>
          <p:nvPr/>
        </p:nvSpPr>
        <p:spPr>
          <a:xfrm>
            <a:off x="3276600" y="457200"/>
            <a:ext cx="5867400" cy="1692771"/>
          </a:xfrm>
          <a:prstGeom prst="rect">
            <a:avLst/>
          </a:prstGeom>
          <a:noFill/>
        </p:spPr>
        <p:txBody>
          <a:bodyPr wrap="square" rtlCol="0">
            <a:spAutoFit/>
          </a:bodyPr>
          <a:lstStyle/>
          <a:p>
            <a:pPr algn="ctr"/>
            <a:r>
              <a:rPr lang="en-US" sz="2800" b="1" dirty="0" smtClean="0">
                <a:solidFill>
                  <a:srgbClr val="FFC000"/>
                </a:solidFill>
                <a:latin typeface="Arial Black" pitchFamily="34" charset="0"/>
              </a:rPr>
              <a:t>1.4.4</a:t>
            </a:r>
          </a:p>
          <a:p>
            <a:pPr algn="ctr"/>
            <a:r>
              <a:rPr lang="en-US" sz="2800" b="1" dirty="0" smtClean="0">
                <a:latin typeface="Arial Black" pitchFamily="34" charset="0"/>
              </a:rPr>
              <a:t> </a:t>
            </a:r>
            <a:r>
              <a:rPr lang="en-US" sz="2800" b="1" dirty="0" smtClean="0">
                <a:latin typeface="Bell MT" pitchFamily="18" charset="0"/>
              </a:rPr>
              <a:t>Logos (patches) allowed on each uniform item </a:t>
            </a:r>
          </a:p>
          <a:p>
            <a:pPr algn="ctr"/>
            <a:r>
              <a:rPr lang="en-US" sz="2000" b="1" dirty="0" smtClean="0">
                <a:latin typeface="Bell MT" pitchFamily="18" charset="0"/>
              </a:rPr>
              <a:t>  (i.e. pants and jersey). </a:t>
            </a:r>
          </a:p>
        </p:txBody>
      </p:sp>
      <p:sp>
        <p:nvSpPr>
          <p:cNvPr id="10" name="TextBox 9"/>
          <p:cNvSpPr txBox="1"/>
          <p:nvPr/>
        </p:nvSpPr>
        <p:spPr>
          <a:xfrm>
            <a:off x="3200400" y="3276600"/>
            <a:ext cx="5943600" cy="830997"/>
          </a:xfrm>
          <a:prstGeom prst="rect">
            <a:avLst/>
          </a:prstGeom>
          <a:noFill/>
        </p:spPr>
        <p:txBody>
          <a:bodyPr wrap="square" rtlCol="0">
            <a:spAutoFit/>
          </a:bodyPr>
          <a:lstStyle/>
          <a:p>
            <a:pPr algn="ctr"/>
            <a:r>
              <a:rPr lang="en-US" sz="2800" b="1" dirty="0" smtClean="0">
                <a:latin typeface="Bell MT" pitchFamily="18" charset="0"/>
              </a:rPr>
              <a:t>Logos may not exceed 2 ¼” square. </a:t>
            </a:r>
          </a:p>
          <a:p>
            <a:pPr algn="ctr"/>
            <a:r>
              <a:rPr lang="en-US" sz="2000" b="1" dirty="0" smtClean="0">
                <a:latin typeface="Bell MT" pitchFamily="18" charset="0"/>
              </a:rPr>
              <a:t>No dimension may exceed 2 ¼”.  </a:t>
            </a:r>
          </a:p>
        </p:txBody>
      </p:sp>
      <p:pic>
        <p:nvPicPr>
          <p:cNvPr id="186370" name="Picture 2"/>
          <p:cNvPicPr>
            <a:picLocks noChangeAspect="1" noChangeArrowheads="1"/>
          </p:cNvPicPr>
          <p:nvPr/>
        </p:nvPicPr>
        <p:blipFill>
          <a:blip r:embed="rId3" cstate="print"/>
          <a:srcRect/>
          <a:stretch>
            <a:fillRect/>
          </a:stretch>
        </p:blipFill>
        <p:spPr bwMode="auto">
          <a:xfrm>
            <a:off x="609600" y="0"/>
            <a:ext cx="2571750" cy="3257550"/>
          </a:xfrm>
          <a:prstGeom prst="rect">
            <a:avLst/>
          </a:prstGeom>
          <a:noFill/>
          <a:ln w="9525">
            <a:noFill/>
            <a:miter lim="800000"/>
            <a:headEnd/>
            <a:tailEnd/>
          </a:ln>
        </p:spPr>
      </p:pic>
      <p:pic>
        <p:nvPicPr>
          <p:cNvPr id="186371" name="Picture 3"/>
          <p:cNvPicPr>
            <a:picLocks noChangeAspect="1" noChangeArrowheads="1"/>
          </p:cNvPicPr>
          <p:nvPr/>
        </p:nvPicPr>
        <p:blipFill>
          <a:blip r:embed="rId4" cstate="print"/>
          <a:srcRect/>
          <a:stretch>
            <a:fillRect/>
          </a:stretch>
        </p:blipFill>
        <p:spPr bwMode="auto">
          <a:xfrm>
            <a:off x="6629400" y="4495800"/>
            <a:ext cx="2143124" cy="1475339"/>
          </a:xfrm>
          <a:prstGeom prst="rect">
            <a:avLst/>
          </a:prstGeom>
          <a:noFill/>
          <a:ln w="9525">
            <a:noFill/>
            <a:miter lim="800000"/>
            <a:headEnd/>
            <a:tailEnd/>
          </a:ln>
        </p:spPr>
      </p:pic>
      <p:sp>
        <p:nvSpPr>
          <p:cNvPr id="11" name="TextBox 10"/>
          <p:cNvSpPr txBox="1"/>
          <p:nvPr/>
        </p:nvSpPr>
        <p:spPr>
          <a:xfrm>
            <a:off x="381000" y="4343400"/>
            <a:ext cx="6172200" cy="523220"/>
          </a:xfrm>
          <a:prstGeom prst="rect">
            <a:avLst/>
          </a:prstGeom>
          <a:noFill/>
        </p:spPr>
        <p:txBody>
          <a:bodyPr wrap="square" rtlCol="0">
            <a:spAutoFit/>
          </a:bodyPr>
          <a:lstStyle/>
          <a:p>
            <a:pPr algn="ctr"/>
            <a:r>
              <a:rPr lang="en-US" sz="2800" b="1" dirty="0" smtClean="0">
                <a:latin typeface="Bell MT" pitchFamily="18" charset="0"/>
              </a:rPr>
              <a:t>The American Flag can be 2” x 3”. </a:t>
            </a:r>
          </a:p>
        </p:txBody>
      </p:sp>
      <p:sp>
        <p:nvSpPr>
          <p:cNvPr id="12" name="TextBox 11"/>
          <p:cNvSpPr txBox="1"/>
          <p:nvPr/>
        </p:nvSpPr>
        <p:spPr>
          <a:xfrm>
            <a:off x="2971800" y="2438400"/>
            <a:ext cx="6172200" cy="523220"/>
          </a:xfrm>
          <a:prstGeom prst="rect">
            <a:avLst/>
          </a:prstGeom>
          <a:noFill/>
        </p:spPr>
        <p:txBody>
          <a:bodyPr wrap="square" rtlCol="0">
            <a:spAutoFit/>
          </a:bodyPr>
          <a:lstStyle/>
          <a:p>
            <a:pPr algn="ctr"/>
            <a:r>
              <a:rPr lang="en-US" sz="2800" b="1" dirty="0" smtClean="0">
                <a:latin typeface="Bell MT" pitchFamily="18" charset="0"/>
              </a:rPr>
              <a:t>Logos must be displayed uniformly. </a:t>
            </a:r>
          </a:p>
        </p:txBody>
      </p:sp>
      <p:sp>
        <p:nvSpPr>
          <p:cNvPr id="13" name="TextBox 12"/>
          <p:cNvSpPr txBox="1"/>
          <p:nvPr/>
        </p:nvSpPr>
        <p:spPr>
          <a:xfrm>
            <a:off x="304800" y="5486400"/>
            <a:ext cx="7924800" cy="954107"/>
          </a:xfrm>
          <a:prstGeom prst="rect">
            <a:avLst/>
          </a:prstGeom>
          <a:noFill/>
        </p:spPr>
        <p:txBody>
          <a:bodyPr wrap="square" rtlCol="0">
            <a:spAutoFit/>
          </a:bodyPr>
          <a:lstStyle/>
          <a:p>
            <a:r>
              <a:rPr lang="en-US" sz="2800" b="1" dirty="0" smtClean="0">
                <a:latin typeface="Bell MT" pitchFamily="18" charset="0"/>
              </a:rPr>
              <a:t>Jackets are only allowed to be worn </a:t>
            </a:r>
          </a:p>
          <a:p>
            <a:r>
              <a:rPr lang="en-US" sz="2800" b="1" i="1" dirty="0" smtClean="0">
                <a:latin typeface="Bell MT" pitchFamily="18" charset="0"/>
              </a:rPr>
              <a:t>in play </a:t>
            </a:r>
            <a:r>
              <a:rPr lang="en-US" sz="2800" b="1" dirty="0" smtClean="0">
                <a:latin typeface="Bell MT" pitchFamily="18" charset="0"/>
              </a:rPr>
              <a:t>by coaches and the pitcher while on base. </a:t>
            </a:r>
            <a:endParaRPr lang="en-US" sz="2800" b="1" i="1" dirty="0" smtClean="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63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3" cstate="print"/>
          <a:srcRect/>
          <a:stretch>
            <a:fillRect/>
          </a:stretch>
        </p:blipFill>
        <p:spPr bwMode="auto">
          <a:xfrm>
            <a:off x="348587" y="685800"/>
            <a:ext cx="8559420" cy="54102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solidFill>
                  <a:srgbClr val="78D749"/>
                </a:solidFill>
              </a:rPr>
              <a:t>Baseball Training Presentation            created by John Hickey</a:t>
            </a:r>
            <a:endParaRPr lang="en-US" dirty="0">
              <a:solidFill>
                <a:srgbClr val="78D749"/>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54</a:t>
            </a:fld>
            <a:endParaRPr lang="en-US"/>
          </a:p>
        </p:txBody>
      </p:sp>
      <p:sp>
        <p:nvSpPr>
          <p:cNvPr id="6" name="TextBox 5"/>
          <p:cNvSpPr txBox="1"/>
          <p:nvPr/>
        </p:nvSpPr>
        <p:spPr>
          <a:xfrm>
            <a:off x="609600" y="1447800"/>
            <a:ext cx="7391400" cy="3046988"/>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latin typeface="Arial Black" pitchFamily="34" charset="0"/>
              </a:rPr>
              <a:t>           Rule 1. Section 5</a:t>
            </a:r>
            <a:r>
              <a:rPr lang="en-US" sz="2800" b="1" dirty="0" smtClean="0">
                <a:latin typeface="Arial Black" pitchFamily="34" charset="0"/>
              </a:rPr>
              <a:t> </a:t>
            </a:r>
          </a:p>
          <a:p>
            <a:pPr algn="ctr"/>
            <a:endParaRPr lang="en-US" sz="3200" b="1" dirty="0" smtClean="0">
              <a:latin typeface="Bell MT" pitchFamily="18" charset="0"/>
            </a:endParaRPr>
          </a:p>
          <a:p>
            <a:pPr algn="ctr"/>
            <a:endParaRPr lang="en-US" sz="3200" b="1" dirty="0" smtClean="0">
              <a:latin typeface="Bell MT" pitchFamily="18" charset="0"/>
            </a:endParaRPr>
          </a:p>
          <a:p>
            <a:pPr algn="ctr"/>
            <a:endParaRPr lang="en-US" sz="3200" b="1" dirty="0" smtClean="0">
              <a:latin typeface="Bell MT" pitchFamily="18" charset="0"/>
            </a:endParaRPr>
          </a:p>
          <a:p>
            <a:pPr algn="ctr"/>
            <a:endParaRPr lang="en-US" sz="3200" b="1" dirty="0" smtClean="0">
              <a:latin typeface="Bell MT" pitchFamily="18" charset="0"/>
            </a:endParaRPr>
          </a:p>
          <a:p>
            <a:pPr algn="ctr"/>
            <a:r>
              <a:rPr lang="en-US" sz="3200" b="1" dirty="0" smtClean="0">
                <a:latin typeface="Bell MT" pitchFamily="18" charset="0"/>
              </a:rPr>
              <a:t>                      </a:t>
            </a:r>
            <a:r>
              <a:rPr lang="en-US" sz="3200" b="1" dirty="0" smtClean="0">
                <a:solidFill>
                  <a:srgbClr val="FFFF00"/>
                </a:solidFill>
                <a:effectLst>
                  <a:outerShdw blurRad="38100" dist="38100" dir="2700000" algn="tl">
                    <a:srgbClr val="000000">
                      <a:alpha val="43137"/>
                    </a:srgbClr>
                  </a:outerShdw>
                </a:effectLst>
                <a:latin typeface="Arial Black" pitchFamily="34" charset="0"/>
              </a:rPr>
              <a:t>Player Equipment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vnews.com/06032011/graphics/20110602-hanover-jp-235.jpg"/>
          <p:cNvPicPr>
            <a:picLocks noChangeAspect="1" noChangeArrowheads="1"/>
          </p:cNvPicPr>
          <p:nvPr/>
        </p:nvPicPr>
        <p:blipFill>
          <a:blip r:embed="rId3" cstate="print">
            <a:lum bright="-6000" contrast="-45000"/>
          </a:blip>
          <a:srcRect/>
          <a:stretch>
            <a:fillRect/>
          </a:stretch>
        </p:blipFill>
        <p:spPr bwMode="auto">
          <a:xfrm>
            <a:off x="838200" y="1066800"/>
            <a:ext cx="7772400" cy="5163094"/>
          </a:xfrm>
          <a:prstGeom prst="rect">
            <a:avLst/>
          </a:prstGeom>
          <a:noFill/>
        </p:spPr>
      </p:pic>
      <p:sp>
        <p:nvSpPr>
          <p:cNvPr id="2" name="Footer Placeholder 1"/>
          <p:cNvSpPr>
            <a:spLocks noGrp="1"/>
          </p:cNvSpPr>
          <p:nvPr>
            <p:ph type="ftr" sz="quarter" idx="11"/>
          </p:nvPr>
        </p:nvSpPr>
        <p:spPr/>
        <p:txBody>
          <a:bodyPr/>
          <a:lstStyle/>
          <a:p>
            <a:pPr>
              <a:defRPr/>
            </a:pPr>
            <a:r>
              <a:rPr lang="en-US" dirty="0" smtClean="0">
                <a:solidFill>
                  <a:srgbClr val="78D749"/>
                </a:solidFill>
              </a:rPr>
              <a:t>Baseball Training Presentation            created by John Hickey</a:t>
            </a:r>
            <a:endParaRPr lang="en-US" dirty="0">
              <a:solidFill>
                <a:srgbClr val="78D749"/>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55</a:t>
            </a:fld>
            <a:endParaRPr lang="en-US"/>
          </a:p>
        </p:txBody>
      </p:sp>
      <p:sp>
        <p:nvSpPr>
          <p:cNvPr id="6" name="TextBox 5"/>
          <p:cNvSpPr txBox="1"/>
          <p:nvPr/>
        </p:nvSpPr>
        <p:spPr>
          <a:xfrm>
            <a:off x="838200" y="1447800"/>
            <a:ext cx="7772400" cy="4031873"/>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Arial Black" pitchFamily="34" charset="0"/>
              </a:rPr>
              <a:t>          1.5.1 </a:t>
            </a:r>
          </a:p>
          <a:p>
            <a:pPr algn="ctr"/>
            <a:r>
              <a:rPr lang="en-US" sz="3200" b="1" dirty="0" smtClean="0">
                <a:solidFill>
                  <a:srgbClr val="FFFF00"/>
                </a:solidFill>
                <a:effectLst>
                  <a:outerShdw blurRad="38100" dist="38100" dir="2700000" algn="tl">
                    <a:srgbClr val="000000">
                      <a:alpha val="43137"/>
                    </a:srgbClr>
                  </a:outerShdw>
                </a:effectLst>
                <a:latin typeface="Arial Black" pitchFamily="34" charset="0"/>
              </a:rPr>
              <a:t>Wearing a HELMET </a:t>
            </a:r>
          </a:p>
          <a:p>
            <a:pPr algn="ctr"/>
            <a:r>
              <a:rPr lang="en-US" sz="3200" b="1" dirty="0" smtClean="0">
                <a:solidFill>
                  <a:srgbClr val="FFFF00"/>
                </a:solidFill>
                <a:effectLst>
                  <a:outerShdw blurRad="38100" dist="38100" dir="2700000" algn="tl">
                    <a:srgbClr val="000000">
                      <a:alpha val="43137"/>
                    </a:srgbClr>
                  </a:outerShdw>
                </a:effectLst>
                <a:latin typeface="Arial Black" pitchFamily="34" charset="0"/>
              </a:rPr>
              <a:t>is MANDATORY for ALL</a:t>
            </a:r>
          </a:p>
          <a:p>
            <a:pPr algn="ctr">
              <a:buFont typeface="Arial" pitchFamily="34" charset="0"/>
              <a:buChar char="•"/>
            </a:pPr>
            <a:r>
              <a:rPr lang="en-US" sz="3200" b="1" dirty="0" smtClean="0">
                <a:solidFill>
                  <a:srgbClr val="FFFF00"/>
                </a:solidFill>
                <a:effectLst>
                  <a:outerShdw blurRad="38100" dist="38100" dir="2700000" algn="tl">
                    <a:srgbClr val="000000">
                      <a:alpha val="43137"/>
                    </a:srgbClr>
                  </a:outerShdw>
                </a:effectLst>
                <a:latin typeface="Arial Black" pitchFamily="34" charset="0"/>
              </a:rPr>
              <a:t>batters</a:t>
            </a:r>
          </a:p>
          <a:p>
            <a:pPr algn="ctr">
              <a:buFont typeface="Arial" pitchFamily="34" charset="0"/>
              <a:buChar char="•"/>
            </a:pPr>
            <a:r>
              <a:rPr lang="en-US" sz="3200" b="1" dirty="0" smtClean="0">
                <a:solidFill>
                  <a:srgbClr val="FFFF00"/>
                </a:solidFill>
                <a:effectLst>
                  <a:outerShdw blurRad="38100" dist="38100" dir="2700000" algn="tl">
                    <a:srgbClr val="000000">
                      <a:alpha val="43137"/>
                    </a:srgbClr>
                  </a:outerShdw>
                </a:effectLst>
                <a:latin typeface="Arial Black" pitchFamily="34" charset="0"/>
              </a:rPr>
              <a:t>runners</a:t>
            </a:r>
          </a:p>
          <a:p>
            <a:pPr algn="ctr">
              <a:buFont typeface="Arial" pitchFamily="34" charset="0"/>
              <a:buChar char="•"/>
            </a:pPr>
            <a:r>
              <a:rPr lang="en-US" sz="3200" b="1" dirty="0" smtClean="0">
                <a:solidFill>
                  <a:srgbClr val="FFFF00"/>
                </a:solidFill>
                <a:effectLst>
                  <a:outerShdw blurRad="38100" dist="38100" dir="2700000" algn="tl">
                    <a:srgbClr val="000000">
                      <a:alpha val="43137"/>
                    </a:srgbClr>
                  </a:outerShdw>
                </a:effectLst>
                <a:latin typeface="Arial Black" pitchFamily="34" charset="0"/>
              </a:rPr>
              <a:t>retired runners</a:t>
            </a:r>
          </a:p>
          <a:p>
            <a:pPr algn="ctr">
              <a:buFont typeface="Arial" pitchFamily="34" charset="0"/>
              <a:buChar char="•"/>
            </a:pPr>
            <a:r>
              <a:rPr lang="en-US" sz="3200" b="1" dirty="0" smtClean="0">
                <a:solidFill>
                  <a:srgbClr val="FFFF00"/>
                </a:solidFill>
                <a:effectLst>
                  <a:outerShdw blurRad="38100" dist="38100" dir="2700000" algn="tl">
                    <a:srgbClr val="000000">
                      <a:alpha val="43137"/>
                    </a:srgbClr>
                  </a:outerShdw>
                </a:effectLst>
                <a:latin typeface="Arial Black" pitchFamily="34" charset="0"/>
              </a:rPr>
              <a:t>players/ students in Coach’s Box</a:t>
            </a:r>
          </a:p>
          <a:p>
            <a:pPr algn="ctr">
              <a:buFont typeface="Arial" pitchFamily="34" charset="0"/>
              <a:buChar char="•"/>
            </a:pPr>
            <a:r>
              <a:rPr lang="en-US" sz="3200" b="1" dirty="0" smtClean="0">
                <a:solidFill>
                  <a:srgbClr val="FFFF00"/>
                </a:solidFill>
                <a:effectLst>
                  <a:outerShdw blurRad="38100" dist="38100" dir="2700000" algn="tl">
                    <a:srgbClr val="000000">
                      <a:alpha val="43137"/>
                    </a:srgbClr>
                  </a:outerShdw>
                </a:effectLst>
                <a:latin typeface="Arial Black" pitchFamily="34" charset="0"/>
              </a:rPr>
              <a:t>Non-adult bat/ball </a:t>
            </a:r>
            <a:r>
              <a:rPr lang="en-US" sz="3200" b="1" dirty="0" err="1" smtClean="0">
                <a:solidFill>
                  <a:srgbClr val="FFFF00"/>
                </a:solidFill>
                <a:effectLst>
                  <a:outerShdw blurRad="38100" dist="38100" dir="2700000" algn="tl">
                    <a:srgbClr val="000000">
                      <a:alpha val="43137"/>
                    </a:srgbClr>
                  </a:outerShdw>
                </a:effectLst>
                <a:latin typeface="Arial Black" pitchFamily="34" charset="0"/>
              </a:rPr>
              <a:t>shaggers</a:t>
            </a:r>
            <a:r>
              <a:rPr lang="en-US" sz="3200" b="1" dirty="0" smtClean="0">
                <a:solidFill>
                  <a:srgbClr val="FFFF00"/>
                </a:solidFill>
                <a:effectLst>
                  <a:outerShdw blurRad="38100" dist="38100" dir="2700000" algn="tl">
                    <a:srgbClr val="000000">
                      <a:alpha val="43137"/>
                    </a:srgbClr>
                  </a:outerShdw>
                </a:effectLst>
                <a:latin typeface="Arial Black" pitchFamily="34" charset="0"/>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Rawlings Coolflo H.S./College Batting Helmets CFPB Green 7 5/8&quot;"/>
          <p:cNvPicPr>
            <a:picLocks noChangeAspect="1" noChangeArrowheads="1"/>
          </p:cNvPicPr>
          <p:nvPr/>
        </p:nvPicPr>
        <p:blipFill>
          <a:blip r:embed="rId3" cstate="print"/>
          <a:srcRect/>
          <a:stretch>
            <a:fillRect/>
          </a:stretch>
        </p:blipFill>
        <p:spPr bwMode="auto">
          <a:xfrm>
            <a:off x="76200" y="228600"/>
            <a:ext cx="5333998" cy="5334000"/>
          </a:xfrm>
          <a:prstGeom prst="rect">
            <a:avLst/>
          </a:prstGeom>
          <a:noFill/>
        </p:spPr>
      </p:pic>
      <p:sp>
        <p:nvSpPr>
          <p:cNvPr id="2" name="Footer Placeholder 1"/>
          <p:cNvSpPr>
            <a:spLocks noGrp="1"/>
          </p:cNvSpPr>
          <p:nvPr>
            <p:ph type="ftr" sz="quarter" idx="11"/>
          </p:nvPr>
        </p:nvSpPr>
        <p:spPr/>
        <p:txBody>
          <a:bodyPr/>
          <a:lstStyle/>
          <a:p>
            <a:pPr>
              <a:defRPr/>
            </a:pPr>
            <a:r>
              <a:rPr lang="en-US" dirty="0" smtClean="0">
                <a:solidFill>
                  <a:srgbClr val="78D749"/>
                </a:solidFill>
              </a:rPr>
              <a:t>Baseball Training Presentation            created by John Hickey</a:t>
            </a:r>
            <a:endParaRPr lang="en-US" dirty="0">
              <a:solidFill>
                <a:srgbClr val="78D749"/>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56</a:t>
            </a:fld>
            <a:endParaRPr lang="en-US"/>
          </a:p>
        </p:txBody>
      </p:sp>
      <p:sp>
        <p:nvSpPr>
          <p:cNvPr id="10" name="TextBox 9"/>
          <p:cNvSpPr txBox="1"/>
          <p:nvPr/>
        </p:nvSpPr>
        <p:spPr>
          <a:xfrm>
            <a:off x="5257800" y="381000"/>
            <a:ext cx="3886200" cy="4985980"/>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latin typeface="Arial Black" pitchFamily="34" charset="0"/>
              </a:rPr>
              <a:t>1.5.1 </a:t>
            </a:r>
          </a:p>
          <a:p>
            <a:pPr algn="ctr"/>
            <a:r>
              <a:rPr lang="en-US" sz="3200" b="1" dirty="0" smtClean="0">
                <a:solidFill>
                  <a:srgbClr val="FFFF00"/>
                </a:solidFill>
                <a:effectLst>
                  <a:outerShdw blurRad="38100" dist="38100" dir="2700000" algn="tl">
                    <a:srgbClr val="000000">
                      <a:alpha val="43137"/>
                    </a:srgbClr>
                  </a:outerShdw>
                </a:effectLst>
                <a:latin typeface="Arial Black" pitchFamily="34" charset="0"/>
              </a:rPr>
              <a:t>The </a:t>
            </a:r>
          </a:p>
          <a:p>
            <a:pPr algn="ctr"/>
            <a:r>
              <a:rPr lang="en-US" sz="3200" b="1" dirty="0" smtClean="0">
                <a:solidFill>
                  <a:srgbClr val="FFFF00"/>
                </a:solidFill>
                <a:effectLst>
                  <a:outerShdw blurRad="38100" dist="38100" dir="2700000" algn="tl">
                    <a:srgbClr val="000000">
                      <a:alpha val="43137"/>
                    </a:srgbClr>
                  </a:outerShdw>
                </a:effectLst>
                <a:latin typeface="Arial Black" pitchFamily="34" charset="0"/>
              </a:rPr>
              <a:t>HELMET </a:t>
            </a:r>
          </a:p>
          <a:p>
            <a:pPr algn="ctr"/>
            <a:r>
              <a:rPr lang="en-US" sz="3200" b="1" dirty="0" smtClean="0">
                <a:solidFill>
                  <a:srgbClr val="FFFF00"/>
                </a:solidFill>
                <a:effectLst>
                  <a:outerShdw blurRad="38100" dist="38100" dir="2700000" algn="tl">
                    <a:srgbClr val="000000">
                      <a:alpha val="43137"/>
                    </a:srgbClr>
                  </a:outerShdw>
                </a:effectLst>
                <a:latin typeface="Arial Black" pitchFamily="34" charset="0"/>
              </a:rPr>
              <a:t>shall have </a:t>
            </a:r>
            <a:r>
              <a:rPr lang="en-US" sz="2800" b="1" dirty="0" smtClean="0">
                <a:solidFill>
                  <a:srgbClr val="FFFF00"/>
                </a:solidFill>
                <a:effectLst>
                  <a:outerShdw blurRad="38100" dist="38100" dir="2700000" algn="tl">
                    <a:srgbClr val="000000">
                      <a:alpha val="43137"/>
                    </a:srgbClr>
                  </a:outerShdw>
                </a:effectLst>
                <a:latin typeface="Arial Black" pitchFamily="34" charset="0"/>
              </a:rPr>
              <a:t>extended ear flaps covering both ears and temples </a:t>
            </a:r>
          </a:p>
          <a:p>
            <a:pPr algn="ctr"/>
            <a:r>
              <a:rPr lang="en-US" sz="2800" b="1" dirty="0" smtClean="0">
                <a:solidFill>
                  <a:srgbClr val="FFFF00"/>
                </a:solidFill>
                <a:effectLst>
                  <a:outerShdw blurRad="38100" dist="38100" dir="2700000" algn="tl">
                    <a:srgbClr val="000000">
                      <a:alpha val="43137"/>
                    </a:srgbClr>
                  </a:outerShdw>
                </a:effectLst>
                <a:latin typeface="Arial Black" pitchFamily="34" charset="0"/>
              </a:rPr>
              <a:t>and display the NOCSAE</a:t>
            </a:r>
          </a:p>
          <a:p>
            <a:pPr algn="ctr"/>
            <a:r>
              <a:rPr lang="en-US" sz="2800" b="1" dirty="0" smtClean="0">
                <a:solidFill>
                  <a:srgbClr val="FFFF00"/>
                </a:solidFill>
                <a:effectLst>
                  <a:outerShdw blurRad="38100" dist="38100" dir="2700000" algn="tl">
                    <a:srgbClr val="000000">
                      <a:alpha val="43137"/>
                    </a:srgbClr>
                  </a:outerShdw>
                </a:effectLst>
                <a:latin typeface="Arial Black" pitchFamily="34" charset="0"/>
              </a:rPr>
              <a:t>Stamp</a:t>
            </a:r>
          </a:p>
          <a:p>
            <a:pPr algn="ctr"/>
            <a:r>
              <a:rPr lang="en-US" sz="1100" b="1" dirty="0" smtClean="0">
                <a:solidFill>
                  <a:srgbClr val="FFC000"/>
                </a:solidFill>
                <a:effectLst>
                  <a:outerShdw blurRad="38100" dist="38100" dir="2700000" algn="tl">
                    <a:srgbClr val="000000">
                      <a:alpha val="43137"/>
                    </a:srgbClr>
                  </a:outerShdw>
                </a:effectLst>
                <a:latin typeface="Arial Black" pitchFamily="34" charset="0"/>
              </a:rPr>
              <a:t>N</a:t>
            </a:r>
            <a:r>
              <a:rPr lang="en-US" sz="1100" b="1" dirty="0" smtClean="0">
                <a:solidFill>
                  <a:srgbClr val="FFFF00"/>
                </a:solidFill>
                <a:effectLst>
                  <a:outerShdw blurRad="38100" dist="38100" dir="2700000" algn="tl">
                    <a:srgbClr val="000000">
                      <a:alpha val="43137"/>
                    </a:srgbClr>
                  </a:outerShdw>
                </a:effectLst>
                <a:latin typeface="Arial Black" pitchFamily="34" charset="0"/>
              </a:rPr>
              <a:t>ational </a:t>
            </a:r>
            <a:r>
              <a:rPr lang="en-US" sz="1100" b="1" dirty="0" smtClean="0">
                <a:solidFill>
                  <a:srgbClr val="FFC000"/>
                </a:solidFill>
                <a:effectLst>
                  <a:outerShdw blurRad="38100" dist="38100" dir="2700000" algn="tl">
                    <a:srgbClr val="000000">
                      <a:alpha val="43137"/>
                    </a:srgbClr>
                  </a:outerShdw>
                </a:effectLst>
                <a:latin typeface="Arial Black" pitchFamily="34" charset="0"/>
              </a:rPr>
              <a:t>O</a:t>
            </a:r>
            <a:r>
              <a:rPr lang="en-US" sz="1100" b="1" dirty="0" smtClean="0">
                <a:solidFill>
                  <a:srgbClr val="FFFF00"/>
                </a:solidFill>
                <a:effectLst>
                  <a:outerShdw blurRad="38100" dist="38100" dir="2700000" algn="tl">
                    <a:srgbClr val="000000">
                      <a:alpha val="43137"/>
                    </a:srgbClr>
                  </a:outerShdw>
                </a:effectLst>
                <a:latin typeface="Arial Black" pitchFamily="34" charset="0"/>
              </a:rPr>
              <a:t>perating </a:t>
            </a:r>
            <a:r>
              <a:rPr lang="en-US" sz="1100" b="1" dirty="0" smtClean="0">
                <a:solidFill>
                  <a:srgbClr val="FFC000"/>
                </a:solidFill>
                <a:effectLst>
                  <a:outerShdw blurRad="38100" dist="38100" dir="2700000" algn="tl">
                    <a:srgbClr val="000000">
                      <a:alpha val="43137"/>
                    </a:srgbClr>
                  </a:outerShdw>
                </a:effectLst>
                <a:latin typeface="Arial Black" pitchFamily="34" charset="0"/>
              </a:rPr>
              <a:t>C</a:t>
            </a:r>
            <a:r>
              <a:rPr lang="en-US" sz="1100" b="1" dirty="0" smtClean="0">
                <a:solidFill>
                  <a:srgbClr val="FFFF00"/>
                </a:solidFill>
                <a:effectLst>
                  <a:outerShdw blurRad="38100" dist="38100" dir="2700000" algn="tl">
                    <a:srgbClr val="000000">
                      <a:alpha val="43137"/>
                    </a:srgbClr>
                  </a:outerShdw>
                </a:effectLst>
                <a:latin typeface="Arial Black" pitchFamily="34" charset="0"/>
              </a:rPr>
              <a:t>ommittee on </a:t>
            </a:r>
            <a:r>
              <a:rPr lang="en-US" sz="1100" b="1" dirty="0" smtClean="0">
                <a:solidFill>
                  <a:srgbClr val="FFC000"/>
                </a:solidFill>
                <a:effectLst>
                  <a:outerShdw blurRad="38100" dist="38100" dir="2700000" algn="tl">
                    <a:srgbClr val="000000">
                      <a:alpha val="43137"/>
                    </a:srgbClr>
                  </a:outerShdw>
                </a:effectLst>
                <a:latin typeface="Arial Black" pitchFamily="34" charset="0"/>
              </a:rPr>
              <a:t>S</a:t>
            </a:r>
            <a:r>
              <a:rPr lang="en-US" sz="1100" b="1" dirty="0" smtClean="0">
                <a:solidFill>
                  <a:srgbClr val="FFFF00"/>
                </a:solidFill>
                <a:effectLst>
                  <a:outerShdw blurRad="38100" dist="38100" dir="2700000" algn="tl">
                    <a:srgbClr val="000000">
                      <a:alpha val="43137"/>
                    </a:srgbClr>
                  </a:outerShdw>
                </a:effectLst>
                <a:latin typeface="Arial Black" pitchFamily="34" charset="0"/>
              </a:rPr>
              <a:t>tandards for </a:t>
            </a:r>
            <a:r>
              <a:rPr lang="en-US" sz="1100" b="1" dirty="0" smtClean="0">
                <a:solidFill>
                  <a:srgbClr val="FFC000"/>
                </a:solidFill>
                <a:effectLst>
                  <a:outerShdw blurRad="38100" dist="38100" dir="2700000" algn="tl">
                    <a:srgbClr val="000000">
                      <a:alpha val="43137"/>
                    </a:srgbClr>
                  </a:outerShdw>
                </a:effectLst>
                <a:latin typeface="Arial Black" pitchFamily="34" charset="0"/>
              </a:rPr>
              <a:t>A</a:t>
            </a:r>
            <a:r>
              <a:rPr lang="en-US" sz="1100" b="1" dirty="0" smtClean="0">
                <a:solidFill>
                  <a:srgbClr val="FFFF00"/>
                </a:solidFill>
                <a:effectLst>
                  <a:outerShdw blurRad="38100" dist="38100" dir="2700000" algn="tl">
                    <a:srgbClr val="000000">
                      <a:alpha val="43137"/>
                    </a:srgbClr>
                  </a:outerShdw>
                </a:effectLst>
                <a:latin typeface="Arial Black" pitchFamily="34" charset="0"/>
              </a:rPr>
              <a:t>thletic </a:t>
            </a:r>
            <a:r>
              <a:rPr lang="en-US" sz="1100" b="1" dirty="0" smtClean="0">
                <a:solidFill>
                  <a:srgbClr val="FFC000"/>
                </a:solidFill>
                <a:effectLst>
                  <a:outerShdw blurRad="38100" dist="38100" dir="2700000" algn="tl">
                    <a:srgbClr val="000000">
                      <a:alpha val="43137"/>
                    </a:srgbClr>
                  </a:outerShdw>
                </a:effectLst>
                <a:latin typeface="Arial Black" pitchFamily="34" charset="0"/>
              </a:rPr>
              <a:t>E</a:t>
            </a:r>
            <a:r>
              <a:rPr lang="en-US" sz="1100" b="1" dirty="0" smtClean="0">
                <a:solidFill>
                  <a:srgbClr val="FFFF00"/>
                </a:solidFill>
                <a:effectLst>
                  <a:outerShdw blurRad="38100" dist="38100" dir="2700000" algn="tl">
                    <a:srgbClr val="000000">
                      <a:alpha val="43137"/>
                    </a:srgbClr>
                  </a:outerShdw>
                </a:effectLst>
                <a:latin typeface="Arial Black" pitchFamily="34" charset="0"/>
              </a:rPr>
              <a:t>quipment  </a:t>
            </a:r>
          </a:p>
        </p:txBody>
      </p:sp>
      <p:pic>
        <p:nvPicPr>
          <p:cNvPr id="185347" name="Picture 3"/>
          <p:cNvPicPr>
            <a:picLocks noChangeAspect="1" noChangeArrowheads="1"/>
          </p:cNvPicPr>
          <p:nvPr/>
        </p:nvPicPr>
        <p:blipFill>
          <a:blip r:embed="rId4" cstate="print"/>
          <a:srcRect/>
          <a:stretch>
            <a:fillRect/>
          </a:stretch>
        </p:blipFill>
        <p:spPr bwMode="auto">
          <a:xfrm>
            <a:off x="3581400" y="4648200"/>
            <a:ext cx="1800225" cy="1847850"/>
          </a:xfrm>
          <a:prstGeom prst="rect">
            <a:avLst/>
          </a:prstGeom>
          <a:noFill/>
          <a:ln w="9525">
            <a:noFill/>
            <a:miter lim="800000"/>
            <a:headEnd/>
            <a:tailEnd/>
          </a:ln>
        </p:spPr>
      </p:pic>
      <p:sp>
        <p:nvSpPr>
          <p:cNvPr id="15" name="TextBox 14"/>
          <p:cNvSpPr txBox="1"/>
          <p:nvPr/>
        </p:nvSpPr>
        <p:spPr>
          <a:xfrm>
            <a:off x="304800" y="5257800"/>
            <a:ext cx="3429000" cy="1477328"/>
          </a:xfrm>
          <a:prstGeom prst="rect">
            <a:avLst/>
          </a:prstGeom>
          <a:noFill/>
        </p:spPr>
        <p:txBody>
          <a:bodyPr wrap="square" rtlCol="0">
            <a:spAutoFit/>
          </a:bodyPr>
          <a:lstStyle/>
          <a:p>
            <a:pPr algn="ctr"/>
            <a:r>
              <a:rPr lang="en-US" sz="1800" b="1" dirty="0" smtClean="0"/>
              <a:t>Live Ball or Dead Ball:</a:t>
            </a:r>
          </a:p>
          <a:p>
            <a:pPr algn="ctr"/>
            <a:r>
              <a:rPr lang="en-US" sz="1800" b="1" dirty="0" smtClean="0"/>
              <a:t>Non-adult ball/ bat </a:t>
            </a:r>
            <a:r>
              <a:rPr lang="en-US" sz="1800" b="1" dirty="0" err="1" smtClean="0"/>
              <a:t>shaggers</a:t>
            </a:r>
            <a:r>
              <a:rPr lang="en-US" sz="1800" b="1" dirty="0" smtClean="0"/>
              <a:t>, </a:t>
            </a:r>
          </a:p>
          <a:p>
            <a:pPr algn="ctr"/>
            <a:r>
              <a:rPr lang="en-US" sz="1800" b="1" dirty="0" smtClean="0"/>
              <a:t>equipment managers, </a:t>
            </a:r>
          </a:p>
          <a:p>
            <a:pPr algn="ctr"/>
            <a:r>
              <a:rPr lang="en-US" sz="1800" b="1" dirty="0" smtClean="0"/>
              <a:t>must wear a helmet </a:t>
            </a:r>
          </a:p>
          <a:p>
            <a:pPr algn="ctr"/>
            <a:r>
              <a:rPr lang="en-US" sz="1800" b="1" dirty="0" smtClean="0"/>
              <a:t>at all times!</a:t>
            </a:r>
            <a:endParaRPr lang="en-US" sz="18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3" cstate="print"/>
          <a:srcRect/>
          <a:stretch>
            <a:fillRect/>
          </a:stretch>
        </p:blipFill>
        <p:spPr bwMode="auto">
          <a:xfrm>
            <a:off x="0" y="970234"/>
            <a:ext cx="5029200" cy="459236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solidFill>
                  <a:srgbClr val="78D749"/>
                </a:solidFill>
              </a:rPr>
              <a:t>Baseball Training Presentation            created by John Hickey</a:t>
            </a:r>
            <a:endParaRPr lang="en-US" dirty="0">
              <a:solidFill>
                <a:srgbClr val="78D749"/>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57</a:t>
            </a:fld>
            <a:endParaRPr lang="en-US"/>
          </a:p>
        </p:txBody>
      </p:sp>
      <p:sp>
        <p:nvSpPr>
          <p:cNvPr id="10" name="TextBox 9"/>
          <p:cNvSpPr txBox="1"/>
          <p:nvPr/>
        </p:nvSpPr>
        <p:spPr>
          <a:xfrm>
            <a:off x="4800600" y="838200"/>
            <a:ext cx="4495800" cy="5109091"/>
          </a:xfrm>
          <a:prstGeom prst="rect">
            <a:avLst/>
          </a:prstGeom>
          <a:noFill/>
        </p:spPr>
        <p:txBody>
          <a:bodyPr wrap="square" rtlCol="0">
            <a:spAutoFit/>
          </a:bodyPr>
          <a:lstStyle/>
          <a:p>
            <a:pPr algn="ctr"/>
            <a:r>
              <a:rPr lang="en-US" sz="2800" b="1" dirty="0" smtClean="0">
                <a:latin typeface="Arial Black" pitchFamily="34" charset="0"/>
              </a:rPr>
              <a:t>1.5.2 </a:t>
            </a:r>
          </a:p>
          <a:p>
            <a:pPr algn="ctr"/>
            <a:r>
              <a:rPr lang="en-US" sz="2800" b="1" dirty="0" smtClean="0">
                <a:latin typeface="Arial Black" pitchFamily="34" charset="0"/>
              </a:rPr>
              <a:t> Face Mask </a:t>
            </a:r>
          </a:p>
          <a:p>
            <a:pPr algn="ctr"/>
            <a:r>
              <a:rPr lang="en-US" sz="2800" b="1" dirty="0" smtClean="0">
                <a:latin typeface="Arial Black" pitchFamily="34" charset="0"/>
              </a:rPr>
              <a:t>must meet the    </a:t>
            </a:r>
          </a:p>
          <a:p>
            <a:pPr algn="ctr"/>
            <a:r>
              <a:rPr lang="en-US" sz="2800" b="1" dirty="0" smtClean="0">
                <a:solidFill>
                  <a:srgbClr val="C00000"/>
                </a:solidFill>
                <a:latin typeface="Arial Black" pitchFamily="34" charset="0"/>
              </a:rPr>
              <a:t>  </a:t>
            </a:r>
            <a:r>
              <a:rPr lang="en-US" sz="2800" b="1" dirty="0" smtClean="0">
                <a:solidFill>
                  <a:srgbClr val="C00000"/>
                </a:solidFill>
                <a:effectLst>
                  <a:outerShdw blurRad="38100" dist="38100" dir="2700000" algn="tl">
                    <a:srgbClr val="000000">
                      <a:alpha val="43137"/>
                    </a:srgbClr>
                  </a:outerShdw>
                </a:effectLst>
                <a:latin typeface="Arial Black" pitchFamily="34" charset="0"/>
              </a:rPr>
              <a:t>NOCSAE</a:t>
            </a:r>
          </a:p>
          <a:p>
            <a:pPr algn="ctr"/>
            <a:r>
              <a:rPr lang="en-US" sz="1000" b="1" dirty="0" smtClean="0">
                <a:solidFill>
                  <a:srgbClr val="C00000"/>
                </a:solidFill>
                <a:effectLst>
                  <a:outerShdw blurRad="38100" dist="38100" dir="2700000" algn="tl">
                    <a:srgbClr val="000000">
                      <a:alpha val="43137"/>
                    </a:srgbClr>
                  </a:outerShdw>
                </a:effectLst>
                <a:latin typeface="Arial Black" pitchFamily="34" charset="0"/>
              </a:rPr>
              <a:t>  National Operating Committee on Standards for  </a:t>
            </a:r>
          </a:p>
          <a:p>
            <a:pPr algn="ctr"/>
            <a:r>
              <a:rPr lang="en-US" sz="1000" b="1" dirty="0" smtClean="0">
                <a:solidFill>
                  <a:srgbClr val="C00000"/>
                </a:solidFill>
                <a:effectLst>
                  <a:outerShdw blurRad="38100" dist="38100" dir="2700000" algn="tl">
                    <a:srgbClr val="000000">
                      <a:alpha val="43137"/>
                    </a:srgbClr>
                  </a:outerShdw>
                </a:effectLst>
                <a:latin typeface="Arial Black" pitchFamily="34" charset="0"/>
              </a:rPr>
              <a:t>     Athletic Equipment </a:t>
            </a:r>
          </a:p>
          <a:p>
            <a:pPr algn="ctr"/>
            <a:r>
              <a:rPr lang="en-US" sz="2800" b="1" dirty="0" smtClean="0">
                <a:solidFill>
                  <a:srgbClr val="C00000"/>
                </a:solidFill>
                <a:effectLst>
                  <a:outerShdw blurRad="38100" dist="38100" dir="2700000" algn="tl">
                    <a:srgbClr val="000000">
                      <a:alpha val="43137"/>
                    </a:srgbClr>
                  </a:outerShdw>
                </a:effectLst>
                <a:latin typeface="Arial Black" pitchFamily="34" charset="0"/>
              </a:rPr>
              <a:t>   Standard</a:t>
            </a:r>
          </a:p>
          <a:p>
            <a:r>
              <a:rPr lang="en-US" sz="2800" b="1" dirty="0" smtClean="0">
                <a:effectLst>
                  <a:outerShdw blurRad="38100" dist="38100" dir="2700000" algn="tl">
                    <a:srgbClr val="000000">
                      <a:alpha val="43137"/>
                    </a:srgbClr>
                  </a:outerShdw>
                </a:effectLst>
                <a:latin typeface="Arial Black" pitchFamily="34" charset="0"/>
              </a:rPr>
              <a:t>and must be attached   </a:t>
            </a:r>
          </a:p>
          <a:p>
            <a:pPr algn="ctr"/>
            <a:r>
              <a:rPr lang="en-US" sz="2800" b="1" dirty="0" smtClean="0">
                <a:effectLst>
                  <a:outerShdw blurRad="38100" dist="38100" dir="2700000" algn="tl">
                    <a:srgbClr val="000000">
                      <a:alpha val="43137"/>
                    </a:srgbClr>
                  </a:outerShdw>
                </a:effectLst>
                <a:latin typeface="Arial Black" pitchFamily="34" charset="0"/>
              </a:rPr>
              <a:t>at the time of manufacture or be approved by the manufacturer.</a:t>
            </a:r>
            <a:r>
              <a:rPr lang="en-US" sz="3200" b="1" dirty="0" smtClean="0">
                <a:effectLst>
                  <a:outerShdw blurRad="38100" dist="38100" dir="2700000" algn="tl">
                    <a:srgbClr val="000000">
                      <a:alpha val="43137"/>
                    </a:srgbClr>
                  </a:outerShdw>
                </a:effectLst>
                <a:latin typeface="Arial Black" pitchFamily="34" charset="0"/>
              </a:rPr>
              <a:t> </a:t>
            </a:r>
          </a:p>
          <a:p>
            <a:pPr algn="ctr"/>
            <a:endParaRPr lang="en-US" sz="1100" b="1" dirty="0" smtClean="0">
              <a:solidFill>
                <a:srgbClr val="FFFF00"/>
              </a:solidFill>
              <a:effectLst>
                <a:outerShdw blurRad="38100" dist="38100" dir="2700000" algn="tl">
                  <a:srgbClr val="000000">
                    <a:alpha val="43137"/>
                  </a:srgbClr>
                </a:outerShdw>
              </a:effectLst>
              <a:latin typeface="Arial Black" pitchFamily="34" charset="0"/>
            </a:endParaRPr>
          </a:p>
          <a:p>
            <a:pPr algn="ctr"/>
            <a:r>
              <a:rPr lang="en-US" sz="1100" b="1" dirty="0" smtClean="0">
                <a:solidFill>
                  <a:srgbClr val="FFFF00"/>
                </a:solidFill>
                <a:effectLst>
                  <a:outerShdw blurRad="38100" dist="38100" dir="2700000" algn="tl">
                    <a:srgbClr val="000000">
                      <a:alpha val="43137"/>
                    </a:srgbClr>
                  </a:outerShdw>
                </a:effectLst>
                <a:latin typeface="Arial Black" pitchFamily="34" charset="0"/>
              </a:rPr>
              <a:t> </a:t>
            </a:r>
          </a:p>
        </p:txBody>
      </p:sp>
      <p:pic>
        <p:nvPicPr>
          <p:cNvPr id="185347" name="Picture 3"/>
          <p:cNvPicPr>
            <a:picLocks noChangeAspect="1" noChangeArrowheads="1"/>
          </p:cNvPicPr>
          <p:nvPr/>
        </p:nvPicPr>
        <p:blipFill>
          <a:blip r:embed="rId4" cstate="print"/>
          <a:srcRect/>
          <a:stretch>
            <a:fillRect/>
          </a:stretch>
        </p:blipFill>
        <p:spPr bwMode="auto">
          <a:xfrm>
            <a:off x="3200400" y="4648200"/>
            <a:ext cx="180022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9" name="Picture 5"/>
          <p:cNvPicPr>
            <a:picLocks noChangeAspect="1" noChangeArrowheads="1"/>
          </p:cNvPicPr>
          <p:nvPr/>
        </p:nvPicPr>
        <p:blipFill>
          <a:blip r:embed="rId3" cstate="print"/>
          <a:srcRect/>
          <a:stretch>
            <a:fillRect/>
          </a:stretch>
        </p:blipFill>
        <p:spPr bwMode="auto">
          <a:xfrm>
            <a:off x="6172200" y="762000"/>
            <a:ext cx="2971800" cy="3143250"/>
          </a:xfrm>
          <a:prstGeom prst="rect">
            <a:avLst/>
          </a:prstGeom>
          <a:noFill/>
          <a:ln w="9525">
            <a:noFill/>
            <a:miter lim="800000"/>
            <a:headEnd/>
            <a:tailEnd/>
          </a:ln>
        </p:spPr>
      </p:pic>
      <p:pic>
        <p:nvPicPr>
          <p:cNvPr id="190468" name="Picture 4"/>
          <p:cNvPicPr>
            <a:picLocks noChangeAspect="1" noChangeArrowheads="1"/>
          </p:cNvPicPr>
          <p:nvPr/>
        </p:nvPicPr>
        <p:blipFill>
          <a:blip r:embed="rId4" cstate="print"/>
          <a:srcRect/>
          <a:stretch>
            <a:fillRect/>
          </a:stretch>
        </p:blipFill>
        <p:spPr bwMode="auto">
          <a:xfrm>
            <a:off x="0" y="685800"/>
            <a:ext cx="3067050" cy="47148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solidFill>
                  <a:srgbClr val="A7E420"/>
                </a:solidFill>
              </a:rPr>
              <a:t>Baseball Training Presentation            created by John Hickey</a:t>
            </a:r>
            <a:endParaRPr lang="en-US" dirty="0">
              <a:solidFill>
                <a:srgbClr val="A7E420"/>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58</a:t>
            </a:fld>
            <a:endParaRPr lang="en-US"/>
          </a:p>
        </p:txBody>
      </p:sp>
      <p:sp>
        <p:nvSpPr>
          <p:cNvPr id="10" name="TextBox 9"/>
          <p:cNvSpPr txBox="1"/>
          <p:nvPr/>
        </p:nvSpPr>
        <p:spPr>
          <a:xfrm>
            <a:off x="152400" y="228600"/>
            <a:ext cx="8839200"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Arial Black" pitchFamily="34" charset="0"/>
              </a:rPr>
              <a:t>1.5.3 The Catcher shall wear:</a:t>
            </a:r>
          </a:p>
        </p:txBody>
      </p:sp>
      <p:sp>
        <p:nvSpPr>
          <p:cNvPr id="6" name="TextBox 5"/>
          <p:cNvSpPr txBox="1"/>
          <p:nvPr/>
        </p:nvSpPr>
        <p:spPr>
          <a:xfrm>
            <a:off x="5181600" y="3810000"/>
            <a:ext cx="3962400" cy="1446550"/>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Arial Black" pitchFamily="34" charset="0"/>
              </a:rPr>
              <a:t>head protector</a:t>
            </a:r>
          </a:p>
          <a:p>
            <a:pPr algn="ctr"/>
            <a:r>
              <a:rPr lang="en-US" sz="2400" b="1" dirty="0" smtClean="0">
                <a:solidFill>
                  <a:srgbClr val="FF0000"/>
                </a:solidFill>
                <a:effectLst>
                  <a:outerShdw blurRad="38100" dist="38100" dir="2700000" algn="tl">
                    <a:srgbClr val="000000">
                      <a:alpha val="43137"/>
                    </a:srgbClr>
                  </a:outerShdw>
                </a:effectLst>
                <a:latin typeface="Arial Black" pitchFamily="34" charset="0"/>
              </a:rPr>
              <a:t>&amp;</a:t>
            </a:r>
            <a:r>
              <a:rPr lang="en-US" sz="3200" b="1" dirty="0" smtClean="0">
                <a:solidFill>
                  <a:srgbClr val="FF0000"/>
                </a:solidFill>
                <a:effectLst>
                  <a:outerShdw blurRad="38100" dist="38100" dir="2700000" algn="tl">
                    <a:srgbClr val="000000">
                      <a:alpha val="43137"/>
                    </a:srgbClr>
                  </a:outerShdw>
                </a:effectLst>
                <a:latin typeface="Arial Black" pitchFamily="34" charset="0"/>
              </a:rPr>
              <a:t> mask</a:t>
            </a:r>
          </a:p>
          <a:p>
            <a:pPr algn="ctr"/>
            <a:r>
              <a:rPr lang="en-US" sz="2400" b="1" dirty="0" smtClean="0">
                <a:solidFill>
                  <a:srgbClr val="FF0000"/>
                </a:solidFill>
                <a:effectLst>
                  <a:outerShdw blurRad="38100" dist="38100" dir="2700000" algn="tl">
                    <a:srgbClr val="000000">
                      <a:alpha val="43137"/>
                    </a:srgbClr>
                  </a:outerShdw>
                </a:effectLst>
                <a:latin typeface="Arial Black" pitchFamily="34" charset="0"/>
              </a:rPr>
              <a:t>w/ throat protector</a:t>
            </a:r>
          </a:p>
        </p:txBody>
      </p:sp>
      <p:sp>
        <p:nvSpPr>
          <p:cNvPr id="7" name="TextBox 6"/>
          <p:cNvSpPr txBox="1"/>
          <p:nvPr/>
        </p:nvSpPr>
        <p:spPr>
          <a:xfrm>
            <a:off x="228600" y="838200"/>
            <a:ext cx="2819400"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Arial Black" pitchFamily="34" charset="0"/>
              </a:rPr>
              <a:t>body </a:t>
            </a:r>
          </a:p>
          <a:p>
            <a:pPr algn="ctr"/>
            <a:r>
              <a:rPr lang="en-US" sz="3200" b="1" dirty="0" smtClean="0">
                <a:solidFill>
                  <a:srgbClr val="FF0000"/>
                </a:solidFill>
                <a:effectLst>
                  <a:outerShdw blurRad="38100" dist="38100" dir="2700000" algn="tl">
                    <a:srgbClr val="000000">
                      <a:alpha val="43137"/>
                    </a:srgbClr>
                  </a:outerShdw>
                </a:effectLst>
                <a:latin typeface="Arial Black" pitchFamily="34" charset="0"/>
              </a:rPr>
              <a:t>protector</a:t>
            </a:r>
          </a:p>
        </p:txBody>
      </p:sp>
      <p:sp>
        <p:nvSpPr>
          <p:cNvPr id="8" name="TextBox 7"/>
          <p:cNvSpPr txBox="1"/>
          <p:nvPr/>
        </p:nvSpPr>
        <p:spPr>
          <a:xfrm>
            <a:off x="3505200" y="1752600"/>
            <a:ext cx="1752600"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Arial Black" pitchFamily="34" charset="0"/>
              </a:rPr>
              <a:t>shin </a:t>
            </a:r>
          </a:p>
          <a:p>
            <a:pPr algn="ctr"/>
            <a:r>
              <a:rPr lang="en-US" sz="3200" b="1" dirty="0" smtClean="0">
                <a:solidFill>
                  <a:srgbClr val="FF0000"/>
                </a:solidFill>
                <a:effectLst>
                  <a:outerShdw blurRad="38100" dist="38100" dir="2700000" algn="tl">
                    <a:srgbClr val="000000">
                      <a:alpha val="43137"/>
                    </a:srgbClr>
                  </a:outerShdw>
                </a:effectLst>
                <a:latin typeface="Arial Black" pitchFamily="34" charset="0"/>
              </a:rPr>
              <a:t>guards</a:t>
            </a:r>
          </a:p>
        </p:txBody>
      </p:sp>
      <p:sp>
        <p:nvSpPr>
          <p:cNvPr id="9" name="TextBox 8"/>
          <p:cNvSpPr txBox="1"/>
          <p:nvPr/>
        </p:nvSpPr>
        <p:spPr>
          <a:xfrm>
            <a:off x="1752600" y="4572000"/>
            <a:ext cx="152400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latin typeface="Arial Black" pitchFamily="34" charset="0"/>
              </a:rPr>
              <a:t>cup</a:t>
            </a:r>
          </a:p>
        </p:txBody>
      </p:sp>
      <p:pic>
        <p:nvPicPr>
          <p:cNvPr id="190466" name="Picture 2"/>
          <p:cNvPicPr>
            <a:picLocks noChangeAspect="1" noChangeArrowheads="1"/>
          </p:cNvPicPr>
          <p:nvPr/>
        </p:nvPicPr>
        <p:blipFill>
          <a:blip r:embed="rId5" cstate="print"/>
          <a:srcRect/>
          <a:stretch>
            <a:fillRect/>
          </a:stretch>
        </p:blipFill>
        <p:spPr bwMode="auto">
          <a:xfrm>
            <a:off x="2057400" y="5105400"/>
            <a:ext cx="820091" cy="1490663"/>
          </a:xfrm>
          <a:prstGeom prst="rect">
            <a:avLst/>
          </a:prstGeom>
          <a:noFill/>
          <a:ln w="9525">
            <a:noFill/>
            <a:miter lim="800000"/>
            <a:headEnd/>
            <a:tailEnd/>
          </a:ln>
        </p:spPr>
      </p:pic>
      <p:pic>
        <p:nvPicPr>
          <p:cNvPr id="190470" name="Picture 6"/>
          <p:cNvPicPr>
            <a:picLocks noChangeAspect="1" noChangeArrowheads="1"/>
          </p:cNvPicPr>
          <p:nvPr/>
        </p:nvPicPr>
        <p:blipFill>
          <a:blip r:embed="rId6" cstate="print"/>
          <a:srcRect/>
          <a:stretch>
            <a:fillRect/>
          </a:stretch>
        </p:blipFill>
        <p:spPr bwMode="auto">
          <a:xfrm>
            <a:off x="3657600" y="2819400"/>
            <a:ext cx="1162050" cy="3552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4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04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04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0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http://baseball.epicsports.com/products/CHAMPRO/E2680/ROYAL.jpg"/>
          <p:cNvPicPr>
            <a:picLocks noChangeAspect="1" noChangeArrowheads="1"/>
          </p:cNvPicPr>
          <p:nvPr/>
        </p:nvPicPr>
        <p:blipFill>
          <a:blip r:embed="rId3" cstate="print"/>
          <a:srcRect/>
          <a:stretch>
            <a:fillRect/>
          </a:stretch>
        </p:blipFill>
        <p:spPr bwMode="auto">
          <a:xfrm>
            <a:off x="152400" y="228600"/>
            <a:ext cx="3581400" cy="4553494"/>
          </a:xfrm>
          <a:prstGeom prst="rect">
            <a:avLst/>
          </a:prstGeom>
          <a:noFill/>
        </p:spPr>
      </p:pic>
      <p:pic>
        <p:nvPicPr>
          <p:cNvPr id="185347" name="Picture 3"/>
          <p:cNvPicPr>
            <a:picLocks noChangeAspect="1" noChangeArrowheads="1"/>
          </p:cNvPicPr>
          <p:nvPr/>
        </p:nvPicPr>
        <p:blipFill>
          <a:blip r:embed="rId4" cstate="print"/>
          <a:srcRect/>
          <a:stretch>
            <a:fillRect/>
          </a:stretch>
        </p:blipFill>
        <p:spPr bwMode="auto">
          <a:xfrm>
            <a:off x="152400" y="3886200"/>
            <a:ext cx="1800225" cy="18478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solidFill>
                  <a:srgbClr val="78D749"/>
                </a:solidFill>
              </a:rPr>
              <a:t>Baseball Training Presentation            created by John Hickey</a:t>
            </a:r>
            <a:endParaRPr lang="en-US" dirty="0">
              <a:solidFill>
                <a:srgbClr val="78D749"/>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59</a:t>
            </a:fld>
            <a:endParaRPr lang="en-US"/>
          </a:p>
        </p:txBody>
      </p:sp>
      <p:sp>
        <p:nvSpPr>
          <p:cNvPr id="10" name="TextBox 9"/>
          <p:cNvSpPr txBox="1"/>
          <p:nvPr/>
        </p:nvSpPr>
        <p:spPr>
          <a:xfrm>
            <a:off x="3505200" y="381000"/>
            <a:ext cx="5638800" cy="5632311"/>
          </a:xfrm>
          <a:prstGeom prst="rect">
            <a:avLst/>
          </a:prstGeom>
          <a:noFill/>
        </p:spPr>
        <p:txBody>
          <a:bodyPr wrap="square" rtlCol="0">
            <a:spAutoFit/>
          </a:bodyPr>
          <a:lstStyle/>
          <a:p>
            <a:pPr algn="ctr"/>
            <a:r>
              <a:rPr lang="en-US" sz="3600" b="1" dirty="0" smtClean="0">
                <a:latin typeface="Arial Black" pitchFamily="34" charset="0"/>
              </a:rPr>
              <a:t>1.5.4  </a:t>
            </a:r>
          </a:p>
          <a:p>
            <a:pPr algn="ctr"/>
            <a:r>
              <a:rPr lang="en-US" sz="3600" b="1" dirty="0" smtClean="0">
                <a:latin typeface="Arial Black" pitchFamily="34" charset="0"/>
              </a:rPr>
              <a:t>The Catcher’s Helmet shall meet </a:t>
            </a:r>
          </a:p>
          <a:p>
            <a:pPr algn="ctr"/>
            <a:r>
              <a:rPr lang="en-US" sz="3600" b="1" dirty="0" smtClean="0">
                <a:latin typeface="Arial Black" pitchFamily="34" charset="0"/>
              </a:rPr>
              <a:t>NOCSAE Standards with full </a:t>
            </a:r>
          </a:p>
          <a:p>
            <a:pPr algn="ctr"/>
            <a:r>
              <a:rPr lang="en-US" sz="3600" b="1" dirty="0" smtClean="0">
                <a:latin typeface="Arial Black" pitchFamily="34" charset="0"/>
              </a:rPr>
              <a:t>ear protection covering both ears and throat protector that adequately covers the throat.  </a:t>
            </a:r>
          </a:p>
        </p:txBody>
      </p:sp>
      <p:sp>
        <p:nvSpPr>
          <p:cNvPr id="9" name="TextBox 8"/>
          <p:cNvSpPr txBox="1"/>
          <p:nvPr/>
        </p:nvSpPr>
        <p:spPr>
          <a:xfrm>
            <a:off x="3733800" y="685800"/>
            <a:ext cx="5410200" cy="5078313"/>
          </a:xfrm>
          <a:prstGeom prst="rect">
            <a:avLst/>
          </a:prstGeom>
          <a:noFill/>
        </p:spPr>
        <p:txBody>
          <a:bodyPr wrap="square" rtlCol="0">
            <a:spAutoFit/>
          </a:bodyPr>
          <a:lstStyle/>
          <a:p>
            <a:pPr algn="ctr"/>
            <a:r>
              <a:rPr lang="en-US" sz="3600" b="1" dirty="0" smtClean="0">
                <a:solidFill>
                  <a:srgbClr val="C00000"/>
                </a:solidFill>
                <a:latin typeface="Arial Black" pitchFamily="34" charset="0"/>
              </a:rPr>
              <a:t>Any non-adult </a:t>
            </a:r>
          </a:p>
          <a:p>
            <a:pPr algn="ctr"/>
            <a:r>
              <a:rPr lang="en-US" sz="3600" b="1" dirty="0" smtClean="0">
                <a:solidFill>
                  <a:srgbClr val="C00000"/>
                </a:solidFill>
                <a:latin typeface="Arial Black" pitchFamily="34" charset="0"/>
              </a:rPr>
              <a:t>in a crouched position warming up the pitcher </a:t>
            </a:r>
          </a:p>
          <a:p>
            <a:pPr algn="ctr"/>
            <a:r>
              <a:rPr lang="en-US" sz="3600" b="1" dirty="0" smtClean="0">
                <a:solidFill>
                  <a:srgbClr val="C00000"/>
                </a:solidFill>
                <a:latin typeface="Arial Black" pitchFamily="34" charset="0"/>
              </a:rPr>
              <a:t>is required to wear </a:t>
            </a:r>
          </a:p>
          <a:p>
            <a:pPr algn="ctr"/>
            <a:r>
              <a:rPr lang="en-US" sz="3600" b="1" dirty="0" smtClean="0">
                <a:solidFill>
                  <a:srgbClr val="C00000"/>
                </a:solidFill>
                <a:latin typeface="Arial Black" pitchFamily="34" charset="0"/>
              </a:rPr>
              <a:t>head protector </a:t>
            </a:r>
          </a:p>
          <a:p>
            <a:pPr algn="ctr"/>
            <a:r>
              <a:rPr lang="en-US" sz="3600" b="1" dirty="0" smtClean="0">
                <a:solidFill>
                  <a:srgbClr val="C00000"/>
                </a:solidFill>
                <a:latin typeface="Arial Black" pitchFamily="34" charset="0"/>
              </a:rPr>
              <a:t>w/ face mask, </a:t>
            </a:r>
          </a:p>
          <a:p>
            <a:pPr algn="ctr"/>
            <a:r>
              <a:rPr lang="en-US" sz="3600" b="1" dirty="0" smtClean="0">
                <a:solidFill>
                  <a:srgbClr val="C00000"/>
                </a:solidFill>
                <a:latin typeface="Arial Black" pitchFamily="34" charset="0"/>
              </a:rPr>
              <a:t>throat protector, </a:t>
            </a:r>
          </a:p>
          <a:p>
            <a:pPr algn="ctr"/>
            <a:r>
              <a:rPr lang="en-US" sz="3600" b="1" dirty="0" smtClean="0">
                <a:solidFill>
                  <a:srgbClr val="C00000"/>
                </a:solidFill>
                <a:latin typeface="Arial Black" pitchFamily="34" charset="0"/>
              </a:rPr>
              <a:t>and a cup.   </a:t>
            </a:r>
          </a:p>
        </p:txBody>
      </p:sp>
      <p:sp>
        <p:nvSpPr>
          <p:cNvPr id="11" name="TextBox 10"/>
          <p:cNvSpPr txBox="1"/>
          <p:nvPr/>
        </p:nvSpPr>
        <p:spPr>
          <a:xfrm>
            <a:off x="3733800" y="304800"/>
            <a:ext cx="5410200" cy="3416320"/>
          </a:xfrm>
          <a:prstGeom prst="rect">
            <a:avLst/>
          </a:prstGeom>
          <a:noFill/>
        </p:spPr>
        <p:txBody>
          <a:bodyPr wrap="square" rtlCol="0">
            <a:spAutoFit/>
          </a:bodyPr>
          <a:lstStyle/>
          <a:p>
            <a:r>
              <a:rPr lang="en-US" sz="2400" b="1" dirty="0" smtClean="0">
                <a:latin typeface="Arial Black" pitchFamily="34" charset="0"/>
              </a:rPr>
              <a:t>           </a:t>
            </a:r>
            <a:r>
              <a:rPr lang="en-US" sz="3600" b="1" dirty="0" smtClean="0">
                <a:latin typeface="Arial Black" pitchFamily="34" charset="0"/>
              </a:rPr>
              <a:t>PENALTY: Failure to comply after being ordered by the umpire shall result in the ejection of the offender.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2" presetClass="exit" presetSubtype="4" fill="hold" grpId="1" nodeType="with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2" presetClass="exit" presetSubtype="4" fill="hold" grpId="1" nodeType="withEffect">
                                  <p:stCondLst>
                                    <p:cond delay="0"/>
                                  </p:stCondLst>
                                  <p:childTnLst>
                                    <p:anim calcmode="lin" valueType="num">
                                      <p:cBhvr additive="base">
                                        <p:cTn id="20" dur="500"/>
                                        <p:tgtEl>
                                          <p:spTgt spid="9"/>
                                        </p:tgtEl>
                                        <p:attrNameLst>
                                          <p:attrName>ppt_x</p:attrName>
                                        </p:attrNameLst>
                                      </p:cBhvr>
                                      <p:tavLst>
                                        <p:tav tm="0">
                                          <p:val>
                                            <p:strVal val="ppt_x"/>
                                          </p:val>
                                        </p:tav>
                                        <p:tav tm="100000">
                                          <p:val>
                                            <p:strVal val="ppt_x"/>
                                          </p:val>
                                        </p:tav>
                                      </p:tavLst>
                                    </p:anim>
                                    <p:anim calcmode="lin" valueType="num">
                                      <p:cBhvr additive="base">
                                        <p:cTn id="21" dur="500"/>
                                        <p:tgtEl>
                                          <p:spTgt spid="9"/>
                                        </p:tgtEl>
                                        <p:attrNameLst>
                                          <p:attrName>ppt_y</p:attrName>
                                        </p:attrNameLst>
                                      </p:cBhvr>
                                      <p:tavLst>
                                        <p:tav tm="0">
                                          <p:val>
                                            <p:strVal val="ppt_y"/>
                                          </p:val>
                                        </p:tav>
                                        <p:tav tm="100000">
                                          <p:val>
                                            <p:strVal val="1+ppt_h/2"/>
                                          </p:val>
                                        </p:tav>
                                      </p:tavLst>
                                    </p:anim>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9" grpId="0"/>
      <p:bldP spid="9" grpId="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71800" y="533401"/>
            <a:ext cx="6019800" cy="3970318"/>
          </a:xfrm>
          <a:prstGeom prst="rect">
            <a:avLst/>
          </a:prstGeom>
          <a:noFill/>
        </p:spPr>
        <p:txBody>
          <a:bodyPr wrap="square" rtlCol="0">
            <a:spAutoFit/>
          </a:bodyPr>
          <a:lstStyle/>
          <a:p>
            <a:pPr algn="ctr"/>
            <a:r>
              <a:rPr lang="en-US" sz="2800" b="1" dirty="0">
                <a:solidFill>
                  <a:srgbClr val="C00000"/>
                </a:solidFill>
              </a:rPr>
              <a:t>1.1.2    </a:t>
            </a:r>
            <a:endParaRPr lang="en-US" sz="2800" b="1" dirty="0" smtClean="0">
              <a:solidFill>
                <a:srgbClr val="C00000"/>
              </a:solidFill>
            </a:endParaRPr>
          </a:p>
          <a:p>
            <a:pPr>
              <a:buFont typeface="Arial" pitchFamily="34" charset="0"/>
              <a:buChar char="•"/>
            </a:pPr>
            <a:r>
              <a:rPr lang="en-US" sz="4000" b="1" dirty="0" smtClean="0">
                <a:solidFill>
                  <a:srgbClr val="C00000"/>
                </a:solidFill>
              </a:rPr>
              <a:t>The U.I.C. </a:t>
            </a:r>
          </a:p>
          <a:p>
            <a:r>
              <a:rPr lang="en-US" sz="4000" b="1" dirty="0" smtClean="0">
                <a:solidFill>
                  <a:srgbClr val="C00000"/>
                </a:solidFill>
              </a:rPr>
              <a:t>shall not accept </a:t>
            </a:r>
          </a:p>
          <a:p>
            <a:r>
              <a:rPr lang="en-US" sz="4000" b="1" dirty="0" smtClean="0">
                <a:solidFill>
                  <a:srgbClr val="C00000"/>
                </a:solidFill>
              </a:rPr>
              <a:t>the lineup card </a:t>
            </a:r>
          </a:p>
          <a:p>
            <a:r>
              <a:rPr lang="en-US" sz="4000" b="1" dirty="0" smtClean="0">
                <a:solidFill>
                  <a:srgbClr val="C00000"/>
                </a:solidFill>
              </a:rPr>
              <a:t>until all substitutes </a:t>
            </a:r>
          </a:p>
          <a:p>
            <a:r>
              <a:rPr lang="en-US" sz="4000" b="1" dirty="0" smtClean="0">
                <a:solidFill>
                  <a:srgbClr val="C00000"/>
                </a:solidFill>
              </a:rPr>
              <a:t>are listed. </a:t>
            </a:r>
          </a:p>
          <a:p>
            <a:r>
              <a:rPr lang="en-US" sz="2400" b="1" dirty="0" smtClean="0">
                <a:solidFill>
                  <a:srgbClr val="C00000"/>
                </a:solidFill>
              </a:rPr>
              <a:t>(No Penalty.)</a:t>
            </a:r>
          </a:p>
        </p:txBody>
      </p:sp>
      <p:sp>
        <p:nvSpPr>
          <p:cNvPr id="5" name="Footer Placeholder 4"/>
          <p:cNvSpPr>
            <a:spLocks noGrp="1"/>
          </p:cNvSpPr>
          <p:nvPr>
            <p:ph type="ftr" sz="quarter" idx="11"/>
          </p:nvPr>
        </p:nvSpPr>
        <p:spPr/>
        <p:txBody>
          <a:bodyPr/>
          <a:lstStyle/>
          <a:p>
            <a:r>
              <a:rPr lang="en-US" dirty="0" smtClean="0">
                <a:solidFill>
                  <a:srgbClr val="78D749"/>
                </a:solidFill>
              </a:rPr>
              <a:t>Baseball Training Presentation            created by John Hickey</a:t>
            </a:r>
            <a:endParaRPr lang="en-US" dirty="0">
              <a:solidFill>
                <a:srgbClr val="78D749"/>
              </a:solidFill>
            </a:endParaRPr>
          </a:p>
        </p:txBody>
      </p:sp>
      <p:sp>
        <p:nvSpPr>
          <p:cNvPr id="6" name="Slide Number Placeholder 5"/>
          <p:cNvSpPr>
            <a:spLocks noGrp="1"/>
          </p:cNvSpPr>
          <p:nvPr>
            <p:ph type="sldNum" sz="quarter" idx="12"/>
          </p:nvPr>
        </p:nvSpPr>
        <p:spPr/>
        <p:txBody>
          <a:bodyPr/>
          <a:lstStyle/>
          <a:p>
            <a:fld id="{9E69D0A2-FB7C-46F0-B726-A0788D180BD3}" type="slidenum">
              <a:rPr lang="en-US" smtClean="0"/>
              <a:pPr/>
              <a:t>6</a:t>
            </a:fld>
            <a:endParaRPr lang="en-US"/>
          </a:p>
        </p:txBody>
      </p:sp>
      <p:pic>
        <p:nvPicPr>
          <p:cNvPr id="78850" name="Picture 2"/>
          <p:cNvPicPr>
            <a:picLocks noChangeAspect="1" noChangeArrowheads="1"/>
          </p:cNvPicPr>
          <p:nvPr/>
        </p:nvPicPr>
        <p:blipFill>
          <a:blip r:embed="rId3" cstate="print"/>
          <a:srcRect/>
          <a:stretch>
            <a:fillRect/>
          </a:stretch>
        </p:blipFill>
        <p:spPr bwMode="auto">
          <a:xfrm>
            <a:off x="762000" y="304800"/>
            <a:ext cx="2057400" cy="6071488"/>
          </a:xfrm>
          <a:prstGeom prst="rect">
            <a:avLst/>
          </a:prstGeom>
          <a:noFill/>
          <a:ln w="9525">
            <a:noFill/>
            <a:miter lim="800000"/>
            <a:headEnd/>
            <a:tailEnd/>
          </a:ln>
        </p:spPr>
      </p:pic>
      <p:sp>
        <p:nvSpPr>
          <p:cNvPr id="8" name="TextBox 7"/>
          <p:cNvSpPr txBox="1"/>
          <p:nvPr/>
        </p:nvSpPr>
        <p:spPr>
          <a:xfrm>
            <a:off x="685800" y="1219201"/>
            <a:ext cx="2133600" cy="261610"/>
          </a:xfrm>
          <a:prstGeom prst="rect">
            <a:avLst/>
          </a:prstGeom>
          <a:noFill/>
        </p:spPr>
        <p:txBody>
          <a:bodyPr wrap="square" rtlCol="0">
            <a:spAutoFit/>
          </a:bodyPr>
          <a:lstStyle/>
          <a:p>
            <a:pPr marL="228600" indent="-228600">
              <a:buAutoNum type="arabicPlain" startAt="11"/>
            </a:pPr>
            <a:r>
              <a:rPr lang="en-US" sz="1100" dirty="0" smtClean="0">
                <a:solidFill>
                  <a:srgbClr val="C00000"/>
                </a:solidFill>
                <a:latin typeface="Franklin Gothic Heavy" pitchFamily="34" charset="0"/>
              </a:rPr>
              <a:t>    </a:t>
            </a:r>
            <a:r>
              <a:rPr lang="en-US" sz="1100" dirty="0" err="1" smtClean="0">
                <a:solidFill>
                  <a:srgbClr val="C00000"/>
                </a:solidFill>
                <a:latin typeface="Franklin Gothic Heavy" pitchFamily="34" charset="0"/>
              </a:rPr>
              <a:t>Aparicio</a:t>
            </a:r>
            <a:r>
              <a:rPr lang="en-US" sz="1100" dirty="0">
                <a:solidFill>
                  <a:srgbClr val="C00000"/>
                </a:solidFill>
                <a:latin typeface="Franklin Gothic Heavy" pitchFamily="34" charset="0"/>
              </a:rPr>
              <a:t> </a:t>
            </a:r>
            <a:r>
              <a:rPr lang="en-US" sz="1100" dirty="0" smtClean="0">
                <a:solidFill>
                  <a:srgbClr val="C00000"/>
                </a:solidFill>
                <a:latin typeface="Franklin Gothic Heavy" pitchFamily="34" charset="0"/>
              </a:rPr>
              <a:t>                          6</a:t>
            </a:r>
          </a:p>
        </p:txBody>
      </p:sp>
      <p:sp>
        <p:nvSpPr>
          <p:cNvPr id="9" name="TextBox 8"/>
          <p:cNvSpPr txBox="1"/>
          <p:nvPr/>
        </p:nvSpPr>
        <p:spPr>
          <a:xfrm>
            <a:off x="762000" y="1524000"/>
            <a:ext cx="2133600" cy="261610"/>
          </a:xfrm>
          <a:prstGeom prst="rect">
            <a:avLst/>
          </a:prstGeom>
          <a:noFill/>
        </p:spPr>
        <p:txBody>
          <a:bodyPr wrap="square" rtlCol="0">
            <a:spAutoFit/>
          </a:bodyPr>
          <a:lstStyle/>
          <a:p>
            <a:pPr marL="228600" indent="-228600">
              <a:buAutoNum type="arabicPlain" startAt="6"/>
            </a:pPr>
            <a:r>
              <a:rPr lang="en-US" sz="1100" dirty="0" smtClean="0">
                <a:solidFill>
                  <a:srgbClr val="C00000"/>
                </a:solidFill>
                <a:latin typeface="Franklin Gothic Heavy" pitchFamily="34" charset="0"/>
              </a:rPr>
              <a:t>      Blair                              8</a:t>
            </a:r>
          </a:p>
        </p:txBody>
      </p:sp>
      <p:sp>
        <p:nvSpPr>
          <p:cNvPr id="10" name="TextBox 9"/>
          <p:cNvSpPr txBox="1"/>
          <p:nvPr/>
        </p:nvSpPr>
        <p:spPr>
          <a:xfrm>
            <a:off x="685800" y="1828800"/>
            <a:ext cx="2209800" cy="261610"/>
          </a:xfrm>
          <a:prstGeom prst="rect">
            <a:avLst/>
          </a:prstGeom>
          <a:noFill/>
        </p:spPr>
        <p:txBody>
          <a:bodyPr wrap="square" rtlCol="0">
            <a:spAutoFit/>
          </a:bodyPr>
          <a:lstStyle/>
          <a:p>
            <a:pPr marL="228600" indent="-228600"/>
            <a:r>
              <a:rPr lang="en-US" sz="1100" dirty="0" smtClean="0">
                <a:solidFill>
                  <a:srgbClr val="C00000"/>
                </a:solidFill>
                <a:latin typeface="Franklin Gothic Heavy" pitchFamily="34" charset="0"/>
              </a:rPr>
              <a:t>  3        </a:t>
            </a:r>
            <a:r>
              <a:rPr lang="en-US" sz="1100" dirty="0" err="1" smtClean="0">
                <a:solidFill>
                  <a:srgbClr val="C00000"/>
                </a:solidFill>
                <a:latin typeface="Franklin Gothic Heavy" pitchFamily="34" charset="0"/>
              </a:rPr>
              <a:t>Blefary</a:t>
            </a:r>
            <a:r>
              <a:rPr lang="en-US" sz="1100" dirty="0">
                <a:solidFill>
                  <a:srgbClr val="C00000"/>
                </a:solidFill>
                <a:latin typeface="Franklin Gothic Heavy" pitchFamily="34" charset="0"/>
              </a:rPr>
              <a:t> </a:t>
            </a:r>
            <a:r>
              <a:rPr lang="en-US" sz="1100" dirty="0" smtClean="0">
                <a:solidFill>
                  <a:srgbClr val="C00000"/>
                </a:solidFill>
                <a:latin typeface="Franklin Gothic Heavy" pitchFamily="34" charset="0"/>
              </a:rPr>
              <a:t>                          7</a:t>
            </a:r>
          </a:p>
        </p:txBody>
      </p:sp>
      <p:sp>
        <p:nvSpPr>
          <p:cNvPr id="13" name="TextBox 12"/>
          <p:cNvSpPr txBox="1"/>
          <p:nvPr/>
        </p:nvSpPr>
        <p:spPr>
          <a:xfrm>
            <a:off x="685800" y="2133600"/>
            <a:ext cx="2209800" cy="261610"/>
          </a:xfrm>
          <a:prstGeom prst="rect">
            <a:avLst/>
          </a:prstGeom>
          <a:noFill/>
        </p:spPr>
        <p:txBody>
          <a:bodyPr wrap="square" rtlCol="0">
            <a:spAutoFit/>
          </a:bodyPr>
          <a:lstStyle/>
          <a:p>
            <a:pPr marL="228600" indent="-228600"/>
            <a:r>
              <a:rPr lang="en-US" sz="1100" dirty="0" smtClean="0">
                <a:solidFill>
                  <a:srgbClr val="C00000"/>
                </a:solidFill>
                <a:latin typeface="Franklin Gothic Heavy" pitchFamily="34" charset="0"/>
              </a:rPr>
              <a:t> 27       Bunker                           1                     </a:t>
            </a:r>
          </a:p>
        </p:txBody>
      </p:sp>
      <p:sp>
        <p:nvSpPr>
          <p:cNvPr id="14" name="TextBox 13"/>
          <p:cNvSpPr txBox="1"/>
          <p:nvPr/>
        </p:nvSpPr>
        <p:spPr>
          <a:xfrm>
            <a:off x="685800" y="4343400"/>
            <a:ext cx="2133600" cy="261610"/>
          </a:xfrm>
          <a:prstGeom prst="rect">
            <a:avLst/>
          </a:prstGeom>
          <a:noFill/>
        </p:spPr>
        <p:txBody>
          <a:bodyPr wrap="square" rtlCol="0">
            <a:spAutoFit/>
          </a:bodyPr>
          <a:lstStyle/>
          <a:p>
            <a:pPr marL="228600" indent="-228600"/>
            <a:r>
              <a:rPr lang="en-US" sz="1100" dirty="0">
                <a:solidFill>
                  <a:srgbClr val="C00000"/>
                </a:solidFill>
                <a:latin typeface="Franklin Gothic Heavy" pitchFamily="34" charset="0"/>
              </a:rPr>
              <a:t> </a:t>
            </a:r>
            <a:r>
              <a:rPr lang="en-US" sz="1100" dirty="0" smtClean="0">
                <a:solidFill>
                  <a:srgbClr val="C00000"/>
                </a:solidFill>
                <a:latin typeface="Franklin Gothic Heavy" pitchFamily="34" charset="0"/>
              </a:rPr>
              <a:t>5    Robinson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3" cstate="print"/>
          <a:srcRect/>
          <a:stretch>
            <a:fillRect/>
          </a:stretch>
        </p:blipFill>
        <p:spPr bwMode="auto">
          <a:xfrm>
            <a:off x="4114800" y="990600"/>
            <a:ext cx="5029200" cy="459236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dirty="0" smtClean="0">
                <a:solidFill>
                  <a:srgbClr val="78D749"/>
                </a:solidFill>
              </a:rPr>
              <a:t>Baseball Training Presentation            created by John Hickey</a:t>
            </a:r>
            <a:endParaRPr lang="en-US" dirty="0">
              <a:solidFill>
                <a:srgbClr val="78D749"/>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60</a:t>
            </a:fld>
            <a:endParaRPr lang="en-US"/>
          </a:p>
        </p:txBody>
      </p:sp>
      <p:sp>
        <p:nvSpPr>
          <p:cNvPr id="10" name="TextBox 9"/>
          <p:cNvSpPr txBox="1"/>
          <p:nvPr/>
        </p:nvSpPr>
        <p:spPr>
          <a:xfrm>
            <a:off x="152400" y="838200"/>
            <a:ext cx="3962400" cy="5416868"/>
          </a:xfrm>
          <a:prstGeom prst="rect">
            <a:avLst/>
          </a:prstGeom>
          <a:noFill/>
        </p:spPr>
        <p:txBody>
          <a:bodyPr wrap="square" rtlCol="0">
            <a:spAutoFit/>
          </a:bodyPr>
          <a:lstStyle/>
          <a:p>
            <a:pPr algn="ctr"/>
            <a:r>
              <a:rPr lang="en-US" sz="3600" b="1" dirty="0" smtClean="0">
                <a:latin typeface="Arial Black" pitchFamily="34" charset="0"/>
              </a:rPr>
              <a:t>1.5.5 </a:t>
            </a:r>
          </a:p>
          <a:p>
            <a:pPr algn="ctr"/>
            <a:r>
              <a:rPr lang="en-US" sz="3600" b="1" dirty="0" smtClean="0">
                <a:latin typeface="Arial Black" pitchFamily="34" charset="0"/>
              </a:rPr>
              <a:t> Defensive players </a:t>
            </a:r>
          </a:p>
          <a:p>
            <a:pPr algn="ctr"/>
            <a:r>
              <a:rPr lang="en-US" sz="3600" b="1" dirty="0" smtClean="0">
                <a:latin typeface="Arial Black" pitchFamily="34" charset="0"/>
              </a:rPr>
              <a:t>may wear head and face protection with a </a:t>
            </a:r>
          </a:p>
          <a:p>
            <a:pPr algn="ctr"/>
            <a:r>
              <a:rPr lang="en-US" sz="3600" b="1" dirty="0" smtClean="0">
                <a:latin typeface="Arial Black" pitchFamily="34" charset="0"/>
              </a:rPr>
              <a:t>non-glare surface.    </a:t>
            </a:r>
          </a:p>
          <a:p>
            <a:pPr algn="ctr"/>
            <a:endParaRPr lang="en-US" sz="1100" b="1" dirty="0" smtClean="0">
              <a:solidFill>
                <a:srgbClr val="FFFF00"/>
              </a:solidFill>
              <a:effectLst>
                <a:outerShdw blurRad="38100" dist="38100" dir="2700000" algn="tl">
                  <a:srgbClr val="000000">
                    <a:alpha val="43137"/>
                  </a:srgbClr>
                </a:outerShdw>
              </a:effectLst>
              <a:latin typeface="Arial Black" pitchFamily="34" charset="0"/>
            </a:endParaRPr>
          </a:p>
          <a:p>
            <a:pPr algn="ctr"/>
            <a:r>
              <a:rPr lang="en-US" sz="1100" b="1" dirty="0" smtClean="0">
                <a:solidFill>
                  <a:srgbClr val="FFFF00"/>
                </a:solidFill>
                <a:effectLst>
                  <a:outerShdw blurRad="38100" dist="38100" dir="2700000" algn="tl">
                    <a:srgbClr val="000000">
                      <a:alpha val="43137"/>
                    </a:srgbClr>
                  </a:outerShdw>
                </a:effectLst>
                <a:latin typeface="Arial Black" pitchFamily="34" charset="0"/>
              </a:rPr>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78D749"/>
                </a:solidFill>
              </a:rPr>
              <a:t>Baseball Training Presentation            created by John Hickey</a:t>
            </a:r>
            <a:endParaRPr lang="en-US" dirty="0">
              <a:solidFill>
                <a:srgbClr val="78D749"/>
              </a:solidFill>
            </a:endParaRPr>
          </a:p>
        </p:txBody>
      </p:sp>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61</a:t>
            </a:fld>
            <a:endParaRPr lang="en-US"/>
          </a:p>
        </p:txBody>
      </p:sp>
      <p:sp>
        <p:nvSpPr>
          <p:cNvPr id="10" name="TextBox 9"/>
          <p:cNvSpPr txBox="1"/>
          <p:nvPr/>
        </p:nvSpPr>
        <p:spPr>
          <a:xfrm>
            <a:off x="152400" y="838200"/>
            <a:ext cx="3962400" cy="4308872"/>
          </a:xfrm>
          <a:prstGeom prst="rect">
            <a:avLst/>
          </a:prstGeom>
          <a:noFill/>
        </p:spPr>
        <p:txBody>
          <a:bodyPr wrap="square" rtlCol="0">
            <a:spAutoFit/>
          </a:bodyPr>
          <a:lstStyle/>
          <a:p>
            <a:pPr algn="ctr"/>
            <a:r>
              <a:rPr lang="en-US" sz="3600" b="1" dirty="0" smtClean="0">
                <a:latin typeface="Arial Black" pitchFamily="34" charset="0"/>
              </a:rPr>
              <a:t>1.5.6 </a:t>
            </a:r>
          </a:p>
          <a:p>
            <a:pPr algn="ctr"/>
            <a:r>
              <a:rPr lang="en-US" sz="3600" b="1" dirty="0" smtClean="0">
                <a:latin typeface="Arial Black" pitchFamily="34" charset="0"/>
              </a:rPr>
              <a:t> Defective equipment must be repaired or replace immediately.</a:t>
            </a:r>
          </a:p>
          <a:p>
            <a:pPr algn="ctr"/>
            <a:endParaRPr lang="en-US" sz="1100" b="1" dirty="0" smtClean="0">
              <a:solidFill>
                <a:srgbClr val="FFFF00"/>
              </a:solidFill>
              <a:effectLst>
                <a:outerShdw blurRad="38100" dist="38100" dir="2700000" algn="tl">
                  <a:srgbClr val="000000">
                    <a:alpha val="43137"/>
                  </a:srgbClr>
                </a:outerShdw>
              </a:effectLst>
              <a:latin typeface="Arial Black" pitchFamily="34" charset="0"/>
            </a:endParaRPr>
          </a:p>
          <a:p>
            <a:pPr algn="ctr"/>
            <a:r>
              <a:rPr lang="en-US" sz="1100" b="1" dirty="0" smtClean="0">
                <a:solidFill>
                  <a:srgbClr val="FFFF00"/>
                </a:solidFill>
                <a:effectLst>
                  <a:outerShdw blurRad="38100" dist="38100" dir="2700000" algn="tl">
                    <a:srgbClr val="000000">
                      <a:alpha val="43137"/>
                    </a:srgbClr>
                  </a:outerShdw>
                </a:effectLst>
                <a:latin typeface="Arial Black" pitchFamily="34" charset="0"/>
              </a:rPr>
              <a:t> </a:t>
            </a:r>
          </a:p>
        </p:txBody>
      </p:sp>
      <p:pic>
        <p:nvPicPr>
          <p:cNvPr id="201730" name="Picture 2" descr="http://sporting-goodsonline.com/images/mgr-sports-equipment-baseball-glove-mitt-60-1666-.jpg"/>
          <p:cNvPicPr>
            <a:picLocks noChangeAspect="1" noChangeArrowheads="1"/>
          </p:cNvPicPr>
          <p:nvPr/>
        </p:nvPicPr>
        <p:blipFill>
          <a:blip r:embed="rId3" cstate="print"/>
          <a:srcRect/>
          <a:stretch>
            <a:fillRect/>
          </a:stretch>
        </p:blipFill>
        <p:spPr bwMode="auto">
          <a:xfrm>
            <a:off x="4016166" y="533400"/>
            <a:ext cx="4770078" cy="44958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62</a:t>
            </a:fld>
            <a:endParaRPr lang="en-US"/>
          </a:p>
        </p:txBody>
      </p:sp>
      <p:pic>
        <p:nvPicPr>
          <p:cNvPr id="206853" name="Picture 5"/>
          <p:cNvPicPr>
            <a:picLocks noChangeAspect="1" noChangeArrowheads="1"/>
          </p:cNvPicPr>
          <p:nvPr/>
        </p:nvPicPr>
        <p:blipFill>
          <a:blip r:embed="rId3" cstate="print"/>
          <a:srcRect/>
          <a:stretch>
            <a:fillRect/>
          </a:stretch>
        </p:blipFill>
        <p:spPr bwMode="auto">
          <a:xfrm>
            <a:off x="0" y="228601"/>
            <a:ext cx="5371693" cy="6629399"/>
          </a:xfrm>
          <a:prstGeom prst="rect">
            <a:avLst/>
          </a:prstGeom>
          <a:noFill/>
          <a:ln w="9525">
            <a:noFill/>
            <a:miter lim="800000"/>
            <a:headEnd/>
            <a:tailEnd/>
          </a:ln>
        </p:spPr>
      </p:pic>
      <p:sp>
        <p:nvSpPr>
          <p:cNvPr id="9" name="TextBox 8"/>
          <p:cNvSpPr txBox="1"/>
          <p:nvPr/>
        </p:nvSpPr>
        <p:spPr>
          <a:xfrm>
            <a:off x="4953000" y="152401"/>
            <a:ext cx="4419600" cy="5324535"/>
          </a:xfrm>
          <a:prstGeom prst="rect">
            <a:avLst/>
          </a:prstGeom>
          <a:noFill/>
        </p:spPr>
        <p:txBody>
          <a:bodyPr wrap="square" rtlCol="0">
            <a:spAutoFit/>
          </a:bodyPr>
          <a:lstStyle/>
          <a:p>
            <a:pPr algn="ctr"/>
            <a:r>
              <a:rPr lang="en-US" sz="2000" b="1" dirty="0" smtClean="0">
                <a:latin typeface="Arial Black" pitchFamily="34" charset="0"/>
              </a:rPr>
              <a:t>1.5.7 </a:t>
            </a:r>
          </a:p>
          <a:p>
            <a:r>
              <a:rPr lang="en-US" sz="2000" dirty="0" smtClean="0">
                <a:latin typeface="Cooper Black" pitchFamily="18" charset="0"/>
              </a:rPr>
              <a:t>If it is discovered </a:t>
            </a:r>
          </a:p>
          <a:p>
            <a:r>
              <a:rPr lang="en-US" sz="2000" dirty="0" smtClean="0">
                <a:latin typeface="Cooper Black" pitchFamily="18" charset="0"/>
              </a:rPr>
              <a:t>by the umpire </a:t>
            </a:r>
          </a:p>
          <a:p>
            <a:r>
              <a:rPr lang="en-US" sz="2000" dirty="0" smtClean="0">
                <a:latin typeface="Cooper Black" pitchFamily="18" charset="0"/>
              </a:rPr>
              <a:t>that a ball has been touched </a:t>
            </a:r>
          </a:p>
          <a:p>
            <a:r>
              <a:rPr lang="en-US" sz="2000" dirty="0" smtClean="0">
                <a:latin typeface="Cooper Black" pitchFamily="18" charset="0"/>
              </a:rPr>
              <a:t>w/ an illegal glove or mitt, </a:t>
            </a:r>
          </a:p>
          <a:p>
            <a:r>
              <a:rPr lang="en-US" sz="2000" dirty="0" smtClean="0">
                <a:latin typeface="Cooper Black" pitchFamily="18" charset="0"/>
              </a:rPr>
              <a:t>the coach of the team at bat </a:t>
            </a:r>
          </a:p>
          <a:p>
            <a:r>
              <a:rPr lang="en-US" sz="2000" dirty="0" smtClean="0">
                <a:latin typeface="Cooper Black" pitchFamily="18" charset="0"/>
              </a:rPr>
              <a:t>has the option of taking the result of the play.  </a:t>
            </a:r>
          </a:p>
          <a:p>
            <a:endParaRPr lang="en-US" sz="2000" dirty="0" smtClean="0">
              <a:latin typeface="Cooper Black" pitchFamily="18" charset="0"/>
            </a:endParaRPr>
          </a:p>
          <a:p>
            <a:r>
              <a:rPr lang="en-US" sz="2000" dirty="0" smtClean="0">
                <a:latin typeface="Cooper Black" pitchFamily="18" charset="0"/>
              </a:rPr>
              <a:t>The illegal equipment </a:t>
            </a:r>
          </a:p>
          <a:p>
            <a:r>
              <a:rPr lang="en-US" sz="2000" dirty="0" smtClean="0">
                <a:latin typeface="Cooper Black" pitchFamily="18" charset="0"/>
              </a:rPr>
              <a:t>must be replaced immediately.  </a:t>
            </a:r>
          </a:p>
          <a:p>
            <a:endParaRPr lang="en-US" sz="2000" dirty="0" smtClean="0">
              <a:latin typeface="Cooper Black" pitchFamily="18" charset="0"/>
            </a:endParaRPr>
          </a:p>
          <a:p>
            <a:r>
              <a:rPr lang="en-US" sz="2000" dirty="0" smtClean="0">
                <a:latin typeface="Cooper Black" pitchFamily="18" charset="0"/>
              </a:rPr>
              <a:t>A foul fly caught w/ an illegal glove is nullified and called a foul ball unless the team at bat </a:t>
            </a:r>
          </a:p>
          <a:p>
            <a:r>
              <a:rPr lang="en-US" sz="2000" dirty="0" smtClean="0">
                <a:latin typeface="Cooper Black" pitchFamily="18" charset="0"/>
              </a:rPr>
              <a:t>decides to take the result of </a:t>
            </a:r>
          </a:p>
          <a:p>
            <a:r>
              <a:rPr lang="en-US" sz="2000" dirty="0" smtClean="0">
                <a:latin typeface="Cooper Black" pitchFamily="18" charset="0"/>
              </a:rPr>
              <a:t>the play. </a:t>
            </a:r>
            <a:r>
              <a:rPr lang="en-US" sz="1100" b="1" dirty="0" smtClean="0">
                <a:solidFill>
                  <a:srgbClr val="FFFF00"/>
                </a:solidFill>
                <a:effectLst>
                  <a:outerShdw blurRad="38100" dist="38100" dir="2700000" algn="tl">
                    <a:srgbClr val="000000">
                      <a:alpha val="43137"/>
                    </a:srgbClr>
                  </a:outerShdw>
                </a:effectLst>
                <a:latin typeface="Arial Black" pitchFamily="34" charset="0"/>
              </a:rPr>
              <a:t> </a:t>
            </a:r>
          </a:p>
        </p:txBody>
      </p:sp>
      <p:sp>
        <p:nvSpPr>
          <p:cNvPr id="10" name="TextBox 9"/>
          <p:cNvSpPr txBox="1"/>
          <p:nvPr/>
        </p:nvSpPr>
        <p:spPr>
          <a:xfrm>
            <a:off x="609600" y="3048000"/>
            <a:ext cx="4038600" cy="1200329"/>
          </a:xfrm>
          <a:prstGeom prst="rect">
            <a:avLst/>
          </a:prstGeom>
          <a:noFill/>
        </p:spPr>
        <p:txBody>
          <a:bodyPr wrap="square" rtlCol="0">
            <a:spAutoFit/>
          </a:bodyPr>
          <a:lstStyle/>
          <a:p>
            <a:pPr algn="ctr"/>
            <a:r>
              <a:rPr lang="en-US" sz="1800" b="1" dirty="0" smtClean="0">
                <a:solidFill>
                  <a:srgbClr val="FFFF00"/>
                </a:solidFill>
              </a:rPr>
              <a:t>This will be discussed again </a:t>
            </a:r>
          </a:p>
          <a:p>
            <a:pPr algn="ctr"/>
            <a:r>
              <a:rPr lang="en-US" sz="1800" b="1" dirty="0" smtClean="0">
                <a:solidFill>
                  <a:srgbClr val="FFFF00"/>
                </a:solidFill>
              </a:rPr>
              <a:t>in greater detail </a:t>
            </a:r>
          </a:p>
          <a:p>
            <a:pPr algn="ctr"/>
            <a:r>
              <a:rPr lang="en-US" sz="1800" b="1" dirty="0" smtClean="0">
                <a:solidFill>
                  <a:srgbClr val="FFFF00"/>
                </a:solidFill>
              </a:rPr>
              <a:t>during discussion of </a:t>
            </a:r>
          </a:p>
          <a:p>
            <a:pPr algn="ctr"/>
            <a:r>
              <a:rPr lang="en-US" sz="1800" b="1" dirty="0" smtClean="0">
                <a:solidFill>
                  <a:srgbClr val="FFFF00"/>
                </a:solidFill>
              </a:rPr>
              <a:t>Rule 8.</a:t>
            </a:r>
            <a:endParaRPr lang="en-US" sz="1800" b="1" dirty="0">
              <a:solidFill>
                <a:srgbClr val="FFFF00"/>
              </a:solidFill>
            </a:endParaRPr>
          </a:p>
        </p:txBody>
      </p:sp>
      <p:sp>
        <p:nvSpPr>
          <p:cNvPr id="6" name="Footer Placeholder 5"/>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63</a:t>
            </a:fld>
            <a:endParaRPr lang="en-US"/>
          </a:p>
        </p:txBody>
      </p:sp>
      <p:pic>
        <p:nvPicPr>
          <p:cNvPr id="206853" name="Picture 5"/>
          <p:cNvPicPr>
            <a:picLocks noChangeAspect="1" noChangeArrowheads="1"/>
          </p:cNvPicPr>
          <p:nvPr/>
        </p:nvPicPr>
        <p:blipFill>
          <a:blip r:embed="rId3" cstate="print"/>
          <a:srcRect/>
          <a:stretch>
            <a:fillRect/>
          </a:stretch>
        </p:blipFill>
        <p:spPr bwMode="auto">
          <a:xfrm>
            <a:off x="0" y="457200"/>
            <a:ext cx="4692514" cy="5791200"/>
          </a:xfrm>
          <a:prstGeom prst="rect">
            <a:avLst/>
          </a:prstGeom>
          <a:noFill/>
          <a:ln w="9525">
            <a:noFill/>
            <a:miter lim="800000"/>
            <a:headEnd/>
            <a:tailEnd/>
          </a:ln>
        </p:spPr>
      </p:pic>
      <p:sp>
        <p:nvSpPr>
          <p:cNvPr id="9" name="TextBox 8"/>
          <p:cNvSpPr txBox="1"/>
          <p:nvPr/>
        </p:nvSpPr>
        <p:spPr>
          <a:xfrm>
            <a:off x="4267200" y="152401"/>
            <a:ext cx="4876800" cy="4031873"/>
          </a:xfrm>
          <a:prstGeom prst="rect">
            <a:avLst/>
          </a:prstGeom>
          <a:noFill/>
        </p:spPr>
        <p:txBody>
          <a:bodyPr wrap="square" rtlCol="0">
            <a:spAutoFit/>
          </a:bodyPr>
          <a:lstStyle/>
          <a:p>
            <a:pPr algn="ctr"/>
            <a:r>
              <a:rPr lang="en-US" sz="4000" b="1" dirty="0" smtClean="0">
                <a:latin typeface="Cooper Black" pitchFamily="18" charset="0"/>
              </a:rPr>
              <a:t>1.5.8 </a:t>
            </a:r>
          </a:p>
          <a:p>
            <a:pPr algn="ctr"/>
            <a:r>
              <a:rPr lang="en-US" sz="4000" dirty="0" smtClean="0">
                <a:latin typeface="Cooper Black" pitchFamily="18" charset="0"/>
              </a:rPr>
              <a:t>Guards, braces </a:t>
            </a:r>
            <a:r>
              <a:rPr lang="en-US" sz="1600" dirty="0" smtClean="0">
                <a:latin typeface="Cooper Black" pitchFamily="18" charset="0"/>
              </a:rPr>
              <a:t>(altered from original manufactures design,)</a:t>
            </a:r>
          </a:p>
          <a:p>
            <a:pPr algn="ctr"/>
            <a:r>
              <a:rPr lang="en-US" sz="4000" dirty="0" smtClean="0">
                <a:latin typeface="Cooper Black" pitchFamily="18" charset="0"/>
              </a:rPr>
              <a:t>casts, splints, etc. must be covered w/ ½” closed-cell padding.  </a:t>
            </a:r>
            <a:r>
              <a:rPr lang="en-US" sz="4000" b="1" dirty="0" smtClean="0">
                <a:solidFill>
                  <a:srgbClr val="FFFF00"/>
                </a:solidFill>
                <a:effectLst>
                  <a:outerShdw blurRad="38100" dist="38100" dir="2700000" algn="tl">
                    <a:srgbClr val="000000">
                      <a:alpha val="43137"/>
                    </a:srgbClr>
                  </a:outerShdw>
                </a:effectLst>
                <a:latin typeface="Cooper Black" pitchFamily="18" charset="0"/>
              </a:rPr>
              <a:t> </a:t>
            </a:r>
          </a:p>
        </p:txBody>
      </p:sp>
      <p:sp>
        <p:nvSpPr>
          <p:cNvPr id="5" name="Footer Placeholder 4"/>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64</a:t>
            </a:fld>
            <a:endParaRPr lang="en-US"/>
          </a:p>
        </p:txBody>
      </p:sp>
      <p:pic>
        <p:nvPicPr>
          <p:cNvPr id="206853" name="Picture 5"/>
          <p:cNvPicPr>
            <a:picLocks noChangeAspect="1" noChangeArrowheads="1"/>
          </p:cNvPicPr>
          <p:nvPr/>
        </p:nvPicPr>
        <p:blipFill>
          <a:blip r:embed="rId3" cstate="print"/>
          <a:srcRect/>
          <a:stretch>
            <a:fillRect/>
          </a:stretch>
        </p:blipFill>
        <p:spPr bwMode="auto">
          <a:xfrm>
            <a:off x="4343400" y="228601"/>
            <a:ext cx="4990693" cy="6629399"/>
          </a:xfrm>
          <a:prstGeom prst="rect">
            <a:avLst/>
          </a:prstGeom>
          <a:noFill/>
          <a:ln w="9525">
            <a:noFill/>
            <a:miter lim="800000"/>
            <a:headEnd/>
            <a:tailEnd/>
          </a:ln>
        </p:spPr>
      </p:pic>
      <p:sp>
        <p:nvSpPr>
          <p:cNvPr id="9" name="TextBox 8"/>
          <p:cNvSpPr txBox="1"/>
          <p:nvPr/>
        </p:nvSpPr>
        <p:spPr>
          <a:xfrm>
            <a:off x="0" y="304800"/>
            <a:ext cx="4648200" cy="5447645"/>
          </a:xfrm>
          <a:prstGeom prst="rect">
            <a:avLst/>
          </a:prstGeom>
          <a:noFill/>
        </p:spPr>
        <p:txBody>
          <a:bodyPr wrap="square" rtlCol="0">
            <a:spAutoFit/>
          </a:bodyPr>
          <a:lstStyle/>
          <a:p>
            <a:pPr algn="ctr"/>
            <a:r>
              <a:rPr lang="en-US" sz="4000" b="1" dirty="0" smtClean="0">
                <a:latin typeface="Arial Black" pitchFamily="34" charset="0"/>
              </a:rPr>
              <a:t>1.5.9 </a:t>
            </a:r>
          </a:p>
          <a:p>
            <a:pPr algn="ctr"/>
            <a:r>
              <a:rPr lang="en-US" sz="4400" dirty="0" smtClean="0">
                <a:latin typeface="Cooper Black" pitchFamily="18" charset="0"/>
              </a:rPr>
              <a:t>Any equipment judged by </a:t>
            </a:r>
          </a:p>
          <a:p>
            <a:pPr algn="ctr"/>
            <a:r>
              <a:rPr lang="en-US" sz="4400" dirty="0" smtClean="0">
                <a:latin typeface="Cooper Black" pitchFamily="18" charset="0"/>
              </a:rPr>
              <a:t>the umpire </a:t>
            </a:r>
          </a:p>
          <a:p>
            <a:pPr algn="ctr"/>
            <a:r>
              <a:rPr lang="en-US" sz="4400" dirty="0" smtClean="0">
                <a:latin typeface="Cooper Black" pitchFamily="18" charset="0"/>
              </a:rPr>
              <a:t>to be </a:t>
            </a:r>
          </a:p>
          <a:p>
            <a:pPr algn="ctr"/>
            <a:r>
              <a:rPr lang="en-US" sz="4400" dirty="0" smtClean="0">
                <a:latin typeface="Cooper Black" pitchFamily="18" charset="0"/>
              </a:rPr>
              <a:t>unreasonably dangerous </a:t>
            </a:r>
          </a:p>
          <a:p>
            <a:pPr algn="ctr"/>
            <a:r>
              <a:rPr lang="en-US" sz="4400" dirty="0" smtClean="0">
                <a:latin typeface="Cooper Black" pitchFamily="18" charset="0"/>
              </a:rPr>
              <a:t>is illegal.  </a:t>
            </a:r>
            <a:r>
              <a:rPr lang="en-US" sz="4400" b="1" dirty="0" smtClean="0">
                <a:solidFill>
                  <a:srgbClr val="FFFF00"/>
                </a:solidFill>
                <a:effectLst>
                  <a:outerShdw blurRad="38100" dist="38100" dir="2700000" algn="tl">
                    <a:srgbClr val="000000">
                      <a:alpha val="43137"/>
                    </a:srgbClr>
                  </a:outerShdw>
                </a:effectLst>
                <a:latin typeface="Arial Black" pitchFamily="34" charset="0"/>
              </a:rPr>
              <a:t> </a:t>
            </a:r>
          </a:p>
        </p:txBody>
      </p:sp>
      <p:sp>
        <p:nvSpPr>
          <p:cNvPr id="5" name="Footer Placeholder 4"/>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65</a:t>
            </a:fld>
            <a:endParaRPr lang="en-US"/>
          </a:p>
        </p:txBody>
      </p:sp>
      <p:pic>
        <p:nvPicPr>
          <p:cNvPr id="206853" name="Picture 5"/>
          <p:cNvPicPr>
            <a:picLocks noChangeAspect="1" noChangeArrowheads="1"/>
          </p:cNvPicPr>
          <p:nvPr/>
        </p:nvPicPr>
        <p:blipFill>
          <a:blip r:embed="rId3" cstate="print"/>
          <a:srcRect/>
          <a:stretch>
            <a:fillRect/>
          </a:stretch>
        </p:blipFill>
        <p:spPr bwMode="auto">
          <a:xfrm>
            <a:off x="2514600" y="0"/>
            <a:ext cx="4990693" cy="6629399"/>
          </a:xfrm>
          <a:prstGeom prst="rect">
            <a:avLst/>
          </a:prstGeom>
          <a:noFill/>
          <a:ln w="9525">
            <a:noFill/>
            <a:miter lim="800000"/>
            <a:headEnd/>
            <a:tailEnd/>
          </a:ln>
        </p:spPr>
      </p:pic>
      <p:sp>
        <p:nvSpPr>
          <p:cNvPr id="9" name="TextBox 8"/>
          <p:cNvSpPr txBox="1"/>
          <p:nvPr/>
        </p:nvSpPr>
        <p:spPr>
          <a:xfrm>
            <a:off x="0" y="304800"/>
            <a:ext cx="2895600" cy="3662541"/>
          </a:xfrm>
          <a:prstGeom prst="rect">
            <a:avLst/>
          </a:prstGeom>
          <a:noFill/>
        </p:spPr>
        <p:txBody>
          <a:bodyPr wrap="square" rtlCol="0">
            <a:spAutoFit/>
          </a:bodyPr>
          <a:lstStyle/>
          <a:p>
            <a:pPr algn="ctr"/>
            <a:r>
              <a:rPr lang="en-US" sz="3200" b="1" dirty="0" smtClean="0">
                <a:latin typeface="Arial Black" pitchFamily="34" charset="0"/>
              </a:rPr>
              <a:t> 1.5.10</a:t>
            </a:r>
            <a:r>
              <a:rPr lang="en-US" sz="4000" b="1" dirty="0" smtClean="0">
                <a:latin typeface="Arial Black" pitchFamily="34" charset="0"/>
              </a:rPr>
              <a:t> </a:t>
            </a:r>
          </a:p>
          <a:p>
            <a:pPr algn="ctr"/>
            <a:r>
              <a:rPr lang="en-US" sz="3200" dirty="0" smtClean="0">
                <a:latin typeface="Cooper Black" pitchFamily="18" charset="0"/>
              </a:rPr>
              <a:t>Any </a:t>
            </a:r>
          </a:p>
          <a:p>
            <a:pPr algn="ctr"/>
            <a:r>
              <a:rPr lang="en-US" sz="3200" dirty="0" smtClean="0">
                <a:latin typeface="Cooper Black" pitchFamily="18" charset="0"/>
              </a:rPr>
              <a:t>questions regarding </a:t>
            </a:r>
          </a:p>
          <a:p>
            <a:pPr algn="ctr"/>
            <a:r>
              <a:rPr lang="en-US" sz="3200" dirty="0" smtClean="0">
                <a:latin typeface="Cooper Black" pitchFamily="18" charset="0"/>
              </a:rPr>
              <a:t>the legality </a:t>
            </a:r>
          </a:p>
          <a:p>
            <a:pPr algn="ctr"/>
            <a:r>
              <a:rPr lang="en-US" sz="3200" dirty="0" smtClean="0">
                <a:latin typeface="Cooper Black" pitchFamily="18" charset="0"/>
              </a:rPr>
              <a:t>of player equipment...  </a:t>
            </a:r>
            <a:r>
              <a:rPr lang="en-US" sz="3200" b="1" dirty="0" smtClean="0">
                <a:solidFill>
                  <a:srgbClr val="FFFF00"/>
                </a:solidFill>
                <a:effectLst>
                  <a:outerShdw blurRad="38100" dist="38100" dir="2700000" algn="tl">
                    <a:srgbClr val="000000">
                      <a:alpha val="43137"/>
                    </a:srgbClr>
                  </a:outerShdw>
                </a:effectLst>
                <a:latin typeface="Arial Black" pitchFamily="34" charset="0"/>
              </a:rPr>
              <a:t> </a:t>
            </a:r>
          </a:p>
        </p:txBody>
      </p:sp>
      <p:sp>
        <p:nvSpPr>
          <p:cNvPr id="6" name="TextBox 5"/>
          <p:cNvSpPr txBox="1"/>
          <p:nvPr/>
        </p:nvSpPr>
        <p:spPr>
          <a:xfrm>
            <a:off x="6781800" y="3276600"/>
            <a:ext cx="2362200" cy="2062103"/>
          </a:xfrm>
          <a:prstGeom prst="rect">
            <a:avLst/>
          </a:prstGeom>
          <a:noFill/>
        </p:spPr>
        <p:txBody>
          <a:bodyPr wrap="square" rtlCol="0">
            <a:spAutoFit/>
          </a:bodyPr>
          <a:lstStyle/>
          <a:p>
            <a:pPr algn="ctr"/>
            <a:r>
              <a:rPr lang="en-US" sz="3200" b="1" dirty="0" smtClean="0">
                <a:latin typeface="Cooper Black" pitchFamily="18" charset="0"/>
              </a:rPr>
              <a:t> </a:t>
            </a:r>
            <a:r>
              <a:rPr lang="en-US" sz="3200" dirty="0" smtClean="0">
                <a:latin typeface="Cooper Black" pitchFamily="18" charset="0"/>
              </a:rPr>
              <a:t>...shall be resolved by the U.I.C.</a:t>
            </a:r>
            <a:endParaRPr lang="en-US" sz="3200" dirty="0" smtClean="0">
              <a:solidFill>
                <a:srgbClr val="FFFF00"/>
              </a:solidFill>
              <a:effectLst>
                <a:outerShdw blurRad="38100" dist="38100" dir="2700000" algn="tl">
                  <a:srgbClr val="000000">
                    <a:alpha val="43137"/>
                  </a:srgbClr>
                </a:outerShdw>
              </a:effectLst>
              <a:latin typeface="Cooper Black" pitchFamily="18" charset="0"/>
            </a:endParaRPr>
          </a:p>
        </p:txBody>
      </p:sp>
      <p:sp>
        <p:nvSpPr>
          <p:cNvPr id="7" name="Footer Placeholder 6"/>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66</a:t>
            </a:fld>
            <a:endParaRPr lang="en-US"/>
          </a:p>
        </p:txBody>
      </p:sp>
      <p:pic>
        <p:nvPicPr>
          <p:cNvPr id="21197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p:nvPr/>
        </p:nvSpPr>
        <p:spPr>
          <a:xfrm>
            <a:off x="5638800" y="228600"/>
            <a:ext cx="2362200" cy="1015663"/>
          </a:xfrm>
          <a:prstGeom prst="rect">
            <a:avLst/>
          </a:prstGeom>
          <a:noFill/>
        </p:spPr>
        <p:txBody>
          <a:bodyPr wrap="square" rtlCol="0">
            <a:spAutoFit/>
          </a:bodyPr>
          <a:lstStyle/>
          <a:p>
            <a:pPr algn="ctr"/>
            <a:r>
              <a:rPr lang="en-US" sz="2000" dirty="0" smtClean="0">
                <a:latin typeface="Arial Black" pitchFamily="34" charset="0"/>
              </a:rPr>
              <a:t>Medical alerts </a:t>
            </a:r>
          </a:p>
          <a:p>
            <a:pPr algn="ctr"/>
            <a:r>
              <a:rPr lang="en-US" sz="2000" dirty="0" smtClean="0">
                <a:latin typeface="Arial Black" pitchFamily="34" charset="0"/>
              </a:rPr>
              <a:t>must be taped </a:t>
            </a:r>
          </a:p>
          <a:p>
            <a:pPr algn="ctr"/>
            <a:r>
              <a:rPr lang="en-US" sz="2000" dirty="0" smtClean="0">
                <a:latin typeface="Arial Black" pitchFamily="34" charset="0"/>
              </a:rPr>
              <a:t>and visible.</a:t>
            </a:r>
            <a:endParaRPr lang="en-US" sz="2000" dirty="0">
              <a:latin typeface="Arial Black" pitchFamily="34" charset="0"/>
            </a:endParaRPr>
          </a:p>
        </p:txBody>
      </p:sp>
      <p:sp>
        <p:nvSpPr>
          <p:cNvPr id="5" name="Footer Placeholder 4"/>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67</a:t>
            </a:fld>
            <a:endParaRPr lang="en-US"/>
          </a:p>
        </p:txBody>
      </p:sp>
      <p:pic>
        <p:nvPicPr>
          <p:cNvPr id="21197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p:nvPr/>
        </p:nvSpPr>
        <p:spPr>
          <a:xfrm>
            <a:off x="5562600" y="228600"/>
            <a:ext cx="2667000" cy="1200329"/>
          </a:xfrm>
          <a:prstGeom prst="rect">
            <a:avLst/>
          </a:prstGeom>
          <a:noFill/>
        </p:spPr>
        <p:txBody>
          <a:bodyPr wrap="square" rtlCol="0">
            <a:spAutoFit/>
          </a:bodyPr>
          <a:lstStyle/>
          <a:p>
            <a:pPr algn="ctr"/>
            <a:r>
              <a:rPr lang="en-US" sz="1800" dirty="0" smtClean="0">
                <a:latin typeface="Arial Black" pitchFamily="34" charset="0"/>
              </a:rPr>
              <a:t>Religious medal</a:t>
            </a:r>
            <a:r>
              <a:rPr lang="en-US" sz="1800" dirty="0" smtClean="0">
                <a:solidFill>
                  <a:srgbClr val="FFFF00"/>
                </a:solidFill>
                <a:latin typeface="Arial Black" pitchFamily="34" charset="0"/>
              </a:rPr>
              <a:t>s</a:t>
            </a:r>
            <a:r>
              <a:rPr lang="en-US" sz="1800" dirty="0" smtClean="0">
                <a:latin typeface="Arial Black" pitchFamily="34" charset="0"/>
              </a:rPr>
              <a:t> </a:t>
            </a:r>
          </a:p>
          <a:p>
            <a:pPr algn="ctr"/>
            <a:r>
              <a:rPr lang="en-US" sz="1800" dirty="0" smtClean="0">
                <a:latin typeface="Arial Black" pitchFamily="34" charset="0"/>
              </a:rPr>
              <a:t>must be taped </a:t>
            </a:r>
          </a:p>
          <a:p>
            <a:pPr algn="ctr"/>
            <a:r>
              <a:rPr lang="en-US" sz="1800" dirty="0" smtClean="0">
                <a:latin typeface="Arial Black" pitchFamily="34" charset="0"/>
              </a:rPr>
              <a:t>and worn under th</a:t>
            </a:r>
            <a:r>
              <a:rPr lang="en-US" sz="1800" dirty="0" smtClean="0">
                <a:solidFill>
                  <a:srgbClr val="FFFF00"/>
                </a:solidFill>
                <a:latin typeface="Arial Black" pitchFamily="34" charset="0"/>
              </a:rPr>
              <a:t>e</a:t>
            </a:r>
            <a:r>
              <a:rPr lang="en-US" sz="1800" dirty="0" smtClean="0">
                <a:latin typeface="Arial Black" pitchFamily="34" charset="0"/>
              </a:rPr>
              <a:t> uniform.</a:t>
            </a:r>
            <a:endParaRPr lang="en-US" sz="1800" dirty="0">
              <a:latin typeface="Arial Black" pitchFamily="34" charset="0"/>
            </a:endParaRPr>
          </a:p>
        </p:txBody>
      </p:sp>
      <p:sp>
        <p:nvSpPr>
          <p:cNvPr id="5" name="Footer Placeholder 4"/>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68</a:t>
            </a:fld>
            <a:endParaRPr lang="en-US"/>
          </a:p>
        </p:txBody>
      </p:sp>
      <p:pic>
        <p:nvPicPr>
          <p:cNvPr id="21197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p:nvPr/>
        </p:nvSpPr>
        <p:spPr>
          <a:xfrm>
            <a:off x="5638800" y="228600"/>
            <a:ext cx="2362200" cy="1015663"/>
          </a:xfrm>
          <a:prstGeom prst="rect">
            <a:avLst/>
          </a:prstGeom>
          <a:noFill/>
        </p:spPr>
        <p:txBody>
          <a:bodyPr wrap="square" rtlCol="0">
            <a:spAutoFit/>
          </a:bodyPr>
          <a:lstStyle/>
          <a:p>
            <a:pPr algn="ctr"/>
            <a:r>
              <a:rPr lang="en-US" sz="2000" dirty="0" smtClean="0">
                <a:latin typeface="Arial Black" pitchFamily="34" charset="0"/>
              </a:rPr>
              <a:t>Any other jewelry shall not be worn.</a:t>
            </a:r>
            <a:endParaRPr lang="en-US" sz="2000" dirty="0">
              <a:latin typeface="Arial Black" pitchFamily="34" charset="0"/>
            </a:endParaRPr>
          </a:p>
        </p:txBody>
      </p:sp>
      <p:sp>
        <p:nvSpPr>
          <p:cNvPr id="5" name="Footer Placeholder 4"/>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69</a:t>
            </a:fld>
            <a:endParaRPr lang="en-US"/>
          </a:p>
        </p:txBody>
      </p:sp>
      <p:pic>
        <p:nvPicPr>
          <p:cNvPr id="21197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p:nvPr/>
        </p:nvSpPr>
        <p:spPr>
          <a:xfrm>
            <a:off x="5638800" y="228600"/>
            <a:ext cx="2362200" cy="1015663"/>
          </a:xfrm>
          <a:prstGeom prst="rect">
            <a:avLst/>
          </a:prstGeom>
          <a:noFill/>
        </p:spPr>
        <p:txBody>
          <a:bodyPr wrap="square" rtlCol="0">
            <a:spAutoFit/>
          </a:bodyPr>
          <a:lstStyle/>
          <a:p>
            <a:pPr algn="ctr"/>
            <a:r>
              <a:rPr lang="en-US" sz="2000" dirty="0" smtClean="0">
                <a:latin typeface="Arial Black" pitchFamily="34" charset="0"/>
              </a:rPr>
              <a:t>1</a:t>
            </a:r>
            <a:r>
              <a:rPr lang="en-US" sz="2000" baseline="30000" dirty="0" smtClean="0">
                <a:latin typeface="Arial Black" pitchFamily="34" charset="0"/>
              </a:rPr>
              <a:t>st</a:t>
            </a:r>
            <a:r>
              <a:rPr lang="en-US" sz="2000" dirty="0" smtClean="0">
                <a:latin typeface="Arial Black" pitchFamily="34" charset="0"/>
              </a:rPr>
              <a:t> offense- team warning to the coach.</a:t>
            </a:r>
            <a:endParaRPr lang="en-US" sz="2000" dirty="0">
              <a:latin typeface="Arial Black" pitchFamily="34" charset="0"/>
            </a:endParaRPr>
          </a:p>
        </p:txBody>
      </p:sp>
      <p:sp>
        <p:nvSpPr>
          <p:cNvPr id="5" name="Footer Placeholder 4"/>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19400" y="533401"/>
            <a:ext cx="6324600" cy="4832092"/>
          </a:xfrm>
          <a:prstGeom prst="rect">
            <a:avLst/>
          </a:prstGeom>
          <a:noFill/>
        </p:spPr>
        <p:txBody>
          <a:bodyPr wrap="square" rtlCol="0">
            <a:spAutoFit/>
          </a:bodyPr>
          <a:lstStyle/>
          <a:p>
            <a:pPr algn="ctr"/>
            <a:r>
              <a:rPr lang="en-US" sz="2800" b="1" dirty="0" smtClean="0">
                <a:solidFill>
                  <a:srgbClr val="C00000"/>
                </a:solidFill>
              </a:rPr>
              <a:t>1.1.2</a:t>
            </a:r>
          </a:p>
          <a:p>
            <a:r>
              <a:rPr lang="en-US" sz="2800" b="1" dirty="0" smtClean="0">
                <a:solidFill>
                  <a:srgbClr val="C00000"/>
                </a:solidFill>
                <a:latin typeface="Century Schoolbook" pitchFamily="18" charset="0"/>
              </a:rPr>
              <a:t>The Batting-out-of-order </a:t>
            </a:r>
            <a:r>
              <a:rPr lang="en-US" sz="2800" b="1" dirty="0">
                <a:solidFill>
                  <a:srgbClr val="C00000"/>
                </a:solidFill>
                <a:latin typeface="Century Schoolbook" pitchFamily="18" charset="0"/>
              </a:rPr>
              <a:t>rule requires that only the last name be in proper </a:t>
            </a:r>
            <a:r>
              <a:rPr lang="en-US" sz="2800" b="1" dirty="0" smtClean="0">
                <a:solidFill>
                  <a:srgbClr val="C00000"/>
                </a:solidFill>
                <a:latin typeface="Century Schoolbook" pitchFamily="18" charset="0"/>
              </a:rPr>
              <a:t>order.</a:t>
            </a:r>
          </a:p>
          <a:p>
            <a:endParaRPr lang="en-US" sz="2800" b="1" dirty="0">
              <a:solidFill>
                <a:srgbClr val="C00000"/>
              </a:solidFill>
              <a:latin typeface="Century Schoolbook" pitchFamily="18" charset="0"/>
            </a:endParaRPr>
          </a:p>
          <a:p>
            <a:r>
              <a:rPr lang="en-US" sz="2800" b="1" dirty="0" smtClean="0">
                <a:solidFill>
                  <a:srgbClr val="C00000"/>
                </a:solidFill>
                <a:latin typeface="Century Schoolbook" pitchFamily="18" charset="0"/>
              </a:rPr>
              <a:t>If there are duplicate </a:t>
            </a:r>
            <a:r>
              <a:rPr lang="en-US" sz="2800" b="1" dirty="0">
                <a:solidFill>
                  <a:srgbClr val="C00000"/>
                </a:solidFill>
                <a:latin typeface="Century Schoolbook" pitchFamily="18" charset="0"/>
              </a:rPr>
              <a:t>last names ask for </a:t>
            </a:r>
            <a:r>
              <a:rPr lang="en-US" sz="2800" b="1" dirty="0" smtClean="0">
                <a:solidFill>
                  <a:srgbClr val="C00000"/>
                </a:solidFill>
                <a:latin typeface="Century Schoolbook" pitchFamily="18" charset="0"/>
              </a:rPr>
              <a:t>a first initial. </a:t>
            </a:r>
          </a:p>
          <a:p>
            <a:endParaRPr lang="en-US" sz="2800" b="1" dirty="0" smtClean="0">
              <a:solidFill>
                <a:srgbClr val="C00000"/>
              </a:solidFill>
              <a:latin typeface="Century Schoolbook" pitchFamily="18" charset="0"/>
            </a:endParaRPr>
          </a:p>
          <a:p>
            <a:r>
              <a:rPr lang="en-US" sz="2800" b="1" dirty="0" smtClean="0">
                <a:solidFill>
                  <a:srgbClr val="C00000"/>
                </a:solidFill>
                <a:latin typeface="Century Schoolbook" pitchFamily="18" charset="0"/>
              </a:rPr>
              <a:t>This </a:t>
            </a:r>
            <a:r>
              <a:rPr lang="en-US" sz="2800" b="1" dirty="0">
                <a:solidFill>
                  <a:srgbClr val="C00000"/>
                </a:solidFill>
                <a:latin typeface="Century Schoolbook" pitchFamily="18" charset="0"/>
              </a:rPr>
              <a:t>will improve the pace of the </a:t>
            </a:r>
          </a:p>
          <a:p>
            <a:r>
              <a:rPr lang="en-US" sz="2800" b="1" dirty="0" smtClean="0">
                <a:solidFill>
                  <a:srgbClr val="C00000"/>
                </a:solidFill>
                <a:latin typeface="Century Schoolbook" pitchFamily="18" charset="0"/>
              </a:rPr>
              <a:t>game </a:t>
            </a:r>
            <a:r>
              <a:rPr lang="en-US" sz="2800" b="1" dirty="0">
                <a:solidFill>
                  <a:srgbClr val="C00000"/>
                </a:solidFill>
                <a:latin typeface="Century Schoolbook" pitchFamily="18" charset="0"/>
              </a:rPr>
              <a:t>and accuracy of record </a:t>
            </a:r>
            <a:r>
              <a:rPr lang="en-US" sz="2800" b="1" dirty="0" smtClean="0">
                <a:solidFill>
                  <a:srgbClr val="C00000"/>
                </a:solidFill>
                <a:latin typeface="Century Schoolbook" pitchFamily="18" charset="0"/>
              </a:rPr>
              <a:t>keeping.</a:t>
            </a:r>
          </a:p>
        </p:txBody>
      </p:sp>
      <p:sp>
        <p:nvSpPr>
          <p:cNvPr id="5" name="Footer Placeholder 4"/>
          <p:cNvSpPr>
            <a:spLocks noGrp="1"/>
          </p:cNvSpPr>
          <p:nvPr>
            <p:ph type="ftr" sz="quarter" idx="11"/>
          </p:nvPr>
        </p:nvSpPr>
        <p:spPr/>
        <p:txBody>
          <a:bodyPr/>
          <a:lstStyle/>
          <a:p>
            <a:r>
              <a:rPr lang="en-US" dirty="0" smtClean="0">
                <a:solidFill>
                  <a:srgbClr val="78D749"/>
                </a:solidFill>
              </a:rPr>
              <a:t>Baseball Training Presentation            created by John Hickey</a:t>
            </a:r>
            <a:endParaRPr lang="en-US" dirty="0">
              <a:solidFill>
                <a:srgbClr val="78D749"/>
              </a:solidFill>
            </a:endParaRPr>
          </a:p>
        </p:txBody>
      </p:sp>
      <p:sp>
        <p:nvSpPr>
          <p:cNvPr id="6" name="Slide Number Placeholder 5"/>
          <p:cNvSpPr>
            <a:spLocks noGrp="1"/>
          </p:cNvSpPr>
          <p:nvPr>
            <p:ph type="sldNum" sz="quarter" idx="12"/>
          </p:nvPr>
        </p:nvSpPr>
        <p:spPr/>
        <p:txBody>
          <a:bodyPr/>
          <a:lstStyle/>
          <a:p>
            <a:fld id="{9E69D0A2-FB7C-46F0-B726-A0788D180BD3}" type="slidenum">
              <a:rPr lang="en-US" smtClean="0"/>
              <a:pPr/>
              <a:t>7</a:t>
            </a:fld>
            <a:endParaRPr lang="en-US"/>
          </a:p>
        </p:txBody>
      </p:sp>
      <p:pic>
        <p:nvPicPr>
          <p:cNvPr id="78850" name="Picture 2"/>
          <p:cNvPicPr>
            <a:picLocks noChangeAspect="1" noChangeArrowheads="1"/>
          </p:cNvPicPr>
          <p:nvPr/>
        </p:nvPicPr>
        <p:blipFill>
          <a:blip r:embed="rId3" cstate="print"/>
          <a:srcRect/>
          <a:stretch>
            <a:fillRect/>
          </a:stretch>
        </p:blipFill>
        <p:spPr bwMode="auto">
          <a:xfrm>
            <a:off x="762000" y="304800"/>
            <a:ext cx="2057400" cy="6071488"/>
          </a:xfrm>
          <a:prstGeom prst="rect">
            <a:avLst/>
          </a:prstGeom>
          <a:noFill/>
          <a:ln w="9525">
            <a:noFill/>
            <a:miter lim="800000"/>
            <a:headEnd/>
            <a:tailEnd/>
          </a:ln>
        </p:spPr>
      </p:pic>
      <p:sp>
        <p:nvSpPr>
          <p:cNvPr id="8" name="TextBox 7"/>
          <p:cNvSpPr txBox="1"/>
          <p:nvPr/>
        </p:nvSpPr>
        <p:spPr>
          <a:xfrm>
            <a:off x="685800" y="1219201"/>
            <a:ext cx="2133600" cy="261610"/>
          </a:xfrm>
          <a:prstGeom prst="rect">
            <a:avLst/>
          </a:prstGeom>
          <a:noFill/>
        </p:spPr>
        <p:txBody>
          <a:bodyPr wrap="square" rtlCol="0">
            <a:spAutoFit/>
          </a:bodyPr>
          <a:lstStyle/>
          <a:p>
            <a:pPr marL="228600" indent="-228600">
              <a:buAutoNum type="arabicPlain" startAt="11"/>
            </a:pPr>
            <a:r>
              <a:rPr lang="en-US" sz="1100" dirty="0" smtClean="0">
                <a:solidFill>
                  <a:schemeClr val="tx1">
                    <a:lumMod val="95000"/>
                    <a:lumOff val="5000"/>
                  </a:schemeClr>
                </a:solidFill>
                <a:latin typeface="Franklin Gothic Heavy" pitchFamily="34" charset="0"/>
              </a:rPr>
              <a:t>    </a:t>
            </a:r>
            <a:r>
              <a:rPr lang="en-US" sz="1100" dirty="0" err="1" smtClean="0">
                <a:solidFill>
                  <a:schemeClr val="tx1">
                    <a:lumMod val="95000"/>
                    <a:lumOff val="5000"/>
                  </a:schemeClr>
                </a:solidFill>
                <a:latin typeface="Franklin Gothic Heavy" pitchFamily="34" charset="0"/>
              </a:rPr>
              <a:t>Aparicio</a:t>
            </a:r>
            <a:r>
              <a:rPr lang="en-US" sz="1100" dirty="0">
                <a:solidFill>
                  <a:schemeClr val="tx1">
                    <a:lumMod val="95000"/>
                    <a:lumOff val="5000"/>
                  </a:schemeClr>
                </a:solidFill>
                <a:latin typeface="Franklin Gothic Heavy" pitchFamily="34" charset="0"/>
              </a:rPr>
              <a:t> </a:t>
            </a:r>
            <a:r>
              <a:rPr lang="en-US" sz="1100" dirty="0" smtClean="0">
                <a:solidFill>
                  <a:schemeClr val="tx1">
                    <a:lumMod val="95000"/>
                    <a:lumOff val="5000"/>
                  </a:schemeClr>
                </a:solidFill>
                <a:latin typeface="Franklin Gothic Heavy" pitchFamily="34" charset="0"/>
              </a:rPr>
              <a:t>                          6</a:t>
            </a:r>
          </a:p>
        </p:txBody>
      </p:sp>
      <p:sp>
        <p:nvSpPr>
          <p:cNvPr id="9" name="TextBox 8"/>
          <p:cNvSpPr txBox="1"/>
          <p:nvPr/>
        </p:nvSpPr>
        <p:spPr>
          <a:xfrm>
            <a:off x="762000" y="1524000"/>
            <a:ext cx="2133600" cy="261610"/>
          </a:xfrm>
          <a:prstGeom prst="rect">
            <a:avLst/>
          </a:prstGeom>
          <a:noFill/>
        </p:spPr>
        <p:txBody>
          <a:bodyPr wrap="square" rtlCol="0">
            <a:spAutoFit/>
          </a:bodyPr>
          <a:lstStyle/>
          <a:p>
            <a:pPr marL="228600" indent="-228600">
              <a:buAutoNum type="arabicPlain" startAt="6"/>
            </a:pPr>
            <a:r>
              <a:rPr lang="en-US" sz="1100" dirty="0" smtClean="0">
                <a:solidFill>
                  <a:schemeClr val="tx1">
                    <a:lumMod val="95000"/>
                    <a:lumOff val="5000"/>
                  </a:schemeClr>
                </a:solidFill>
                <a:latin typeface="Franklin Gothic Heavy" pitchFamily="34" charset="0"/>
              </a:rPr>
              <a:t>      Blair                              8</a:t>
            </a:r>
          </a:p>
        </p:txBody>
      </p:sp>
      <p:sp>
        <p:nvSpPr>
          <p:cNvPr id="10" name="TextBox 9"/>
          <p:cNvSpPr txBox="1"/>
          <p:nvPr/>
        </p:nvSpPr>
        <p:spPr>
          <a:xfrm>
            <a:off x="685800" y="1828800"/>
            <a:ext cx="2209800" cy="261610"/>
          </a:xfrm>
          <a:prstGeom prst="rect">
            <a:avLst/>
          </a:prstGeom>
          <a:noFill/>
        </p:spPr>
        <p:txBody>
          <a:bodyPr wrap="square" rtlCol="0">
            <a:spAutoFit/>
          </a:bodyPr>
          <a:lstStyle/>
          <a:p>
            <a:pPr marL="228600" indent="-228600"/>
            <a:r>
              <a:rPr lang="en-US" sz="1100" dirty="0" smtClean="0">
                <a:solidFill>
                  <a:schemeClr val="tx1">
                    <a:lumMod val="95000"/>
                    <a:lumOff val="5000"/>
                  </a:schemeClr>
                </a:solidFill>
                <a:latin typeface="Franklin Gothic Heavy" pitchFamily="34" charset="0"/>
              </a:rPr>
              <a:t>  3        </a:t>
            </a:r>
            <a:r>
              <a:rPr lang="en-US" sz="1100" dirty="0" err="1" smtClean="0">
                <a:solidFill>
                  <a:schemeClr val="tx1">
                    <a:lumMod val="95000"/>
                    <a:lumOff val="5000"/>
                  </a:schemeClr>
                </a:solidFill>
                <a:latin typeface="Franklin Gothic Heavy" pitchFamily="34" charset="0"/>
              </a:rPr>
              <a:t>Blefary</a:t>
            </a:r>
            <a:r>
              <a:rPr lang="en-US" sz="1100" dirty="0">
                <a:solidFill>
                  <a:schemeClr val="tx1">
                    <a:lumMod val="95000"/>
                    <a:lumOff val="5000"/>
                  </a:schemeClr>
                </a:solidFill>
                <a:latin typeface="Franklin Gothic Heavy" pitchFamily="34" charset="0"/>
              </a:rPr>
              <a:t> </a:t>
            </a:r>
            <a:r>
              <a:rPr lang="en-US" sz="1100" dirty="0" smtClean="0">
                <a:solidFill>
                  <a:schemeClr val="tx1">
                    <a:lumMod val="95000"/>
                    <a:lumOff val="5000"/>
                  </a:schemeClr>
                </a:solidFill>
                <a:latin typeface="Franklin Gothic Heavy" pitchFamily="34" charset="0"/>
              </a:rPr>
              <a:t>                          7</a:t>
            </a:r>
          </a:p>
        </p:txBody>
      </p:sp>
      <p:sp>
        <p:nvSpPr>
          <p:cNvPr id="13" name="TextBox 12"/>
          <p:cNvSpPr txBox="1"/>
          <p:nvPr/>
        </p:nvSpPr>
        <p:spPr>
          <a:xfrm>
            <a:off x="685800" y="2133600"/>
            <a:ext cx="2209800" cy="261610"/>
          </a:xfrm>
          <a:prstGeom prst="rect">
            <a:avLst/>
          </a:prstGeom>
          <a:noFill/>
        </p:spPr>
        <p:txBody>
          <a:bodyPr wrap="square" rtlCol="0">
            <a:spAutoFit/>
          </a:bodyPr>
          <a:lstStyle/>
          <a:p>
            <a:pPr marL="228600" indent="-228600"/>
            <a:r>
              <a:rPr lang="en-US" sz="1100" dirty="0" smtClean="0">
                <a:solidFill>
                  <a:srgbClr val="C00000"/>
                </a:solidFill>
                <a:latin typeface="Franklin Gothic Heavy" pitchFamily="34" charset="0"/>
              </a:rPr>
              <a:t> </a:t>
            </a:r>
            <a:r>
              <a:rPr lang="en-US" sz="1100" dirty="0" smtClean="0">
                <a:solidFill>
                  <a:schemeClr val="tx1">
                    <a:lumMod val="95000"/>
                    <a:lumOff val="5000"/>
                  </a:schemeClr>
                </a:solidFill>
                <a:latin typeface="Franklin Gothic Heavy" pitchFamily="34" charset="0"/>
              </a:rPr>
              <a:t>27       Bunker                           1                     </a:t>
            </a:r>
          </a:p>
        </p:txBody>
      </p:sp>
      <p:sp>
        <p:nvSpPr>
          <p:cNvPr id="14" name="TextBox 13"/>
          <p:cNvSpPr txBox="1"/>
          <p:nvPr/>
        </p:nvSpPr>
        <p:spPr>
          <a:xfrm>
            <a:off x="685800" y="4343400"/>
            <a:ext cx="2133600" cy="261610"/>
          </a:xfrm>
          <a:prstGeom prst="rect">
            <a:avLst/>
          </a:prstGeom>
          <a:noFill/>
        </p:spPr>
        <p:txBody>
          <a:bodyPr wrap="square" rtlCol="0">
            <a:spAutoFit/>
          </a:bodyPr>
          <a:lstStyle/>
          <a:p>
            <a:pPr marL="228600" indent="-228600"/>
            <a:r>
              <a:rPr lang="en-US" sz="1100" dirty="0">
                <a:solidFill>
                  <a:srgbClr val="C00000"/>
                </a:solidFill>
                <a:latin typeface="Franklin Gothic Heavy" pitchFamily="34" charset="0"/>
              </a:rPr>
              <a:t> </a:t>
            </a:r>
            <a:r>
              <a:rPr lang="en-US" sz="1100" dirty="0" smtClean="0">
                <a:solidFill>
                  <a:srgbClr val="C00000"/>
                </a:solidFill>
                <a:latin typeface="Franklin Gothic Heavy" pitchFamily="34" charset="0"/>
              </a:rPr>
              <a:t>5    </a:t>
            </a:r>
            <a:r>
              <a:rPr lang="en-US" sz="1100" dirty="0" smtClean="0">
                <a:solidFill>
                  <a:srgbClr val="FF0000"/>
                </a:solidFill>
                <a:latin typeface="Franklin Gothic Heavy" pitchFamily="34" charset="0"/>
              </a:rPr>
              <a:t>Robinson, B                 </a:t>
            </a:r>
          </a:p>
        </p:txBody>
      </p:sp>
      <p:sp>
        <p:nvSpPr>
          <p:cNvPr id="11" name="TextBox 10"/>
          <p:cNvSpPr txBox="1"/>
          <p:nvPr/>
        </p:nvSpPr>
        <p:spPr>
          <a:xfrm>
            <a:off x="685800" y="2438400"/>
            <a:ext cx="2209800" cy="261610"/>
          </a:xfrm>
          <a:prstGeom prst="rect">
            <a:avLst/>
          </a:prstGeom>
          <a:noFill/>
        </p:spPr>
        <p:txBody>
          <a:bodyPr wrap="square" rtlCol="0">
            <a:spAutoFit/>
          </a:bodyPr>
          <a:lstStyle/>
          <a:p>
            <a:pPr marL="228600" indent="-228600"/>
            <a:r>
              <a:rPr lang="en-US" sz="1100" dirty="0" smtClean="0">
                <a:latin typeface="Franklin Gothic Heavy" pitchFamily="34" charset="0"/>
              </a:rPr>
              <a:t> </a:t>
            </a:r>
            <a:r>
              <a:rPr lang="en-US" sz="1100" dirty="0" smtClean="0">
                <a:solidFill>
                  <a:srgbClr val="FF0000"/>
                </a:solidFill>
                <a:latin typeface="Franklin Gothic Heavy" pitchFamily="34" charset="0"/>
              </a:rPr>
              <a:t>20</a:t>
            </a:r>
            <a:r>
              <a:rPr lang="en-US" sz="1100" dirty="0" smtClean="0">
                <a:latin typeface="Franklin Gothic Heavy" pitchFamily="34" charset="0"/>
              </a:rPr>
              <a:t>       </a:t>
            </a:r>
            <a:r>
              <a:rPr lang="en-US" sz="1100" dirty="0" smtClean="0">
                <a:solidFill>
                  <a:srgbClr val="FF0000"/>
                </a:solidFill>
                <a:latin typeface="Franklin Gothic Heavy" pitchFamily="34" charset="0"/>
              </a:rPr>
              <a:t>Robinson, F                  </a:t>
            </a:r>
            <a:r>
              <a:rPr lang="en-US" sz="1100" dirty="0" smtClean="0">
                <a:solidFill>
                  <a:schemeClr val="tx1">
                    <a:lumMod val="95000"/>
                    <a:lumOff val="5000"/>
                  </a:schemeClr>
                </a:solidFill>
                <a:latin typeface="Franklin Gothic Heavy" pitchFamily="34" charset="0"/>
              </a:rPr>
              <a:t>9 </a:t>
            </a:r>
            <a:r>
              <a:rPr lang="en-US" sz="1100" dirty="0" smtClean="0">
                <a:solidFill>
                  <a:srgbClr val="C00000"/>
                </a:solidFill>
                <a:latin typeface="Franklin Gothic Heavy" pitchFamily="34" charset="0"/>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70</a:t>
            </a:fld>
            <a:endParaRPr lang="en-US"/>
          </a:p>
        </p:txBody>
      </p:sp>
      <p:pic>
        <p:nvPicPr>
          <p:cNvPr id="21197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p:nvPr/>
        </p:nvSpPr>
        <p:spPr>
          <a:xfrm>
            <a:off x="5638800" y="304800"/>
            <a:ext cx="2362200" cy="1015663"/>
          </a:xfrm>
          <a:prstGeom prst="rect">
            <a:avLst/>
          </a:prstGeom>
          <a:noFill/>
        </p:spPr>
        <p:txBody>
          <a:bodyPr wrap="square" rtlCol="0">
            <a:spAutoFit/>
          </a:bodyPr>
          <a:lstStyle/>
          <a:p>
            <a:pPr algn="ctr"/>
            <a:r>
              <a:rPr lang="en-US" sz="2000" dirty="0" smtClean="0">
                <a:latin typeface="Arial Black" pitchFamily="34" charset="0"/>
              </a:rPr>
              <a:t>On 2</a:t>
            </a:r>
            <a:r>
              <a:rPr lang="en-US" sz="2000" baseline="30000" dirty="0" smtClean="0">
                <a:latin typeface="Arial Black" pitchFamily="34" charset="0"/>
              </a:rPr>
              <a:t>nd</a:t>
            </a:r>
            <a:r>
              <a:rPr lang="en-US" sz="2000" dirty="0" smtClean="0">
                <a:latin typeface="Arial Black" pitchFamily="34" charset="0"/>
              </a:rPr>
              <a:t> offense- offender is ejected.</a:t>
            </a:r>
            <a:endParaRPr lang="en-US" sz="2000" dirty="0">
              <a:latin typeface="Arial Black" pitchFamily="34" charset="0"/>
            </a:endParaRPr>
          </a:p>
        </p:txBody>
      </p:sp>
      <p:sp>
        <p:nvSpPr>
          <p:cNvPr id="5" name="TextBox 4"/>
          <p:cNvSpPr txBox="1"/>
          <p:nvPr/>
        </p:nvSpPr>
        <p:spPr>
          <a:xfrm>
            <a:off x="3352800" y="5410200"/>
            <a:ext cx="2362200" cy="400110"/>
          </a:xfrm>
          <a:prstGeom prst="rect">
            <a:avLst/>
          </a:prstGeom>
          <a:noFill/>
        </p:spPr>
        <p:txBody>
          <a:bodyPr wrap="square" rtlCol="0">
            <a:spAutoFit/>
          </a:bodyPr>
          <a:lstStyle/>
          <a:p>
            <a:pPr algn="ctr"/>
            <a:r>
              <a:rPr lang="en-US" sz="2000" dirty="0" smtClean="0">
                <a:solidFill>
                  <a:srgbClr val="FF0000"/>
                </a:solidFill>
                <a:latin typeface="Arial Black" pitchFamily="34" charset="0"/>
              </a:rPr>
              <a:t>Rule: 3.31d</a:t>
            </a:r>
            <a:endParaRPr lang="en-US" sz="2000" dirty="0">
              <a:solidFill>
                <a:srgbClr val="FF0000"/>
              </a:solidFill>
              <a:latin typeface="Arial Black" pitchFamily="34" charset="0"/>
            </a:endParaRPr>
          </a:p>
        </p:txBody>
      </p:sp>
      <p:sp>
        <p:nvSpPr>
          <p:cNvPr id="6" name="Footer Placeholder 5"/>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age-23"/>
          <p:cNvPicPr>
            <a:picLocks noChangeAspect="1" noChangeArrowheads="1"/>
          </p:cNvPicPr>
          <p:nvPr/>
        </p:nvPicPr>
        <p:blipFill>
          <a:blip r:embed="rId3" cstate="print"/>
          <a:srcRect/>
          <a:stretch>
            <a:fillRect/>
          </a:stretch>
        </p:blipFill>
        <p:spPr bwMode="auto">
          <a:xfrm>
            <a:off x="0" y="0"/>
            <a:ext cx="9142948"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71</a:t>
            </a:fld>
            <a:endParaRPr lang="en-US"/>
          </a:p>
        </p:txBody>
      </p:sp>
      <p:sp>
        <p:nvSpPr>
          <p:cNvPr id="4" name="Footer Placeholder 3"/>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age-14"/>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72</a:t>
            </a:fld>
            <a:endParaRPr lang="en-US"/>
          </a:p>
        </p:txBody>
      </p:sp>
      <p:sp>
        <p:nvSpPr>
          <p:cNvPr id="4" name="Footer Placeholder 3"/>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304800" y="0"/>
            <a:ext cx="8229600" cy="1143000"/>
          </a:xfrm>
        </p:spPr>
        <p:txBody>
          <a:bodyPr anchor="b"/>
          <a:lstStyle/>
          <a:p>
            <a:pPr eaLnBrk="1" hangingPunct="1"/>
            <a:r>
              <a:rPr lang="en-US" sz="3600" smtClean="0"/>
              <a:t>Rule 1-5-8</a:t>
            </a:r>
            <a:br>
              <a:rPr lang="en-US" sz="3600" smtClean="0"/>
            </a:br>
            <a:r>
              <a:rPr lang="en-US" sz="3600" smtClean="0"/>
              <a:t>Padded Casts/Braces</a:t>
            </a:r>
          </a:p>
        </p:txBody>
      </p:sp>
      <p:sp>
        <p:nvSpPr>
          <p:cNvPr id="33795" name="Content Placeholder 2"/>
          <p:cNvSpPr>
            <a:spLocks noGrp="1"/>
          </p:cNvSpPr>
          <p:nvPr>
            <p:ph idx="4294967295"/>
          </p:nvPr>
        </p:nvSpPr>
        <p:spPr>
          <a:xfrm>
            <a:off x="457200" y="1143000"/>
            <a:ext cx="7772400" cy="5562600"/>
          </a:xfrm>
        </p:spPr>
        <p:txBody>
          <a:bodyPr/>
          <a:lstStyle/>
          <a:p>
            <a:pPr marL="284163" indent="-284163" eaLnBrk="1" hangingPunct="1"/>
            <a:r>
              <a:rPr lang="en-US" smtClean="0"/>
              <a:t>Knee and ankle braces which are unaltered from the manufacturer’s original design/production do not require any additional padding.</a:t>
            </a:r>
          </a:p>
          <a:p>
            <a:pPr marL="284163" indent="-284163" eaLnBrk="1" hangingPunct="1"/>
            <a:r>
              <a:rPr lang="en-US" smtClean="0"/>
              <a:t>The rule (1-4-2) still applies for the pitcher that he cannot wear any item on his hands, wrists or arms which may be distracting to the batter.  That includes a cast, guard, brace, splint, etc. that is white, gray or distracting on the pitcher’s arms.</a:t>
            </a:r>
          </a:p>
        </p:txBody>
      </p:sp>
      <p:sp>
        <p:nvSpPr>
          <p:cNvPr id="4" name="Slide Number Placeholder 3"/>
          <p:cNvSpPr>
            <a:spLocks noGrp="1"/>
          </p:cNvSpPr>
          <p:nvPr>
            <p:ph type="sldNum" sz="quarter" idx="12"/>
          </p:nvPr>
        </p:nvSpPr>
        <p:spPr/>
        <p:txBody>
          <a:bodyPr/>
          <a:lstStyle/>
          <a:p>
            <a:pPr>
              <a:defRPr/>
            </a:pPr>
            <a:fld id="{E73E7711-6AF1-4F07-BEA8-2C7E5C968EDC}" type="slidenum">
              <a:rPr lang="en-US" smtClean="0"/>
              <a:pPr>
                <a:defRPr/>
              </a:pPr>
              <a:t>73</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3E7711-6AF1-4F07-BEA8-2C7E5C968EDC}" type="slidenum">
              <a:rPr lang="en-US" smtClean="0"/>
              <a:pPr>
                <a:defRPr/>
              </a:pPr>
              <a:t>74</a:t>
            </a:fld>
            <a:endParaRPr lang="en-US"/>
          </a:p>
        </p:txBody>
      </p:sp>
      <p:sp>
        <p:nvSpPr>
          <p:cNvPr id="4" name="Footer Placeholder 4"/>
          <p:cNvSpPr>
            <a:spLocks noGrp="1"/>
          </p:cNvSpPr>
          <p:nvPr>
            <p:ph type="ftr" sz="quarter" idx="11"/>
          </p:nvPr>
        </p:nvSpPr>
        <p:spPr/>
        <p:txBody>
          <a:bodyPr/>
          <a:lstStyle/>
          <a:p>
            <a:pPr>
              <a:defRPr/>
            </a:pPr>
            <a:r>
              <a:rPr lang="en-US" dirty="0" smtClean="0">
                <a:solidFill>
                  <a:srgbClr val="67D232"/>
                </a:solidFill>
              </a:rPr>
              <a:t>Baseball Training Presentation            created by John Hickey</a:t>
            </a:r>
            <a:endParaRPr lang="en-US" dirty="0">
              <a:solidFill>
                <a:srgbClr val="67D232"/>
              </a:solidFill>
            </a:endParaRPr>
          </a:p>
        </p:txBody>
      </p:sp>
      <p:pic>
        <p:nvPicPr>
          <p:cNvPr id="183298" name="Picture 2" descr="http://cbswlif.files.wordpress.com/2011/04/1kyf1.jpg?w=385"/>
          <p:cNvPicPr>
            <a:picLocks noChangeAspect="1" noChangeArrowheads="1"/>
          </p:cNvPicPr>
          <p:nvPr/>
        </p:nvPicPr>
        <p:blipFill>
          <a:blip r:embed="rId3" cstate="print"/>
          <a:srcRect/>
          <a:stretch>
            <a:fillRect/>
          </a:stretch>
        </p:blipFill>
        <p:spPr bwMode="auto">
          <a:xfrm>
            <a:off x="0" y="0"/>
            <a:ext cx="9001125" cy="6172200"/>
          </a:xfrm>
          <a:prstGeom prst="rect">
            <a:avLst/>
          </a:prstGeom>
          <a:noFill/>
        </p:spPr>
      </p:pic>
      <p:sp>
        <p:nvSpPr>
          <p:cNvPr id="183299" name="WordArt 3"/>
          <p:cNvSpPr>
            <a:spLocks noChangeArrowheads="1" noChangeShapeType="1" noTextEdit="1"/>
          </p:cNvSpPr>
          <p:nvPr/>
        </p:nvSpPr>
        <p:spPr bwMode="auto">
          <a:xfrm rot="722200">
            <a:off x="1295400" y="457200"/>
            <a:ext cx="6191250" cy="6400800"/>
          </a:xfrm>
          <a:prstGeom prst="rect">
            <a:avLst/>
          </a:prstGeom>
        </p:spPr>
        <p:txBody>
          <a:bodyPr wrap="none" fromWordArt="1">
            <a:prstTxWarp prst="textSlantUp">
              <a:avLst>
                <a:gd name="adj" fmla="val 55556"/>
              </a:avLst>
            </a:prstTxWarp>
          </a:bodyPr>
          <a:lstStyle/>
          <a:p>
            <a:pPr algn="ctr" rtl="0"/>
            <a:r>
              <a:rPr lang="en-US" sz="3600" kern="10" spc="0" dirty="0" smtClean="0">
                <a:ln w="9525">
                  <a:solidFill>
                    <a:srgbClr val="000000"/>
                  </a:solidFill>
                  <a:round/>
                  <a:headEnd/>
                  <a:tailEnd/>
                </a:ln>
                <a:solidFill>
                  <a:srgbClr val="FF0000"/>
                </a:solidFill>
                <a:effectLst/>
                <a:latin typeface="Arial Black"/>
              </a:rPr>
              <a:t>Thank</a:t>
            </a:r>
          </a:p>
          <a:p>
            <a:pPr algn="ctr" rtl="0"/>
            <a:endParaRPr lang="en-US" sz="3600" kern="10" spc="0" dirty="0" smtClean="0">
              <a:ln w="9525">
                <a:solidFill>
                  <a:srgbClr val="000000"/>
                </a:solidFill>
                <a:round/>
                <a:headEnd/>
                <a:tailEnd/>
              </a:ln>
              <a:solidFill>
                <a:srgbClr val="FF0000"/>
              </a:solidFill>
              <a:effectLst/>
              <a:latin typeface="Arial Black"/>
            </a:endParaRPr>
          </a:p>
          <a:p>
            <a:pPr algn="ctr" rtl="0"/>
            <a:r>
              <a:rPr lang="en-US" sz="3600" kern="10" spc="0" dirty="0" err="1" smtClean="0">
                <a:ln w="9525">
                  <a:solidFill>
                    <a:srgbClr val="000000"/>
                  </a:solidFill>
                  <a:round/>
                  <a:headEnd/>
                  <a:tailEnd/>
                </a:ln>
                <a:solidFill>
                  <a:srgbClr val="FF0000"/>
                </a:solidFill>
                <a:effectLst/>
                <a:latin typeface="Arial Black"/>
              </a:rPr>
              <a:t>Youuuuuuu</a:t>
            </a:r>
            <a:r>
              <a:rPr lang="en-US" sz="3600" kern="10" spc="0" dirty="0" smtClean="0">
                <a:ln w="9525">
                  <a:solidFill>
                    <a:srgbClr val="000000"/>
                  </a:solidFill>
                  <a:round/>
                  <a:headEnd/>
                  <a:tailEnd/>
                </a:ln>
                <a:solidFill>
                  <a:srgbClr val="FF0000"/>
                </a:solidFill>
                <a:effectLst/>
                <a:latin typeface="Arial Black"/>
              </a:rPr>
              <a:t>.....</a:t>
            </a:r>
            <a:endParaRPr lang="en-US" sz="3600" kern="10" spc="0" dirty="0">
              <a:ln w="9525">
                <a:solidFill>
                  <a:srgbClr val="000000"/>
                </a:solidFill>
                <a:round/>
                <a:headEnd/>
                <a:tailEnd/>
              </a:ln>
              <a:solidFill>
                <a:srgbClr val="FF0000"/>
              </a:solidFill>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3299"/>
                                        </p:tgtEl>
                                        <p:attrNameLst>
                                          <p:attrName>style.visibility</p:attrName>
                                        </p:attrNameLst>
                                      </p:cBhvr>
                                      <p:to>
                                        <p:strVal val="visible"/>
                                      </p:to>
                                    </p:set>
                                    <p:anim calcmode="lin" valueType="num">
                                      <p:cBhvr>
                                        <p:cTn id="7" dur="2000" fill="hold"/>
                                        <p:tgtEl>
                                          <p:spTgt spid="183299"/>
                                        </p:tgtEl>
                                        <p:attrNameLst>
                                          <p:attrName>ppt_w</p:attrName>
                                        </p:attrNameLst>
                                      </p:cBhvr>
                                      <p:tavLst>
                                        <p:tav tm="0">
                                          <p:val>
                                            <p:strVal val="#ppt_w*0.70"/>
                                          </p:val>
                                        </p:tav>
                                        <p:tav tm="100000">
                                          <p:val>
                                            <p:strVal val="#ppt_w"/>
                                          </p:val>
                                        </p:tav>
                                      </p:tavLst>
                                    </p:anim>
                                    <p:anim calcmode="lin" valueType="num">
                                      <p:cBhvr>
                                        <p:cTn id="8" dur="2000" fill="hold"/>
                                        <p:tgtEl>
                                          <p:spTgt spid="183299"/>
                                        </p:tgtEl>
                                        <p:attrNameLst>
                                          <p:attrName>ppt_h</p:attrName>
                                        </p:attrNameLst>
                                      </p:cBhvr>
                                      <p:tavLst>
                                        <p:tav tm="0">
                                          <p:val>
                                            <p:strVal val="#ppt_h"/>
                                          </p:val>
                                        </p:tav>
                                        <p:tav tm="100000">
                                          <p:val>
                                            <p:strVal val="#ppt_h"/>
                                          </p:val>
                                        </p:tav>
                                      </p:tavLst>
                                    </p:anim>
                                    <p:animEffect transition="in" filter="fade">
                                      <p:cBhvr>
                                        <p:cTn id="9" dur="2000"/>
                                        <p:tgtEl>
                                          <p:spTgt spid="183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cifsf.org/images/baseball-groundrules0809.JPG"/>
          <p:cNvPicPr>
            <a:picLocks noChangeAspect="1" noChangeArrowheads="1"/>
          </p:cNvPicPr>
          <p:nvPr/>
        </p:nvPicPr>
        <p:blipFill>
          <a:blip r:embed="rId3" cstate="print"/>
          <a:srcRect/>
          <a:stretch>
            <a:fillRect/>
          </a:stretch>
        </p:blipFill>
        <p:spPr bwMode="auto">
          <a:xfrm>
            <a:off x="-1981200" y="-381000"/>
            <a:ext cx="11125200" cy="8343900"/>
          </a:xfrm>
          <a:prstGeom prst="rect">
            <a:avLst/>
          </a:prstGeom>
          <a:noFill/>
        </p:spPr>
      </p:pic>
      <p:pic>
        <p:nvPicPr>
          <p:cNvPr id="80899" name="Picture 3"/>
          <p:cNvPicPr>
            <a:picLocks noChangeAspect="1" noChangeArrowheads="1"/>
          </p:cNvPicPr>
          <p:nvPr/>
        </p:nvPicPr>
        <p:blipFill>
          <a:blip r:embed="rId4" cstate="print"/>
          <a:srcRect/>
          <a:stretch>
            <a:fillRect/>
          </a:stretch>
        </p:blipFill>
        <p:spPr bwMode="auto">
          <a:xfrm>
            <a:off x="3581400" y="1981200"/>
            <a:ext cx="1730761" cy="5050676"/>
          </a:xfrm>
          <a:prstGeom prst="rect">
            <a:avLst/>
          </a:prstGeom>
          <a:noFill/>
          <a:ln w="9525">
            <a:noFill/>
            <a:miter lim="800000"/>
            <a:headEnd/>
            <a:tailEnd/>
          </a:ln>
        </p:spPr>
      </p:pic>
      <p:sp>
        <p:nvSpPr>
          <p:cNvPr id="7" name="TextBox 6"/>
          <p:cNvSpPr txBox="1"/>
          <p:nvPr/>
        </p:nvSpPr>
        <p:spPr>
          <a:xfrm>
            <a:off x="4267200" y="0"/>
            <a:ext cx="4876800" cy="2308324"/>
          </a:xfrm>
          <a:prstGeom prst="rect">
            <a:avLst/>
          </a:prstGeom>
          <a:noFill/>
        </p:spPr>
        <p:txBody>
          <a:bodyPr wrap="square" rtlCol="0">
            <a:spAutoFit/>
          </a:bodyPr>
          <a:lstStyle/>
          <a:p>
            <a:r>
              <a:rPr lang="en-US" sz="2400" b="1" dirty="0" smtClean="0">
                <a:solidFill>
                  <a:srgbClr val="C00000"/>
                </a:solidFill>
              </a:rPr>
              <a:t>1.2.1</a:t>
            </a:r>
            <a:r>
              <a:rPr lang="en-US" sz="2400" b="1" dirty="0">
                <a:solidFill>
                  <a:srgbClr val="C00000"/>
                </a:solidFill>
              </a:rPr>
              <a:t> </a:t>
            </a:r>
            <a:r>
              <a:rPr lang="en-US" sz="2400" b="1" i="1" dirty="0" smtClean="0">
                <a:solidFill>
                  <a:srgbClr val="C00000"/>
                </a:solidFill>
              </a:rPr>
              <a:t>Lineups </a:t>
            </a:r>
            <a:r>
              <a:rPr lang="en-US" sz="2400" b="1" i="1" dirty="0">
                <a:solidFill>
                  <a:srgbClr val="C00000"/>
                </a:solidFill>
              </a:rPr>
              <a:t>become official </a:t>
            </a:r>
            <a:endParaRPr lang="en-US" sz="2400" b="1" i="1" dirty="0" smtClean="0">
              <a:solidFill>
                <a:srgbClr val="C00000"/>
              </a:solidFill>
            </a:endParaRPr>
          </a:p>
          <a:p>
            <a:r>
              <a:rPr lang="en-US" sz="2400" b="1" i="1" dirty="0">
                <a:solidFill>
                  <a:srgbClr val="C00000"/>
                </a:solidFill>
              </a:rPr>
              <a:t> </a:t>
            </a:r>
            <a:r>
              <a:rPr lang="en-US" sz="2400" b="1" i="1" dirty="0" smtClean="0">
                <a:solidFill>
                  <a:srgbClr val="C00000"/>
                </a:solidFill>
              </a:rPr>
              <a:t>        after </a:t>
            </a:r>
            <a:r>
              <a:rPr lang="en-US" sz="2400" b="1" i="1" dirty="0">
                <a:solidFill>
                  <a:srgbClr val="C00000"/>
                </a:solidFill>
              </a:rPr>
              <a:t>they have been </a:t>
            </a:r>
            <a:endParaRPr lang="en-US" sz="2400" b="1" i="1" dirty="0" smtClean="0">
              <a:solidFill>
                <a:srgbClr val="C00000"/>
              </a:solidFill>
            </a:endParaRPr>
          </a:p>
          <a:p>
            <a:r>
              <a:rPr lang="en-US" sz="2400" b="1" i="1" dirty="0" smtClean="0">
                <a:solidFill>
                  <a:srgbClr val="C00000"/>
                </a:solidFill>
              </a:rPr>
              <a:t>         exchanged and </a:t>
            </a:r>
            <a:r>
              <a:rPr lang="en-US" sz="2400" b="1" i="1" dirty="0">
                <a:solidFill>
                  <a:srgbClr val="C00000"/>
                </a:solidFill>
              </a:rPr>
              <a:t>verified </a:t>
            </a:r>
            <a:r>
              <a:rPr lang="en-US" sz="2400" b="1" i="1" dirty="0" smtClean="0">
                <a:solidFill>
                  <a:srgbClr val="C00000"/>
                </a:solidFill>
              </a:rPr>
              <a:t> </a:t>
            </a:r>
          </a:p>
          <a:p>
            <a:r>
              <a:rPr lang="en-US" sz="2400" b="1" i="1" dirty="0">
                <a:solidFill>
                  <a:srgbClr val="C00000"/>
                </a:solidFill>
              </a:rPr>
              <a:t> </a:t>
            </a:r>
            <a:r>
              <a:rPr lang="en-US" sz="2400" b="1" i="1" dirty="0" smtClean="0">
                <a:solidFill>
                  <a:srgbClr val="C00000"/>
                </a:solidFill>
              </a:rPr>
              <a:t>        and then accepted </a:t>
            </a:r>
            <a:r>
              <a:rPr lang="en-US" sz="2400" b="1" i="1" dirty="0">
                <a:solidFill>
                  <a:srgbClr val="C00000"/>
                </a:solidFill>
              </a:rPr>
              <a:t>by </a:t>
            </a:r>
            <a:r>
              <a:rPr lang="en-US" sz="2400" b="1" i="1" dirty="0" smtClean="0">
                <a:solidFill>
                  <a:srgbClr val="C00000"/>
                </a:solidFill>
              </a:rPr>
              <a:t> </a:t>
            </a:r>
          </a:p>
          <a:p>
            <a:r>
              <a:rPr lang="en-US" sz="2400" b="1" i="1" dirty="0" smtClean="0">
                <a:solidFill>
                  <a:srgbClr val="C00000"/>
                </a:solidFill>
              </a:rPr>
              <a:t>         the </a:t>
            </a:r>
            <a:r>
              <a:rPr lang="en-US" sz="2400" b="1" i="1" dirty="0">
                <a:solidFill>
                  <a:srgbClr val="C00000"/>
                </a:solidFill>
              </a:rPr>
              <a:t>Umpire In Chief </a:t>
            </a:r>
            <a:endParaRPr lang="en-US" sz="2400" b="1" i="1" dirty="0" smtClean="0">
              <a:solidFill>
                <a:srgbClr val="C00000"/>
              </a:solidFill>
            </a:endParaRPr>
          </a:p>
          <a:p>
            <a:r>
              <a:rPr lang="en-US" sz="2400" b="1" i="1" dirty="0" smtClean="0">
                <a:solidFill>
                  <a:srgbClr val="C00000"/>
                </a:solidFill>
              </a:rPr>
              <a:t>during </a:t>
            </a:r>
            <a:r>
              <a:rPr lang="en-US" sz="2400" b="1" i="1" dirty="0">
                <a:solidFill>
                  <a:srgbClr val="C00000"/>
                </a:solidFill>
              </a:rPr>
              <a:t>the </a:t>
            </a:r>
            <a:r>
              <a:rPr lang="en-US" sz="2400" b="1" i="1" dirty="0" smtClean="0">
                <a:solidFill>
                  <a:srgbClr val="C00000"/>
                </a:solidFill>
              </a:rPr>
              <a:t>pregame conference</a:t>
            </a:r>
            <a:r>
              <a:rPr lang="en-US" sz="2400" b="1" dirty="0">
                <a:solidFill>
                  <a:srgbClr val="C00000"/>
                </a:solidFill>
              </a:rPr>
              <a:t>.</a:t>
            </a:r>
          </a:p>
        </p:txBody>
      </p:sp>
      <p:sp>
        <p:nvSpPr>
          <p:cNvPr id="8" name="Slide Number Placeholder 7"/>
          <p:cNvSpPr>
            <a:spLocks noGrp="1"/>
          </p:cNvSpPr>
          <p:nvPr>
            <p:ph type="sldNum" sz="quarter" idx="12"/>
          </p:nvPr>
        </p:nvSpPr>
        <p:spPr/>
        <p:txBody>
          <a:bodyPr/>
          <a:lstStyle/>
          <a:p>
            <a:pPr>
              <a:defRPr/>
            </a:pPr>
            <a:fld id="{E73E7711-6AF1-4F07-BEA8-2C7E5C968EDC}"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en-US" smtClean="0"/>
              <a:t>Baseball Training Presentation            created by John Hickey</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pic>
        <p:nvPicPr>
          <p:cNvPr id="151554" name="Picture 2" descr="http://www.lineupforms.com/wp-content/uploads/2011/02/learn-baseball-basics-1.jpg"/>
          <p:cNvPicPr>
            <a:picLocks noChangeAspect="1" noChangeArrowheads="1"/>
          </p:cNvPicPr>
          <p:nvPr/>
        </p:nvPicPr>
        <p:blipFill>
          <a:blip r:embed="rId3" cstate="print"/>
          <a:srcRect/>
          <a:stretch>
            <a:fillRect/>
          </a:stretch>
        </p:blipFill>
        <p:spPr bwMode="auto">
          <a:xfrm>
            <a:off x="2895600" y="228600"/>
            <a:ext cx="6106169" cy="5410199"/>
          </a:xfrm>
          <a:prstGeom prst="rect">
            <a:avLst/>
          </a:prstGeom>
          <a:noFill/>
        </p:spPr>
      </p:pic>
      <p:sp>
        <p:nvSpPr>
          <p:cNvPr id="4" name="TextBox 3"/>
          <p:cNvSpPr txBox="1"/>
          <p:nvPr/>
        </p:nvSpPr>
        <p:spPr>
          <a:xfrm>
            <a:off x="-838200" y="0"/>
            <a:ext cx="5105400" cy="5940088"/>
          </a:xfrm>
          <a:prstGeom prst="rect">
            <a:avLst/>
          </a:prstGeom>
          <a:noFill/>
        </p:spPr>
        <p:txBody>
          <a:bodyPr wrap="square" rtlCol="0">
            <a:spAutoFit/>
          </a:bodyPr>
          <a:lstStyle/>
          <a:p>
            <a:pPr lvl="2"/>
            <a:endParaRPr lang="en-US" sz="2000" b="1" dirty="0" smtClean="0">
              <a:solidFill>
                <a:srgbClr val="C00000"/>
              </a:solidFill>
            </a:endParaRPr>
          </a:p>
          <a:p>
            <a:pPr lvl="2"/>
            <a:r>
              <a:rPr lang="en-US" sz="2000" b="1" dirty="0" smtClean="0">
                <a:solidFill>
                  <a:srgbClr val="C00000"/>
                </a:solidFill>
              </a:rPr>
              <a:t>1.1.3   </a:t>
            </a:r>
          </a:p>
          <a:p>
            <a:pPr lvl="2"/>
            <a:r>
              <a:rPr lang="en-US" sz="2000" b="1" dirty="0" smtClean="0">
                <a:solidFill>
                  <a:srgbClr val="C00000"/>
                </a:solidFill>
              </a:rPr>
              <a:t>All defensive players </a:t>
            </a:r>
          </a:p>
          <a:p>
            <a:pPr lvl="2"/>
            <a:r>
              <a:rPr lang="en-US" sz="2000" b="1" dirty="0" smtClean="0">
                <a:solidFill>
                  <a:srgbClr val="C00000"/>
                </a:solidFill>
              </a:rPr>
              <a:t>must be in play </a:t>
            </a:r>
          </a:p>
          <a:p>
            <a:pPr lvl="2"/>
            <a:r>
              <a:rPr lang="en-US" sz="2000" b="1" dirty="0" smtClean="0">
                <a:solidFill>
                  <a:srgbClr val="C00000"/>
                </a:solidFill>
              </a:rPr>
              <a:t>at the time of the pitch.       </a:t>
            </a:r>
          </a:p>
          <a:p>
            <a:pPr lvl="2"/>
            <a:endParaRPr lang="en-US" sz="2000" b="1" i="1" dirty="0" smtClean="0">
              <a:solidFill>
                <a:srgbClr val="C00000"/>
              </a:solidFill>
            </a:endParaRPr>
          </a:p>
          <a:p>
            <a:pPr lvl="2"/>
            <a:r>
              <a:rPr lang="en-US" sz="2000" b="1" i="1" dirty="0" smtClean="0">
                <a:solidFill>
                  <a:srgbClr val="C00000"/>
                </a:solidFill>
              </a:rPr>
              <a:t>Penalty: </a:t>
            </a:r>
          </a:p>
          <a:p>
            <a:pPr lvl="2"/>
            <a:r>
              <a:rPr lang="en-US" sz="2000" b="1" i="1" dirty="0" smtClean="0">
                <a:solidFill>
                  <a:srgbClr val="C00000"/>
                </a:solidFill>
              </a:rPr>
              <a:t>Illegal Pitch</a:t>
            </a:r>
            <a:r>
              <a:rPr lang="en-US" sz="2000" b="1" dirty="0" smtClean="0">
                <a:solidFill>
                  <a:srgbClr val="C00000"/>
                </a:solidFill>
              </a:rPr>
              <a:t>.</a:t>
            </a:r>
          </a:p>
          <a:p>
            <a:pPr lvl="2"/>
            <a:endParaRPr lang="en-US" sz="2000" b="1" dirty="0" smtClean="0">
              <a:solidFill>
                <a:srgbClr val="C00000"/>
              </a:solidFill>
            </a:endParaRPr>
          </a:p>
          <a:p>
            <a:pPr lvl="2"/>
            <a:endParaRPr lang="en-US" sz="2000" b="1" dirty="0">
              <a:solidFill>
                <a:srgbClr val="C00000"/>
              </a:solidFill>
            </a:endParaRPr>
          </a:p>
          <a:p>
            <a:pPr lvl="2"/>
            <a:endParaRPr lang="en-US" sz="2000" b="1" dirty="0" smtClean="0">
              <a:solidFill>
                <a:srgbClr val="C00000"/>
              </a:solidFill>
            </a:endParaRPr>
          </a:p>
          <a:p>
            <a:pPr lvl="2"/>
            <a:r>
              <a:rPr lang="en-US" sz="2000" b="1" dirty="0" smtClean="0">
                <a:solidFill>
                  <a:srgbClr val="C00000"/>
                </a:solidFill>
              </a:rPr>
              <a:t>By definition </a:t>
            </a:r>
          </a:p>
          <a:p>
            <a:pPr lvl="2"/>
            <a:r>
              <a:rPr lang="en-US" sz="2000" b="1" dirty="0" smtClean="0">
                <a:solidFill>
                  <a:srgbClr val="C00000"/>
                </a:solidFill>
              </a:rPr>
              <a:t>and interpretation </a:t>
            </a:r>
          </a:p>
          <a:p>
            <a:pPr lvl="2"/>
            <a:r>
              <a:rPr lang="en-US" sz="2000" b="1" dirty="0" smtClean="0">
                <a:solidFill>
                  <a:srgbClr val="C00000"/>
                </a:solidFill>
              </a:rPr>
              <a:t>at least one foot </a:t>
            </a:r>
          </a:p>
          <a:p>
            <a:pPr lvl="2"/>
            <a:r>
              <a:rPr lang="en-US" sz="2000" b="1" dirty="0" smtClean="0">
                <a:solidFill>
                  <a:srgbClr val="C00000"/>
                </a:solidFill>
              </a:rPr>
              <a:t>must be in fair territory </a:t>
            </a:r>
          </a:p>
          <a:p>
            <a:pPr lvl="2"/>
            <a:r>
              <a:rPr lang="en-US" sz="2000" b="1" dirty="0" smtClean="0">
                <a:solidFill>
                  <a:srgbClr val="C00000"/>
                </a:solidFill>
              </a:rPr>
              <a:t>to comply.</a:t>
            </a:r>
            <a:r>
              <a:rPr lang="en-US" sz="2000" b="1" dirty="0">
                <a:solidFill>
                  <a:srgbClr val="C00000"/>
                </a:solidFill>
              </a:rPr>
              <a:t> </a:t>
            </a:r>
            <a:r>
              <a:rPr lang="en-US" sz="2000" b="1" dirty="0" smtClean="0">
                <a:solidFill>
                  <a:srgbClr val="C00000"/>
                </a:solidFill>
              </a:rPr>
              <a:t> </a:t>
            </a:r>
          </a:p>
          <a:p>
            <a:pPr lvl="2"/>
            <a:endParaRPr lang="en-US" sz="2000" b="1" dirty="0" smtClean="0">
              <a:solidFill>
                <a:srgbClr val="C00000"/>
              </a:solidFill>
            </a:endParaRPr>
          </a:p>
          <a:p>
            <a:pPr lvl="2"/>
            <a:r>
              <a:rPr lang="en-US" sz="2000" b="1" dirty="0" smtClean="0">
                <a:solidFill>
                  <a:srgbClr val="C00000"/>
                </a:solidFill>
              </a:rPr>
              <a:t>Note: </a:t>
            </a:r>
          </a:p>
          <a:p>
            <a:pPr lvl="2"/>
            <a:r>
              <a:rPr lang="en-US" sz="2000" b="1" dirty="0" smtClean="0">
                <a:solidFill>
                  <a:srgbClr val="C00000"/>
                </a:solidFill>
              </a:rPr>
              <a:t>On the line </a:t>
            </a:r>
            <a:r>
              <a:rPr lang="en-US" sz="2000" b="1" u="sng" dirty="0" smtClean="0">
                <a:solidFill>
                  <a:srgbClr val="C00000"/>
                </a:solidFill>
              </a:rPr>
              <a:t>is</a:t>
            </a:r>
            <a:r>
              <a:rPr lang="en-US" sz="2000" b="1" dirty="0" smtClean="0">
                <a:solidFill>
                  <a:srgbClr val="C00000"/>
                </a:solidFill>
              </a:rPr>
              <a:t> in fair territory.</a:t>
            </a:r>
          </a:p>
        </p:txBody>
      </p:sp>
      <p:sp>
        <p:nvSpPr>
          <p:cNvPr id="5" name="Slide Number Placeholder 4"/>
          <p:cNvSpPr>
            <a:spLocks noGrp="1"/>
          </p:cNvSpPr>
          <p:nvPr>
            <p:ph type="sldNum" sz="quarter" idx="12"/>
          </p:nvPr>
        </p:nvSpPr>
        <p:spPr/>
        <p:txBody>
          <a:bodyPr/>
          <a:lstStyle/>
          <a:p>
            <a:pPr>
              <a:defRPr/>
            </a:pPr>
            <a:fld id="{E73E7711-6AF1-4F07-BEA8-2C7E5C968EDC}"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dirty="0" smtClean="0">
                <a:solidFill>
                  <a:srgbClr val="00CC00"/>
                </a:solidFill>
              </a:rPr>
              <a:t>Baseball Training Presentation            created by John Hickey</a:t>
            </a:r>
            <a:endParaRPr lang="en-US" dirty="0">
              <a:solidFill>
                <a:srgbClr val="00CC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4369</TotalTime>
  <Words>3310</Words>
  <Application>Microsoft Office PowerPoint</Application>
  <PresentationFormat>On-screen Show (4:3)</PresentationFormat>
  <Paragraphs>634</Paragraphs>
  <Slides>74</Slides>
  <Notes>74</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74</vt:i4>
      </vt:variant>
    </vt:vector>
  </HeadingPairs>
  <TitlesOfParts>
    <vt:vector size="77" baseType="lpstr">
      <vt:lpstr>Default Design</vt:lpstr>
      <vt:lpstr>C:\Documents and Settings\Owner\My Documents\Danny\Baseball 2012\baseball_field_diagram[1].pdf</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Rule 1-3-2 Definition of a Baseball Bat</vt:lpstr>
      <vt:lpstr>Slide 23</vt:lpstr>
      <vt:lpstr>Slide 24</vt:lpstr>
      <vt:lpstr>Slide 25</vt:lpstr>
      <vt:lpstr>Rule 1-3-2b Definition of a Baseball Bat</vt:lpstr>
      <vt:lpstr>Slide 27</vt:lpstr>
      <vt:lpstr>Rule 1-3-2b Definition of a Baseball Bat</vt:lpstr>
      <vt:lpstr>Slide 29</vt:lpstr>
      <vt:lpstr>Rule 1-3-2b Definition of a Baseball Bat</vt:lpstr>
      <vt:lpstr>Slide 31</vt:lpstr>
      <vt:lpstr>Rule 1-3-2b Definition of a Baseball Bat</vt:lpstr>
      <vt:lpstr>Slide 33</vt:lpstr>
      <vt:lpstr>Rule 1-3-2c Definition of a Baseball Bat Safety Grips</vt:lpstr>
      <vt:lpstr>Legal Bats for the 2012 Season</vt:lpstr>
      <vt:lpstr>Slide 36</vt:lpstr>
      <vt:lpstr>Slide 37</vt:lpstr>
      <vt:lpstr>Rule 1-3-2e Baseball Bat Rule</vt:lpstr>
      <vt:lpstr>Rule 1-3-2e Baseball Bat Rule</vt:lpstr>
      <vt:lpstr>Rule 1-3-2e Baseball Bat Rule</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Rule 1-5-8 Padded Casts/Braces</vt:lpstr>
      <vt:lpstr>Slide 74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dc:creator>
  <cp:lastModifiedBy>John</cp:lastModifiedBy>
  <cp:revision>199</cp:revision>
  <dcterms:created xsi:type="dcterms:W3CDTF">2011-12-31T17:48:47Z</dcterms:created>
  <dcterms:modified xsi:type="dcterms:W3CDTF">2012-03-04T01:55:48Z</dcterms:modified>
</cp:coreProperties>
</file>